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ppt/webextensions/taskpanes.xml" ContentType="application/vnd.ms-office.webextensiontaskpanes+xml"/>
  <Override PartName="/ppt/webextensions/webextension1.xml" ContentType="application/vnd.ms-office.webextension+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11/relationships/webextensiontaskpanes" Target="ppt/webextensions/taskpanes.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36"/>
  </p:notesMasterIdLst>
  <p:handoutMasterIdLst>
    <p:handoutMasterId r:id="rId37"/>
  </p:handoutMasterIdLst>
  <p:sldIdLst>
    <p:sldId id="259" r:id="rId2"/>
    <p:sldId id="293" r:id="rId3"/>
    <p:sldId id="278" r:id="rId4"/>
    <p:sldId id="290" r:id="rId5"/>
    <p:sldId id="282" r:id="rId6"/>
    <p:sldId id="295" r:id="rId7"/>
    <p:sldId id="296" r:id="rId8"/>
    <p:sldId id="297" r:id="rId9"/>
    <p:sldId id="283" r:id="rId10"/>
    <p:sldId id="285" r:id="rId11"/>
    <p:sldId id="298" r:id="rId12"/>
    <p:sldId id="286" r:id="rId13"/>
    <p:sldId id="287" r:id="rId14"/>
    <p:sldId id="288" r:id="rId15"/>
    <p:sldId id="289" r:id="rId16"/>
    <p:sldId id="284" r:id="rId17"/>
    <p:sldId id="301" r:id="rId18"/>
    <p:sldId id="280" r:id="rId19"/>
    <p:sldId id="291" r:id="rId20"/>
    <p:sldId id="292" r:id="rId21"/>
    <p:sldId id="294" r:id="rId22"/>
    <p:sldId id="300" r:id="rId23"/>
    <p:sldId id="307" r:id="rId24"/>
    <p:sldId id="302" r:id="rId25"/>
    <p:sldId id="303" r:id="rId26"/>
    <p:sldId id="299" r:id="rId27"/>
    <p:sldId id="304" r:id="rId28"/>
    <p:sldId id="305" r:id="rId29"/>
    <p:sldId id="306" r:id="rId30"/>
    <p:sldId id="308" r:id="rId31"/>
    <p:sldId id="309" r:id="rId32"/>
    <p:sldId id="310" r:id="rId33"/>
    <p:sldId id="311" r:id="rId34"/>
    <p:sldId id="312" r:id="rId35"/>
  </p:sldIdLst>
  <p:sldSz cx="9144000" cy="6858000" type="screen4x3"/>
  <p:notesSz cx="6794500" cy="9982200"/>
  <p:defaultTextStyle>
    <a:defPPr>
      <a:defRPr lang="de-DE"/>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 xmlns:p15="http://schemas.microsoft.com/office/powerpoint/2012/main">
        <p15:guide id="1" orient="horz" pos="799" userDrawn="1">
          <p15:clr>
            <a:srgbClr val="A4A3A4"/>
          </p15:clr>
        </p15:guide>
        <p15:guide id="2" pos="158">
          <p15:clr>
            <a:srgbClr val="A4A3A4"/>
          </p15:clr>
        </p15:guide>
      </p15:sldGuideLst>
    </p:ext>
    <p:ext uri="{2D200454-40CA-4A62-9FC3-DE9A4176ACB9}">
      <p15:notesGuideLst xmlns="" xmlns:p15="http://schemas.microsoft.com/office/powerpoint/2012/main">
        <p15:guide id="1" orient="horz" pos="3143" userDrawn="1">
          <p15:clr>
            <a:srgbClr val="A4A3A4"/>
          </p15:clr>
        </p15:guide>
        <p15:guide id="2" pos="2140"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7C80"/>
    <a:srgbClr val="CCFFCC"/>
    <a:srgbClr val="00FF00"/>
    <a:srgbClr val="99CCFF"/>
    <a:srgbClr val="66FF99"/>
    <a:srgbClr val="DDF2FF"/>
    <a:srgbClr val="F3FAFF"/>
    <a:srgbClr val="C1E7FF"/>
    <a:srgbClr val="CCECFF"/>
    <a:srgbClr val="D2E4F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ittlere Formatvorlage 2 - Akz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5940675A-B579-460E-94D1-54222C63F5DA}" styleName="Keine Formatvorlage, Tabellenraster">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834" autoAdjust="0"/>
    <p:restoredTop sz="96305" autoAdjust="0"/>
  </p:normalViewPr>
  <p:slideViewPr>
    <p:cSldViewPr showGuides="1">
      <p:cViewPr>
        <p:scale>
          <a:sx n="96" d="100"/>
          <a:sy n="96" d="100"/>
        </p:scale>
        <p:origin x="-1013" y="230"/>
      </p:cViewPr>
      <p:guideLst>
        <p:guide orient="horz" pos="799"/>
        <p:guide pos="158"/>
      </p:guideLst>
    </p:cSldViewPr>
  </p:slideViewPr>
  <p:notesTextViewPr>
    <p:cViewPr>
      <p:scale>
        <a:sx n="1" d="1"/>
        <a:sy n="1" d="1"/>
      </p:scale>
      <p:origin x="0" y="0"/>
    </p:cViewPr>
  </p:notesTextViewPr>
  <p:sorterViewPr>
    <p:cViewPr>
      <p:scale>
        <a:sx n="100" d="100"/>
        <a:sy n="100" d="100"/>
      </p:scale>
      <p:origin x="0" y="5107"/>
    </p:cViewPr>
  </p:sorterViewPr>
  <p:notesViewPr>
    <p:cSldViewPr showGuides="1">
      <p:cViewPr varScale="1">
        <p:scale>
          <a:sx n="76" d="100"/>
          <a:sy n="76" d="100"/>
        </p:scale>
        <p:origin x="-3366" y="-108"/>
      </p:cViewPr>
      <p:guideLst>
        <p:guide orient="horz" pos="3143"/>
        <p:guide pos="214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handoutMaster" Target="handoutMasters/handoutMaster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44813" cy="498475"/>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sz="quarter" idx="1"/>
          </p:nvPr>
        </p:nvSpPr>
        <p:spPr>
          <a:xfrm>
            <a:off x="3848100" y="0"/>
            <a:ext cx="2944813" cy="498475"/>
          </a:xfrm>
          <a:prstGeom prst="rect">
            <a:avLst/>
          </a:prstGeom>
        </p:spPr>
        <p:txBody>
          <a:bodyPr vert="horz" lIns="91440" tIns="45720" rIns="91440" bIns="45720" rtlCol="0"/>
          <a:lstStyle>
            <a:lvl1pPr algn="r">
              <a:defRPr sz="1200"/>
            </a:lvl1pPr>
          </a:lstStyle>
          <a:p>
            <a:fld id="{23B8A7AA-0A7A-470D-8B50-50359F191ADD}" type="datetimeFigureOut">
              <a:rPr lang="de-DE" smtClean="0"/>
              <a:t>25.11.2023</a:t>
            </a:fld>
            <a:endParaRPr lang="de-DE"/>
          </a:p>
        </p:txBody>
      </p:sp>
      <p:sp>
        <p:nvSpPr>
          <p:cNvPr id="4" name="Fußzeilenplatzhalter 3"/>
          <p:cNvSpPr>
            <a:spLocks noGrp="1"/>
          </p:cNvSpPr>
          <p:nvPr>
            <p:ph type="ftr" sz="quarter" idx="2"/>
          </p:nvPr>
        </p:nvSpPr>
        <p:spPr>
          <a:xfrm>
            <a:off x="0" y="9482138"/>
            <a:ext cx="2944813" cy="498475"/>
          </a:xfrm>
          <a:prstGeom prst="rect">
            <a:avLst/>
          </a:prstGeom>
        </p:spPr>
        <p:txBody>
          <a:bodyPr vert="horz" lIns="91440" tIns="45720" rIns="91440" bIns="45720" rtlCol="0" anchor="b"/>
          <a:lstStyle>
            <a:lvl1pPr algn="l">
              <a:defRPr sz="1200"/>
            </a:lvl1pPr>
          </a:lstStyle>
          <a:p>
            <a:endParaRPr lang="de-DE"/>
          </a:p>
        </p:txBody>
      </p:sp>
      <p:sp>
        <p:nvSpPr>
          <p:cNvPr id="5" name="Foliennummernplatzhalter 4"/>
          <p:cNvSpPr>
            <a:spLocks noGrp="1"/>
          </p:cNvSpPr>
          <p:nvPr>
            <p:ph type="sldNum" sz="quarter" idx="3"/>
          </p:nvPr>
        </p:nvSpPr>
        <p:spPr>
          <a:xfrm>
            <a:off x="3848100" y="9482138"/>
            <a:ext cx="2944813" cy="498475"/>
          </a:xfrm>
          <a:prstGeom prst="rect">
            <a:avLst/>
          </a:prstGeom>
        </p:spPr>
        <p:txBody>
          <a:bodyPr vert="horz" lIns="91440" tIns="45720" rIns="91440" bIns="45720" rtlCol="0" anchor="b"/>
          <a:lstStyle>
            <a:lvl1pPr algn="r">
              <a:defRPr sz="1200"/>
            </a:lvl1pPr>
          </a:lstStyle>
          <a:p>
            <a:fld id="{0FBC4E65-968A-4433-8EE8-050A2E35A623}" type="slidenum">
              <a:rPr lang="de-DE" smtClean="0"/>
              <a:t>‹Nr.›</a:t>
            </a:fld>
            <a:endParaRPr lang="de-DE"/>
          </a:p>
        </p:txBody>
      </p:sp>
    </p:spTree>
    <p:extLst>
      <p:ext uri="{BB962C8B-B14F-4D97-AF65-F5344CB8AC3E}">
        <p14:creationId xmlns:p14="http://schemas.microsoft.com/office/powerpoint/2010/main" val="3306906539"/>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44284" cy="499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973" tIns="46486" rIns="92973" bIns="46486" numCol="1" anchor="t" anchorCtr="0" compatLnSpc="1">
            <a:prstTxWarp prst="textNoShape">
              <a:avLst/>
            </a:prstTxWarp>
          </a:bodyPr>
          <a:lstStyle>
            <a:lvl1pPr>
              <a:defRPr sz="1200" smtClean="0"/>
            </a:lvl1pPr>
          </a:lstStyle>
          <a:p>
            <a:pPr>
              <a:defRPr/>
            </a:pPr>
            <a:endParaRPr lang="de-DE" altLang="de-DE"/>
          </a:p>
        </p:txBody>
      </p:sp>
      <p:sp>
        <p:nvSpPr>
          <p:cNvPr id="3075" name="Rectangle 3"/>
          <p:cNvSpPr>
            <a:spLocks noGrp="1" noChangeArrowheads="1"/>
          </p:cNvSpPr>
          <p:nvPr>
            <p:ph type="dt" idx="1"/>
          </p:nvPr>
        </p:nvSpPr>
        <p:spPr bwMode="auto">
          <a:xfrm>
            <a:off x="3848644" y="0"/>
            <a:ext cx="2944284" cy="499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973" tIns="46486" rIns="92973" bIns="46486" numCol="1" anchor="t" anchorCtr="0" compatLnSpc="1">
            <a:prstTxWarp prst="textNoShape">
              <a:avLst/>
            </a:prstTxWarp>
          </a:bodyPr>
          <a:lstStyle>
            <a:lvl1pPr algn="r">
              <a:defRPr sz="1200" smtClean="0"/>
            </a:lvl1pPr>
          </a:lstStyle>
          <a:p>
            <a:pPr>
              <a:defRPr/>
            </a:pPr>
            <a:endParaRPr lang="de-DE" altLang="de-DE"/>
          </a:p>
        </p:txBody>
      </p:sp>
      <p:sp>
        <p:nvSpPr>
          <p:cNvPr id="13316" name="Rectangle 4"/>
          <p:cNvSpPr>
            <a:spLocks noGrp="1" noRot="1" noChangeAspect="1" noChangeArrowheads="1" noTextEdit="1"/>
          </p:cNvSpPr>
          <p:nvPr>
            <p:ph type="sldImg" idx="2"/>
          </p:nvPr>
        </p:nvSpPr>
        <p:spPr bwMode="auto">
          <a:xfrm>
            <a:off x="901700" y="747713"/>
            <a:ext cx="4991100" cy="3743325"/>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3077" name="Rectangle 5"/>
          <p:cNvSpPr>
            <a:spLocks noGrp="1" noChangeArrowheads="1"/>
          </p:cNvSpPr>
          <p:nvPr>
            <p:ph type="body" sz="quarter" idx="3"/>
          </p:nvPr>
        </p:nvSpPr>
        <p:spPr bwMode="auto">
          <a:xfrm>
            <a:off x="679451" y="4741546"/>
            <a:ext cx="5435600" cy="44919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973" tIns="46486" rIns="92973" bIns="46486" numCol="1" anchor="t" anchorCtr="0" compatLnSpc="1">
            <a:prstTxWarp prst="textNoShape">
              <a:avLst/>
            </a:prstTxWarp>
          </a:bodyPr>
          <a:lstStyle/>
          <a:p>
            <a:pPr lvl="0"/>
            <a:r>
              <a:rPr lang="de-DE" altLang="de-DE" noProof="0"/>
              <a:t>Textmasterformate durch Klicken bearbeiten</a:t>
            </a:r>
          </a:p>
          <a:p>
            <a:pPr lvl="1"/>
            <a:r>
              <a:rPr lang="de-DE" altLang="de-DE" noProof="0"/>
              <a:t>Zweite Ebene</a:t>
            </a:r>
          </a:p>
          <a:p>
            <a:pPr lvl="2"/>
            <a:r>
              <a:rPr lang="de-DE" altLang="de-DE" noProof="0"/>
              <a:t>Dritte Ebene</a:t>
            </a:r>
          </a:p>
          <a:p>
            <a:pPr lvl="3"/>
            <a:r>
              <a:rPr lang="de-DE" altLang="de-DE" noProof="0"/>
              <a:t>Vierte Ebene</a:t>
            </a:r>
          </a:p>
          <a:p>
            <a:pPr lvl="4"/>
            <a:r>
              <a:rPr lang="de-DE" altLang="de-DE" noProof="0"/>
              <a:t>Fünfte Ebene</a:t>
            </a:r>
          </a:p>
        </p:txBody>
      </p:sp>
      <p:sp>
        <p:nvSpPr>
          <p:cNvPr id="3078" name="Rectangle 6"/>
          <p:cNvSpPr>
            <a:spLocks noGrp="1" noChangeArrowheads="1"/>
          </p:cNvSpPr>
          <p:nvPr>
            <p:ph type="ftr" sz="quarter" idx="4"/>
          </p:nvPr>
        </p:nvSpPr>
        <p:spPr bwMode="auto">
          <a:xfrm>
            <a:off x="0" y="9481358"/>
            <a:ext cx="2944284" cy="499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973" tIns="46486" rIns="92973" bIns="46486" numCol="1" anchor="b" anchorCtr="0" compatLnSpc="1">
            <a:prstTxWarp prst="textNoShape">
              <a:avLst/>
            </a:prstTxWarp>
          </a:bodyPr>
          <a:lstStyle>
            <a:lvl1pPr>
              <a:defRPr sz="1200" smtClean="0"/>
            </a:lvl1pPr>
          </a:lstStyle>
          <a:p>
            <a:pPr>
              <a:defRPr/>
            </a:pPr>
            <a:endParaRPr lang="de-DE" altLang="de-DE"/>
          </a:p>
        </p:txBody>
      </p:sp>
      <p:sp>
        <p:nvSpPr>
          <p:cNvPr id="3079" name="Rectangle 7"/>
          <p:cNvSpPr>
            <a:spLocks noGrp="1" noChangeArrowheads="1"/>
          </p:cNvSpPr>
          <p:nvPr>
            <p:ph type="sldNum" sz="quarter" idx="5"/>
          </p:nvPr>
        </p:nvSpPr>
        <p:spPr bwMode="auto">
          <a:xfrm>
            <a:off x="3848644" y="9481358"/>
            <a:ext cx="2944284" cy="499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973" tIns="46486" rIns="92973" bIns="46486" numCol="1" anchor="b" anchorCtr="0" compatLnSpc="1">
            <a:prstTxWarp prst="textNoShape">
              <a:avLst/>
            </a:prstTxWarp>
          </a:bodyPr>
          <a:lstStyle>
            <a:lvl1pPr algn="r">
              <a:defRPr sz="1200" smtClean="0"/>
            </a:lvl1pPr>
          </a:lstStyle>
          <a:p>
            <a:pPr>
              <a:defRPr/>
            </a:pPr>
            <a:fld id="{D0D18ACE-F274-49AD-B51F-6BCD9BDD88F6}" type="slidenum">
              <a:rPr lang="de-DE" altLang="de-DE"/>
              <a:pPr>
                <a:defRPr/>
              </a:pPr>
              <a:t>‹Nr.›</a:t>
            </a:fld>
            <a:endParaRPr lang="de-DE" altLang="de-DE"/>
          </a:p>
        </p:txBody>
      </p:sp>
    </p:spTree>
    <p:extLst>
      <p:ext uri="{BB962C8B-B14F-4D97-AF65-F5344CB8AC3E}">
        <p14:creationId xmlns:p14="http://schemas.microsoft.com/office/powerpoint/2010/main" val="1506267279"/>
      </p:ext>
    </p:extLst>
  </p:cSld>
  <p:clrMap bg1="lt1" tx1="dk1" bg2="lt2" tx2="dk2" accent1="accent1" accent2="accent2" accent3="accent3" accent4="accent4" accent5="accent5" accent6="accent6" hlink="hlink" folHlink="folHlink"/>
  <p:hf sldNum="0" hdr="0" ftr="0" dt="0"/>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4" name="Rectangle 15"/>
          <p:cNvSpPr>
            <a:spLocks noChangeArrowheads="1"/>
          </p:cNvSpPr>
          <p:nvPr/>
        </p:nvSpPr>
        <p:spPr bwMode="auto">
          <a:xfrm>
            <a:off x="0" y="0"/>
            <a:ext cx="9144000" cy="6858000"/>
          </a:xfrm>
          <a:prstGeom prst="rect">
            <a:avLst/>
          </a:prstGeom>
          <a:solidFill>
            <a:srgbClr val="CCEC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de-DE" altLang="de-DE"/>
          </a:p>
        </p:txBody>
      </p:sp>
      <p:sp>
        <p:nvSpPr>
          <p:cNvPr id="5" name="Rectangle 14"/>
          <p:cNvSpPr>
            <a:spLocks noChangeArrowheads="1"/>
          </p:cNvSpPr>
          <p:nvPr/>
        </p:nvSpPr>
        <p:spPr bwMode="auto">
          <a:xfrm>
            <a:off x="0" y="3644900"/>
            <a:ext cx="9144000" cy="2305050"/>
          </a:xfrm>
          <a:prstGeom prst="rect">
            <a:avLst/>
          </a:prstGeom>
          <a:solidFill>
            <a:srgbClr val="EEF5FC"/>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de-DE" altLang="de-DE"/>
          </a:p>
        </p:txBody>
      </p:sp>
      <p:pic>
        <p:nvPicPr>
          <p:cNvPr id="6" name="Picture 21" descr="Logo uks"/>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148263" y="476250"/>
            <a:ext cx="3589337" cy="930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098" name="Rectangle 2"/>
          <p:cNvSpPr>
            <a:spLocks noGrp="1" noChangeArrowheads="1"/>
          </p:cNvSpPr>
          <p:nvPr>
            <p:ph type="ctrTitle"/>
          </p:nvPr>
        </p:nvSpPr>
        <p:spPr>
          <a:xfrm>
            <a:off x="468313" y="3789363"/>
            <a:ext cx="8207375" cy="2087562"/>
          </a:xfrm>
        </p:spPr>
        <p:txBody>
          <a:bodyPr anchor="t"/>
          <a:lstStyle>
            <a:lvl1pPr>
              <a:defRPr/>
            </a:lvl1pPr>
          </a:lstStyle>
          <a:p>
            <a:pPr lvl="0"/>
            <a:r>
              <a:rPr lang="de-DE" altLang="de-DE" noProof="0"/>
              <a:t>Titelmasterformat durch Klicken bearbeiten</a:t>
            </a:r>
          </a:p>
        </p:txBody>
      </p:sp>
      <p:sp>
        <p:nvSpPr>
          <p:cNvPr id="4099" name="Rectangle 3"/>
          <p:cNvSpPr>
            <a:spLocks noGrp="1" noChangeArrowheads="1"/>
          </p:cNvSpPr>
          <p:nvPr>
            <p:ph type="subTitle" idx="1"/>
          </p:nvPr>
        </p:nvSpPr>
        <p:spPr>
          <a:xfrm>
            <a:off x="468313" y="3238500"/>
            <a:ext cx="6335712" cy="269875"/>
          </a:xfrm>
        </p:spPr>
        <p:txBody>
          <a:bodyPr anchor="b"/>
          <a:lstStyle>
            <a:lvl1pPr marL="0" indent="0">
              <a:defRPr sz="1400"/>
            </a:lvl1pPr>
          </a:lstStyle>
          <a:p>
            <a:pPr lvl="0"/>
            <a:r>
              <a:rPr lang="de-DE" altLang="de-DE" noProof="0"/>
              <a:t>Formatvorlage des Untertitelmasters durch Klicken bearbeiten</a:t>
            </a:r>
          </a:p>
        </p:txBody>
      </p:sp>
      <p:sp>
        <p:nvSpPr>
          <p:cNvPr id="7" name="Rectangle 4"/>
          <p:cNvSpPr>
            <a:spLocks noGrp="1" noChangeArrowheads="1"/>
          </p:cNvSpPr>
          <p:nvPr>
            <p:ph type="dt" sz="half" idx="10"/>
          </p:nvPr>
        </p:nvSpPr>
        <p:spPr>
          <a:xfrm>
            <a:off x="6877050" y="3238500"/>
            <a:ext cx="1811338" cy="269875"/>
          </a:xfrm>
        </p:spPr>
        <p:txBody>
          <a:bodyPr anchor="b"/>
          <a:lstStyle>
            <a:lvl1pPr algn="r">
              <a:defRPr sz="1400" smtClean="0"/>
            </a:lvl1pPr>
          </a:lstStyle>
          <a:p>
            <a:pPr>
              <a:defRPr/>
            </a:pPr>
            <a:r>
              <a:rPr lang="de-DE" altLang="de-DE" dirty="0"/>
              <a:t>18.12.2020</a:t>
            </a:r>
          </a:p>
        </p:txBody>
      </p:sp>
      <p:sp>
        <p:nvSpPr>
          <p:cNvPr id="8" name="Rectangle 5"/>
          <p:cNvSpPr>
            <a:spLocks noGrp="1" noChangeArrowheads="1"/>
          </p:cNvSpPr>
          <p:nvPr>
            <p:ph type="ftr" sz="quarter" idx="11"/>
          </p:nvPr>
        </p:nvSpPr>
        <p:spPr>
          <a:xfrm>
            <a:off x="468313" y="6138863"/>
            <a:ext cx="8207375" cy="719137"/>
          </a:xfrm>
        </p:spPr>
        <p:txBody>
          <a:bodyPr anchor="t"/>
          <a:lstStyle>
            <a:lvl1pPr>
              <a:lnSpc>
                <a:spcPct val="90000"/>
              </a:lnSpc>
              <a:defRPr sz="1400" smtClean="0"/>
            </a:lvl1pPr>
          </a:lstStyle>
          <a:p>
            <a:pPr>
              <a:defRPr/>
            </a:pPr>
            <a:endParaRPr lang="de-DE" altLang="de-DE" dirty="0"/>
          </a:p>
        </p:txBody>
      </p:sp>
    </p:spTree>
    <p:extLst>
      <p:ext uri="{BB962C8B-B14F-4D97-AF65-F5344CB8AC3E}">
        <p14:creationId xmlns:p14="http://schemas.microsoft.com/office/powerpoint/2010/main" val="5753598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a:xfrm>
            <a:off x="468313" y="908051"/>
            <a:ext cx="8207375" cy="504726"/>
          </a:xfrm>
        </p:spPr>
        <p:txBody>
          <a:bodyPr/>
          <a:lstStyle/>
          <a:p>
            <a:r>
              <a:rPr lang="de-DE" dirty="0"/>
              <a:t>Titelmasterformat durch Klicken bearbeiten</a:t>
            </a:r>
          </a:p>
        </p:txBody>
      </p:sp>
      <p:sp>
        <p:nvSpPr>
          <p:cNvPr id="3" name="Inhaltsplatzhalter 2"/>
          <p:cNvSpPr>
            <a:spLocks noGrp="1"/>
          </p:cNvSpPr>
          <p:nvPr>
            <p:ph idx="1"/>
          </p:nvPr>
        </p:nvSpPr>
        <p:spPr/>
        <p:txBody>
          <a:bodyPr/>
          <a:lstStyle/>
          <a:p>
            <a:pPr lvl="0"/>
            <a:r>
              <a:rPr lang="de-DE" dirty="0"/>
              <a:t>Textmasterformat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4" name="Rectangle 4"/>
          <p:cNvSpPr>
            <a:spLocks noGrp="1" noChangeArrowheads="1"/>
          </p:cNvSpPr>
          <p:nvPr>
            <p:ph type="dt" sz="half" idx="10"/>
          </p:nvPr>
        </p:nvSpPr>
        <p:spPr>
          <a:ln/>
        </p:spPr>
        <p:txBody>
          <a:bodyPr/>
          <a:lstStyle>
            <a:lvl1pPr>
              <a:defRPr/>
            </a:lvl1pPr>
          </a:lstStyle>
          <a:p>
            <a:pPr>
              <a:defRPr/>
            </a:pPr>
            <a:r>
              <a:rPr lang="de-DE" altLang="de-DE" dirty="0"/>
              <a:t>18.12.2020</a:t>
            </a:r>
          </a:p>
        </p:txBody>
      </p:sp>
      <p:sp>
        <p:nvSpPr>
          <p:cNvPr id="5" name="Rectangle 5"/>
          <p:cNvSpPr>
            <a:spLocks noGrp="1" noChangeArrowheads="1"/>
          </p:cNvSpPr>
          <p:nvPr>
            <p:ph type="ftr" sz="quarter" idx="11"/>
          </p:nvPr>
        </p:nvSpPr>
        <p:spPr>
          <a:ln/>
        </p:spPr>
        <p:txBody>
          <a:bodyPr/>
          <a:lstStyle>
            <a:lvl1pPr>
              <a:defRPr/>
            </a:lvl1pPr>
          </a:lstStyle>
          <a:p>
            <a:pPr>
              <a:defRPr/>
            </a:pPr>
            <a:endParaRPr lang="de-DE" altLang="de-DE" dirty="0"/>
          </a:p>
        </p:txBody>
      </p:sp>
      <p:sp>
        <p:nvSpPr>
          <p:cNvPr id="6" name="Rectangle 6"/>
          <p:cNvSpPr>
            <a:spLocks noGrp="1" noChangeArrowheads="1"/>
          </p:cNvSpPr>
          <p:nvPr>
            <p:ph type="sldNum" sz="quarter" idx="12"/>
          </p:nvPr>
        </p:nvSpPr>
        <p:spPr>
          <a:ln/>
        </p:spPr>
        <p:txBody>
          <a:bodyPr/>
          <a:lstStyle>
            <a:lvl1pPr>
              <a:defRPr/>
            </a:lvl1pPr>
          </a:lstStyle>
          <a:p>
            <a:pPr>
              <a:defRPr/>
            </a:pPr>
            <a:fld id="{304B1D01-215B-40D4-9B76-D48ADF0714E4}" type="slidenum">
              <a:rPr lang="de-DE" altLang="de-DE"/>
              <a:pPr>
                <a:defRPr/>
              </a:pPr>
              <a:t>‹Nr.›</a:t>
            </a:fld>
            <a:endParaRPr lang="de-DE" altLang="de-DE"/>
          </a:p>
        </p:txBody>
      </p:sp>
    </p:spTree>
    <p:extLst>
      <p:ext uri="{BB962C8B-B14F-4D97-AF65-F5344CB8AC3E}">
        <p14:creationId xmlns:p14="http://schemas.microsoft.com/office/powerpoint/2010/main" val="34205446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a:xfrm>
            <a:off x="468313" y="908051"/>
            <a:ext cx="8207375" cy="504726"/>
          </a:xfrm>
        </p:spPr>
        <p:txBody>
          <a:bodyPr/>
          <a:lstStyle/>
          <a:p>
            <a:r>
              <a:rPr lang="de-DE" dirty="0"/>
              <a:t>Titelmasterformat durch Klicken bearbeiten</a:t>
            </a:r>
          </a:p>
        </p:txBody>
      </p:sp>
      <p:sp>
        <p:nvSpPr>
          <p:cNvPr id="3" name="Inhaltsplatzhalter 2"/>
          <p:cNvSpPr>
            <a:spLocks noGrp="1"/>
          </p:cNvSpPr>
          <p:nvPr>
            <p:ph sz="half" idx="1"/>
          </p:nvPr>
        </p:nvSpPr>
        <p:spPr>
          <a:xfrm>
            <a:off x="468313" y="2060575"/>
            <a:ext cx="4027487" cy="42481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dirty="0"/>
              <a:t>Textmasterformat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4" name="Inhaltsplatzhalter 3"/>
          <p:cNvSpPr>
            <a:spLocks noGrp="1"/>
          </p:cNvSpPr>
          <p:nvPr>
            <p:ph sz="half" idx="2"/>
          </p:nvPr>
        </p:nvSpPr>
        <p:spPr>
          <a:xfrm>
            <a:off x="4648200" y="2060575"/>
            <a:ext cx="4027488" cy="42481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5" name="Rectangle 4"/>
          <p:cNvSpPr>
            <a:spLocks noGrp="1" noChangeArrowheads="1"/>
          </p:cNvSpPr>
          <p:nvPr>
            <p:ph type="dt" sz="half" idx="10"/>
          </p:nvPr>
        </p:nvSpPr>
        <p:spPr>
          <a:ln/>
        </p:spPr>
        <p:txBody>
          <a:bodyPr/>
          <a:lstStyle>
            <a:lvl1pPr marL="0" marR="0" indent="0" algn="l" defTabSz="914400" rtl="0" eaLnBrk="1" fontAlgn="base" latinLnBrk="0" hangingPunct="1">
              <a:lnSpc>
                <a:spcPct val="100000"/>
              </a:lnSpc>
              <a:spcBef>
                <a:spcPct val="0"/>
              </a:spcBef>
              <a:spcAft>
                <a:spcPct val="0"/>
              </a:spcAft>
              <a:buClrTx/>
              <a:buSzTx/>
              <a:buFontTx/>
              <a:buNone/>
              <a:tabLst/>
              <a:defRPr/>
            </a:lvl1pPr>
          </a:lstStyle>
          <a:p>
            <a:pPr>
              <a:defRPr/>
            </a:pPr>
            <a:r>
              <a:rPr lang="de-DE" altLang="de-DE" dirty="0"/>
              <a:t>18.12.2020</a:t>
            </a:r>
          </a:p>
        </p:txBody>
      </p:sp>
      <p:sp>
        <p:nvSpPr>
          <p:cNvPr id="6" name="Rectangle 5"/>
          <p:cNvSpPr>
            <a:spLocks noGrp="1" noChangeArrowheads="1"/>
          </p:cNvSpPr>
          <p:nvPr>
            <p:ph type="ftr" sz="quarter" idx="11"/>
          </p:nvPr>
        </p:nvSpPr>
        <p:spPr>
          <a:ln/>
        </p:spPr>
        <p:txBody>
          <a:bodyPr/>
          <a:lstStyle>
            <a:lvl1pPr>
              <a:defRPr/>
            </a:lvl1pPr>
          </a:lstStyle>
          <a:p>
            <a:pPr>
              <a:defRPr/>
            </a:pPr>
            <a:endParaRPr lang="de-DE" altLang="de-DE" dirty="0"/>
          </a:p>
        </p:txBody>
      </p:sp>
      <p:sp>
        <p:nvSpPr>
          <p:cNvPr id="7" name="Rectangle 6"/>
          <p:cNvSpPr>
            <a:spLocks noGrp="1" noChangeArrowheads="1"/>
          </p:cNvSpPr>
          <p:nvPr>
            <p:ph type="sldNum" sz="quarter" idx="12"/>
          </p:nvPr>
        </p:nvSpPr>
        <p:spPr>
          <a:ln/>
        </p:spPr>
        <p:txBody>
          <a:bodyPr/>
          <a:lstStyle>
            <a:lvl1pPr>
              <a:defRPr/>
            </a:lvl1pPr>
          </a:lstStyle>
          <a:p>
            <a:pPr>
              <a:defRPr/>
            </a:pPr>
            <a:fld id="{69F1E796-928E-4302-A1E4-366C8789CEB8}" type="slidenum">
              <a:rPr lang="de-DE" altLang="de-DE"/>
              <a:pPr>
                <a:defRPr/>
              </a:pPr>
              <a:t>‹Nr.›</a:t>
            </a:fld>
            <a:endParaRPr lang="de-DE" altLang="de-DE"/>
          </a:p>
        </p:txBody>
      </p:sp>
    </p:spTree>
    <p:extLst>
      <p:ext uri="{BB962C8B-B14F-4D97-AF65-F5344CB8AC3E}">
        <p14:creationId xmlns:p14="http://schemas.microsoft.com/office/powerpoint/2010/main" val="18900243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p:spPr>
        <p:txBody>
          <a:bodyPr/>
          <a:lstStyle>
            <a:lvl1pPr>
              <a:defRPr/>
            </a:lvl1pPr>
          </a:lstStyle>
          <a:p>
            <a:r>
              <a:rPr lang="de-DE"/>
              <a:t>Titelmasterformat durch Klicken bearbeiten</a:t>
            </a:r>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7" name="Rectangle 4"/>
          <p:cNvSpPr>
            <a:spLocks noGrp="1" noChangeArrowheads="1"/>
          </p:cNvSpPr>
          <p:nvPr>
            <p:ph type="dt" sz="half" idx="10"/>
          </p:nvPr>
        </p:nvSpPr>
        <p:spPr>
          <a:ln/>
        </p:spPr>
        <p:txBody>
          <a:bodyPr/>
          <a:lstStyle>
            <a:lvl1pPr marL="0" marR="0" indent="0" algn="l" defTabSz="914400" rtl="0" eaLnBrk="1" fontAlgn="base" latinLnBrk="0" hangingPunct="1">
              <a:lnSpc>
                <a:spcPct val="100000"/>
              </a:lnSpc>
              <a:spcBef>
                <a:spcPct val="0"/>
              </a:spcBef>
              <a:spcAft>
                <a:spcPct val="0"/>
              </a:spcAft>
              <a:buClrTx/>
              <a:buSzTx/>
              <a:buFontTx/>
              <a:buNone/>
              <a:tabLst/>
              <a:defRPr/>
            </a:lvl1pPr>
          </a:lstStyle>
          <a:p>
            <a:pPr>
              <a:defRPr/>
            </a:pPr>
            <a:r>
              <a:rPr lang="de-DE" altLang="de-DE" dirty="0"/>
              <a:t>18.12.2020</a:t>
            </a:r>
          </a:p>
        </p:txBody>
      </p:sp>
      <p:sp>
        <p:nvSpPr>
          <p:cNvPr id="8" name="Rectangle 5"/>
          <p:cNvSpPr>
            <a:spLocks noGrp="1" noChangeArrowheads="1"/>
          </p:cNvSpPr>
          <p:nvPr>
            <p:ph type="ftr" sz="quarter" idx="11"/>
          </p:nvPr>
        </p:nvSpPr>
        <p:spPr>
          <a:ln/>
        </p:spPr>
        <p:txBody>
          <a:bodyPr/>
          <a:lstStyle>
            <a:lvl1pPr>
              <a:defRPr/>
            </a:lvl1pPr>
          </a:lstStyle>
          <a:p>
            <a:pPr>
              <a:defRPr/>
            </a:pPr>
            <a:endParaRPr lang="de-DE" altLang="de-DE" dirty="0"/>
          </a:p>
        </p:txBody>
      </p:sp>
      <p:sp>
        <p:nvSpPr>
          <p:cNvPr id="9" name="Rectangle 6"/>
          <p:cNvSpPr>
            <a:spLocks noGrp="1" noChangeArrowheads="1"/>
          </p:cNvSpPr>
          <p:nvPr>
            <p:ph type="sldNum" sz="quarter" idx="12"/>
          </p:nvPr>
        </p:nvSpPr>
        <p:spPr>
          <a:ln/>
        </p:spPr>
        <p:txBody>
          <a:bodyPr/>
          <a:lstStyle>
            <a:lvl1pPr>
              <a:defRPr/>
            </a:lvl1pPr>
          </a:lstStyle>
          <a:p>
            <a:pPr>
              <a:defRPr/>
            </a:pPr>
            <a:fld id="{A0539E24-A0A6-4AE0-A565-59853B5E06A8}" type="slidenum">
              <a:rPr lang="de-DE" altLang="de-DE"/>
              <a:pPr>
                <a:defRPr/>
              </a:pPr>
              <a:t>‹Nr.›</a:t>
            </a:fld>
            <a:endParaRPr lang="de-DE" altLang="de-DE"/>
          </a:p>
        </p:txBody>
      </p:sp>
    </p:spTree>
    <p:extLst>
      <p:ext uri="{BB962C8B-B14F-4D97-AF65-F5344CB8AC3E}">
        <p14:creationId xmlns:p14="http://schemas.microsoft.com/office/powerpoint/2010/main" val="392700639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30"/>
          <p:cNvSpPr>
            <a:spLocks noChangeArrowheads="1"/>
          </p:cNvSpPr>
          <p:nvPr/>
        </p:nvSpPr>
        <p:spPr bwMode="auto">
          <a:xfrm>
            <a:off x="0" y="6524625"/>
            <a:ext cx="9144000" cy="333375"/>
          </a:xfrm>
          <a:prstGeom prst="rect">
            <a:avLst/>
          </a:prstGeom>
          <a:solidFill>
            <a:srgbClr val="C1E7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de-DE" altLang="de-DE"/>
          </a:p>
        </p:txBody>
      </p:sp>
      <p:sp>
        <p:nvSpPr>
          <p:cNvPr id="1027" name="Rectangle 34"/>
          <p:cNvSpPr>
            <a:spLocks noChangeArrowheads="1"/>
          </p:cNvSpPr>
          <p:nvPr/>
        </p:nvSpPr>
        <p:spPr bwMode="auto">
          <a:xfrm>
            <a:off x="0" y="6597650"/>
            <a:ext cx="9144000" cy="260350"/>
          </a:xfrm>
          <a:prstGeom prst="rect">
            <a:avLst/>
          </a:prstGeom>
          <a:solidFill>
            <a:srgbClr val="EEF5FC"/>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de-DE" altLang="de-DE"/>
          </a:p>
        </p:txBody>
      </p:sp>
      <p:sp>
        <p:nvSpPr>
          <p:cNvPr id="1028" name="Rectangle 26"/>
          <p:cNvSpPr>
            <a:spLocks noChangeArrowheads="1"/>
          </p:cNvSpPr>
          <p:nvPr/>
        </p:nvSpPr>
        <p:spPr bwMode="auto">
          <a:xfrm>
            <a:off x="0" y="0"/>
            <a:ext cx="9144000" cy="836613"/>
          </a:xfrm>
          <a:prstGeom prst="rect">
            <a:avLst/>
          </a:prstGeom>
          <a:solidFill>
            <a:srgbClr val="C1E7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de-DE" altLang="de-DE"/>
          </a:p>
        </p:txBody>
      </p:sp>
      <p:sp>
        <p:nvSpPr>
          <p:cNvPr id="1029" name="Rectangle 33"/>
          <p:cNvSpPr>
            <a:spLocks noChangeArrowheads="1"/>
          </p:cNvSpPr>
          <p:nvPr/>
        </p:nvSpPr>
        <p:spPr bwMode="auto">
          <a:xfrm>
            <a:off x="0" y="636588"/>
            <a:ext cx="9144000" cy="200025"/>
          </a:xfrm>
          <a:prstGeom prst="rect">
            <a:avLst/>
          </a:prstGeom>
          <a:solidFill>
            <a:srgbClr val="EEF5FC"/>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de-DE" altLang="de-DE"/>
          </a:p>
        </p:txBody>
      </p:sp>
      <p:sp>
        <p:nvSpPr>
          <p:cNvPr id="1030" name="Rectangle 2"/>
          <p:cNvSpPr>
            <a:spLocks noGrp="1" noChangeArrowheads="1"/>
          </p:cNvSpPr>
          <p:nvPr>
            <p:ph type="title"/>
          </p:nvPr>
        </p:nvSpPr>
        <p:spPr bwMode="auto">
          <a:xfrm>
            <a:off x="468313" y="908050"/>
            <a:ext cx="8207375" cy="10080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325A96"/>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b" anchorCtr="0" compatLnSpc="1">
            <a:prstTxWarp prst="textNoShape">
              <a:avLst/>
            </a:prstTxWarp>
          </a:bodyPr>
          <a:lstStyle/>
          <a:p>
            <a:pPr lvl="0"/>
            <a:r>
              <a:rPr lang="de-DE" altLang="de-DE" dirty="0"/>
              <a:t>Titelmasterformat durch Klicken bearbeiten</a:t>
            </a:r>
          </a:p>
        </p:txBody>
      </p:sp>
      <p:sp>
        <p:nvSpPr>
          <p:cNvPr id="1031" name="Rectangle 3"/>
          <p:cNvSpPr>
            <a:spLocks noGrp="1" noChangeArrowheads="1"/>
          </p:cNvSpPr>
          <p:nvPr>
            <p:ph type="body" idx="1"/>
          </p:nvPr>
        </p:nvSpPr>
        <p:spPr bwMode="auto">
          <a:xfrm>
            <a:off x="468313" y="2060575"/>
            <a:ext cx="8207375" cy="4248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p>
            <a:pPr lvl="0"/>
            <a:r>
              <a:rPr lang="de-DE" altLang="de-DE"/>
              <a:t>Textmasterformate durch Klicken bearbeiten</a:t>
            </a:r>
          </a:p>
          <a:p>
            <a:pPr lvl="1"/>
            <a:r>
              <a:rPr lang="de-DE" altLang="de-DE"/>
              <a:t>Zweite Ebene</a:t>
            </a:r>
          </a:p>
          <a:p>
            <a:pPr lvl="2"/>
            <a:r>
              <a:rPr lang="de-DE" altLang="de-DE"/>
              <a:t>Dritte Ebene</a:t>
            </a:r>
          </a:p>
          <a:p>
            <a:pPr lvl="3"/>
            <a:r>
              <a:rPr lang="de-DE" altLang="de-DE"/>
              <a:t>Vierte Ebene</a:t>
            </a:r>
          </a:p>
          <a:p>
            <a:pPr lvl="4"/>
            <a:r>
              <a:rPr lang="de-DE" altLang="de-DE"/>
              <a:t>Fünfte Ebene</a:t>
            </a:r>
          </a:p>
        </p:txBody>
      </p:sp>
      <p:sp>
        <p:nvSpPr>
          <p:cNvPr id="2" name="Rectangle 4"/>
          <p:cNvSpPr>
            <a:spLocks noGrp="1" noChangeArrowheads="1"/>
          </p:cNvSpPr>
          <p:nvPr>
            <p:ph type="dt" sz="half" idx="2"/>
          </p:nvPr>
        </p:nvSpPr>
        <p:spPr bwMode="auto">
          <a:xfrm>
            <a:off x="1223963" y="6580188"/>
            <a:ext cx="900112" cy="269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bodyPr>
          <a:lstStyle>
            <a:lvl1pPr>
              <a:defRPr sz="1000" smtClean="0"/>
            </a:lvl1pPr>
          </a:lstStyle>
          <a:p>
            <a:pPr>
              <a:defRPr/>
            </a:pPr>
            <a:r>
              <a:rPr lang="de-DE" altLang="de-DE" dirty="0"/>
              <a:t>18.12.2020</a:t>
            </a:r>
          </a:p>
        </p:txBody>
      </p:sp>
      <p:sp>
        <p:nvSpPr>
          <p:cNvPr id="3" name="Rectangle 5"/>
          <p:cNvSpPr>
            <a:spLocks noGrp="1" noChangeArrowheads="1"/>
          </p:cNvSpPr>
          <p:nvPr>
            <p:ph type="ftr" sz="quarter" idx="3"/>
          </p:nvPr>
        </p:nvSpPr>
        <p:spPr bwMode="auto">
          <a:xfrm>
            <a:off x="2195513" y="6580188"/>
            <a:ext cx="6480175" cy="269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bodyPr>
          <a:lstStyle>
            <a:lvl1pPr algn="r">
              <a:defRPr sz="1000" smtClean="0"/>
            </a:lvl1pPr>
          </a:lstStyle>
          <a:p>
            <a:pPr>
              <a:defRPr/>
            </a:pPr>
            <a:endParaRPr lang="de-DE" altLang="de-DE" dirty="0"/>
          </a:p>
        </p:txBody>
      </p:sp>
      <p:sp>
        <p:nvSpPr>
          <p:cNvPr id="4" name="Rectangle 6"/>
          <p:cNvSpPr>
            <a:spLocks noGrp="1" noChangeArrowheads="1"/>
          </p:cNvSpPr>
          <p:nvPr>
            <p:ph type="sldNum" sz="quarter" idx="4"/>
          </p:nvPr>
        </p:nvSpPr>
        <p:spPr bwMode="auto">
          <a:xfrm flipH="1">
            <a:off x="792163" y="6580188"/>
            <a:ext cx="360362" cy="269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bodyPr>
          <a:lstStyle>
            <a:lvl1pPr>
              <a:defRPr sz="1000" smtClean="0"/>
            </a:lvl1pPr>
          </a:lstStyle>
          <a:p>
            <a:pPr>
              <a:defRPr/>
            </a:pPr>
            <a:fld id="{FFB1AC85-2E21-4252-9055-4FBD2F848FD5}" type="slidenum">
              <a:rPr lang="de-DE" altLang="de-DE"/>
              <a:pPr>
                <a:defRPr/>
              </a:pPr>
              <a:t>‹Nr.›</a:t>
            </a:fld>
            <a:endParaRPr lang="de-DE" altLang="de-DE"/>
          </a:p>
        </p:txBody>
      </p:sp>
      <p:sp>
        <p:nvSpPr>
          <p:cNvPr id="1035" name="Rectangle 7"/>
          <p:cNvSpPr>
            <a:spLocks noChangeArrowheads="1"/>
          </p:cNvSpPr>
          <p:nvPr/>
        </p:nvSpPr>
        <p:spPr bwMode="auto">
          <a:xfrm flipH="1">
            <a:off x="466725" y="6580188"/>
            <a:ext cx="396875" cy="269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de-DE" altLang="de-DE" sz="1000"/>
              <a:t>Seite</a:t>
            </a:r>
          </a:p>
        </p:txBody>
      </p:sp>
      <p:sp>
        <p:nvSpPr>
          <p:cNvPr id="1036" name="Rectangle 9"/>
          <p:cNvSpPr>
            <a:spLocks noChangeArrowheads="1"/>
          </p:cNvSpPr>
          <p:nvPr/>
        </p:nvSpPr>
        <p:spPr bwMode="auto">
          <a:xfrm flipH="1">
            <a:off x="250825" y="652463"/>
            <a:ext cx="8351838" cy="179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de-DE" altLang="de-DE" sz="1000" b="0" dirty="0"/>
          </a:p>
        </p:txBody>
      </p:sp>
      <p:pic>
        <p:nvPicPr>
          <p:cNvPr id="1037" name="Picture 36" descr="Logo uks"/>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588125" y="68263"/>
            <a:ext cx="2149475" cy="557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671" r:id="rId1"/>
    <p:sldLayoutId id="2147483661" r:id="rId2"/>
    <p:sldLayoutId id="2147483663" r:id="rId3"/>
    <p:sldLayoutId id="2147483664" r:id="rId4"/>
  </p:sldLayoutIdLst>
  <p:hf hdr="0"/>
  <p:txStyles>
    <p:titleStyle>
      <a:lvl1pPr algn="l" rtl="0" eaLnBrk="1" fontAlgn="base" hangingPunct="1">
        <a:lnSpc>
          <a:spcPct val="85000"/>
        </a:lnSpc>
        <a:spcBef>
          <a:spcPct val="0"/>
        </a:spcBef>
        <a:spcAft>
          <a:spcPct val="0"/>
        </a:spcAft>
        <a:defRPr sz="2800">
          <a:solidFill>
            <a:schemeClr val="accent2"/>
          </a:solidFill>
          <a:latin typeface="+mj-lt"/>
          <a:ea typeface="+mj-ea"/>
          <a:cs typeface="+mj-cs"/>
        </a:defRPr>
      </a:lvl1pPr>
      <a:lvl2pPr algn="l" rtl="0" eaLnBrk="1" fontAlgn="base" hangingPunct="1">
        <a:lnSpc>
          <a:spcPct val="85000"/>
        </a:lnSpc>
        <a:spcBef>
          <a:spcPct val="0"/>
        </a:spcBef>
        <a:spcAft>
          <a:spcPct val="0"/>
        </a:spcAft>
        <a:defRPr sz="2800">
          <a:solidFill>
            <a:schemeClr val="accent2"/>
          </a:solidFill>
          <a:latin typeface="Arial" charset="0"/>
        </a:defRPr>
      </a:lvl2pPr>
      <a:lvl3pPr algn="l" rtl="0" eaLnBrk="1" fontAlgn="base" hangingPunct="1">
        <a:lnSpc>
          <a:spcPct val="85000"/>
        </a:lnSpc>
        <a:spcBef>
          <a:spcPct val="0"/>
        </a:spcBef>
        <a:spcAft>
          <a:spcPct val="0"/>
        </a:spcAft>
        <a:defRPr sz="2800">
          <a:solidFill>
            <a:schemeClr val="accent2"/>
          </a:solidFill>
          <a:latin typeface="Arial" charset="0"/>
        </a:defRPr>
      </a:lvl3pPr>
      <a:lvl4pPr algn="l" rtl="0" eaLnBrk="1" fontAlgn="base" hangingPunct="1">
        <a:lnSpc>
          <a:spcPct val="85000"/>
        </a:lnSpc>
        <a:spcBef>
          <a:spcPct val="0"/>
        </a:spcBef>
        <a:spcAft>
          <a:spcPct val="0"/>
        </a:spcAft>
        <a:defRPr sz="2800">
          <a:solidFill>
            <a:schemeClr val="accent2"/>
          </a:solidFill>
          <a:latin typeface="Arial" charset="0"/>
        </a:defRPr>
      </a:lvl4pPr>
      <a:lvl5pPr algn="l" rtl="0" eaLnBrk="1" fontAlgn="base" hangingPunct="1">
        <a:lnSpc>
          <a:spcPct val="85000"/>
        </a:lnSpc>
        <a:spcBef>
          <a:spcPct val="0"/>
        </a:spcBef>
        <a:spcAft>
          <a:spcPct val="0"/>
        </a:spcAft>
        <a:defRPr sz="2800">
          <a:solidFill>
            <a:schemeClr val="accent2"/>
          </a:solidFill>
          <a:latin typeface="Arial" charset="0"/>
        </a:defRPr>
      </a:lvl5pPr>
      <a:lvl6pPr marL="457200" algn="l" rtl="0" eaLnBrk="1" fontAlgn="base" hangingPunct="1">
        <a:lnSpc>
          <a:spcPct val="85000"/>
        </a:lnSpc>
        <a:spcBef>
          <a:spcPct val="0"/>
        </a:spcBef>
        <a:spcAft>
          <a:spcPct val="0"/>
        </a:spcAft>
        <a:defRPr sz="2800">
          <a:solidFill>
            <a:schemeClr val="accent2"/>
          </a:solidFill>
          <a:latin typeface="Arial" charset="0"/>
        </a:defRPr>
      </a:lvl6pPr>
      <a:lvl7pPr marL="914400" algn="l" rtl="0" eaLnBrk="1" fontAlgn="base" hangingPunct="1">
        <a:lnSpc>
          <a:spcPct val="85000"/>
        </a:lnSpc>
        <a:spcBef>
          <a:spcPct val="0"/>
        </a:spcBef>
        <a:spcAft>
          <a:spcPct val="0"/>
        </a:spcAft>
        <a:defRPr sz="2800">
          <a:solidFill>
            <a:schemeClr val="accent2"/>
          </a:solidFill>
          <a:latin typeface="Arial" charset="0"/>
        </a:defRPr>
      </a:lvl7pPr>
      <a:lvl8pPr marL="1371600" algn="l" rtl="0" eaLnBrk="1" fontAlgn="base" hangingPunct="1">
        <a:lnSpc>
          <a:spcPct val="85000"/>
        </a:lnSpc>
        <a:spcBef>
          <a:spcPct val="0"/>
        </a:spcBef>
        <a:spcAft>
          <a:spcPct val="0"/>
        </a:spcAft>
        <a:defRPr sz="2800">
          <a:solidFill>
            <a:schemeClr val="accent2"/>
          </a:solidFill>
          <a:latin typeface="Arial" charset="0"/>
        </a:defRPr>
      </a:lvl8pPr>
      <a:lvl9pPr marL="1828800" algn="l" rtl="0" eaLnBrk="1" fontAlgn="base" hangingPunct="1">
        <a:lnSpc>
          <a:spcPct val="85000"/>
        </a:lnSpc>
        <a:spcBef>
          <a:spcPct val="0"/>
        </a:spcBef>
        <a:spcAft>
          <a:spcPct val="0"/>
        </a:spcAft>
        <a:defRPr sz="2800">
          <a:solidFill>
            <a:schemeClr val="accent2"/>
          </a:solidFill>
          <a:latin typeface="Arial" charset="0"/>
        </a:defRPr>
      </a:lvl9pPr>
    </p:titleStyle>
    <p:bodyStyle>
      <a:lvl1pPr marL="342900" indent="-342900" algn="l" rtl="0" eaLnBrk="1" fontAlgn="base" hangingPunct="1">
        <a:spcBef>
          <a:spcPct val="20000"/>
        </a:spcBef>
        <a:spcAft>
          <a:spcPct val="0"/>
        </a:spcAft>
        <a:buClr>
          <a:schemeClr val="tx1"/>
        </a:buClr>
        <a:buFont typeface="Wingdings" pitchFamily="2" charset="2"/>
        <a:defRPr sz="1600">
          <a:solidFill>
            <a:schemeClr val="tx1"/>
          </a:solidFill>
          <a:latin typeface="+mn-lt"/>
          <a:ea typeface="+mn-ea"/>
          <a:cs typeface="+mn-cs"/>
        </a:defRPr>
      </a:lvl1pPr>
      <a:lvl2pPr marL="742950" indent="-285750" algn="l" rtl="0" eaLnBrk="1" fontAlgn="base" hangingPunct="1">
        <a:spcBef>
          <a:spcPct val="20000"/>
        </a:spcBef>
        <a:spcAft>
          <a:spcPct val="0"/>
        </a:spcAft>
        <a:buClr>
          <a:schemeClr val="tx1"/>
        </a:buClr>
        <a:buFont typeface="Wingdings" pitchFamily="2" charset="2"/>
        <a:buChar char="§"/>
        <a:defRPr sz="1400">
          <a:solidFill>
            <a:schemeClr val="tx1"/>
          </a:solidFill>
          <a:latin typeface="+mn-lt"/>
        </a:defRPr>
      </a:lvl2pPr>
      <a:lvl3pPr marL="1143000" indent="-228600" algn="l" rtl="0" eaLnBrk="1" fontAlgn="base" hangingPunct="1">
        <a:spcBef>
          <a:spcPct val="20000"/>
        </a:spcBef>
        <a:spcAft>
          <a:spcPct val="0"/>
        </a:spcAft>
        <a:buClr>
          <a:schemeClr val="tx1"/>
        </a:buClr>
        <a:buFont typeface="Wingdings" pitchFamily="2" charset="2"/>
        <a:buChar char="§"/>
        <a:defRPr sz="1400">
          <a:solidFill>
            <a:schemeClr val="tx1"/>
          </a:solidFill>
          <a:latin typeface="+mn-lt"/>
        </a:defRPr>
      </a:lvl3pPr>
      <a:lvl4pPr marL="1600200" indent="-228600" algn="l" rtl="0" eaLnBrk="1" fontAlgn="base" hangingPunct="1">
        <a:spcBef>
          <a:spcPct val="20000"/>
        </a:spcBef>
        <a:spcAft>
          <a:spcPct val="0"/>
        </a:spcAft>
        <a:buClr>
          <a:schemeClr val="tx1"/>
        </a:buClr>
        <a:buFont typeface="Wingdings" pitchFamily="2" charset="2"/>
        <a:buChar char="§"/>
        <a:defRPr sz="1400">
          <a:solidFill>
            <a:schemeClr val="tx1"/>
          </a:solidFill>
          <a:latin typeface="+mn-lt"/>
        </a:defRPr>
      </a:lvl4pPr>
      <a:lvl5pPr marL="2057400" indent="-228600" algn="l" rtl="0" eaLnBrk="1" fontAlgn="base" hangingPunct="1">
        <a:spcBef>
          <a:spcPct val="20000"/>
        </a:spcBef>
        <a:spcAft>
          <a:spcPct val="0"/>
        </a:spcAft>
        <a:buClr>
          <a:schemeClr val="tx1"/>
        </a:buClr>
        <a:buFont typeface="Wingdings" pitchFamily="2" charset="2"/>
        <a:buChar char="§"/>
        <a:defRPr sz="1400">
          <a:solidFill>
            <a:schemeClr val="tx1"/>
          </a:solidFill>
          <a:latin typeface="+mn-lt"/>
        </a:defRPr>
      </a:lvl5pPr>
      <a:lvl6pPr marL="2514600" indent="-228600" algn="l" rtl="0" eaLnBrk="1" fontAlgn="base" hangingPunct="1">
        <a:spcBef>
          <a:spcPct val="20000"/>
        </a:spcBef>
        <a:spcAft>
          <a:spcPct val="0"/>
        </a:spcAft>
        <a:buClr>
          <a:schemeClr val="tx1"/>
        </a:buClr>
        <a:buFont typeface="Wingdings" pitchFamily="2" charset="2"/>
        <a:buChar char="§"/>
        <a:defRPr sz="1400">
          <a:solidFill>
            <a:schemeClr val="tx1"/>
          </a:solidFill>
          <a:latin typeface="+mn-lt"/>
        </a:defRPr>
      </a:lvl6pPr>
      <a:lvl7pPr marL="2971800" indent="-228600" algn="l" rtl="0" eaLnBrk="1" fontAlgn="base" hangingPunct="1">
        <a:spcBef>
          <a:spcPct val="20000"/>
        </a:spcBef>
        <a:spcAft>
          <a:spcPct val="0"/>
        </a:spcAft>
        <a:buClr>
          <a:schemeClr val="tx1"/>
        </a:buClr>
        <a:buFont typeface="Wingdings" pitchFamily="2" charset="2"/>
        <a:buChar char="§"/>
        <a:defRPr sz="1400">
          <a:solidFill>
            <a:schemeClr val="tx1"/>
          </a:solidFill>
          <a:latin typeface="+mn-lt"/>
        </a:defRPr>
      </a:lvl7pPr>
      <a:lvl8pPr marL="3429000" indent="-228600" algn="l" rtl="0" eaLnBrk="1" fontAlgn="base" hangingPunct="1">
        <a:spcBef>
          <a:spcPct val="20000"/>
        </a:spcBef>
        <a:spcAft>
          <a:spcPct val="0"/>
        </a:spcAft>
        <a:buClr>
          <a:schemeClr val="tx1"/>
        </a:buClr>
        <a:buFont typeface="Wingdings" pitchFamily="2" charset="2"/>
        <a:buChar char="§"/>
        <a:defRPr sz="1400">
          <a:solidFill>
            <a:schemeClr val="tx1"/>
          </a:solidFill>
          <a:latin typeface="+mn-lt"/>
        </a:defRPr>
      </a:lvl8pPr>
      <a:lvl9pPr marL="3886200" indent="-228600" algn="l" rtl="0" eaLnBrk="1" fontAlgn="base" hangingPunct="1">
        <a:spcBef>
          <a:spcPct val="20000"/>
        </a:spcBef>
        <a:spcAft>
          <a:spcPct val="0"/>
        </a:spcAft>
        <a:buClr>
          <a:schemeClr val="tx1"/>
        </a:buClr>
        <a:buFont typeface="Wingdings" pitchFamily="2" charset="2"/>
        <a:buChar char="§"/>
        <a:defRPr sz="1400">
          <a:solidFill>
            <a:schemeClr val="tx1"/>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467544" y="3212976"/>
            <a:ext cx="8207375" cy="2087562"/>
          </a:xfrm>
        </p:spPr>
        <p:txBody>
          <a:bodyPr/>
          <a:lstStyle/>
          <a:p>
            <a:r>
              <a:rPr lang="de-DE" altLang="de-DE" sz="2300" b="1" dirty="0">
                <a:solidFill>
                  <a:schemeClr val="tx1"/>
                </a:solidFill>
              </a:rPr>
              <a:t/>
            </a:r>
            <a:br>
              <a:rPr lang="de-DE" altLang="de-DE" sz="2300" b="1" dirty="0">
                <a:solidFill>
                  <a:schemeClr val="tx1"/>
                </a:solidFill>
              </a:rPr>
            </a:br>
            <a:r>
              <a:rPr lang="de-DE" altLang="de-DE" sz="2300" b="1" dirty="0">
                <a:solidFill>
                  <a:schemeClr val="tx1"/>
                </a:solidFill>
              </a:rPr>
              <a:t/>
            </a:r>
            <a:br>
              <a:rPr lang="de-DE" altLang="de-DE" sz="2300" b="1" dirty="0">
                <a:solidFill>
                  <a:schemeClr val="tx1"/>
                </a:solidFill>
              </a:rPr>
            </a:br>
            <a:r>
              <a:rPr lang="de-DE" altLang="de-DE" sz="2300" b="1" dirty="0" smtClean="0">
                <a:solidFill>
                  <a:schemeClr val="tx1"/>
                </a:solidFill>
              </a:rPr>
              <a:t>Der „Dokumentationsfehler“</a:t>
            </a:r>
            <a:br>
              <a:rPr lang="de-DE" altLang="de-DE" sz="2300" b="1" dirty="0" smtClean="0">
                <a:solidFill>
                  <a:schemeClr val="tx1"/>
                </a:solidFill>
              </a:rPr>
            </a:br>
            <a:r>
              <a:rPr lang="de-DE" altLang="de-DE" sz="2300" b="1" dirty="0" smtClean="0">
                <a:solidFill>
                  <a:schemeClr val="tx1"/>
                </a:solidFill>
              </a:rPr>
              <a:t/>
            </a:r>
            <a:br>
              <a:rPr lang="de-DE" altLang="de-DE" sz="2300" b="1" dirty="0" smtClean="0">
                <a:solidFill>
                  <a:schemeClr val="tx1"/>
                </a:solidFill>
              </a:rPr>
            </a:br>
            <a:r>
              <a:rPr lang="de-DE" altLang="de-DE" sz="2300" b="1" dirty="0" smtClean="0">
                <a:solidFill>
                  <a:schemeClr val="tx1"/>
                </a:solidFill>
              </a:rPr>
              <a:t>Haftungsfalle oder stumpfes Schwert</a:t>
            </a:r>
            <a:br>
              <a:rPr lang="de-DE" altLang="de-DE" sz="2300" b="1" dirty="0" smtClean="0">
                <a:solidFill>
                  <a:schemeClr val="tx1"/>
                </a:solidFill>
              </a:rPr>
            </a:br>
            <a:r>
              <a:rPr lang="de-DE" altLang="de-DE" sz="2300" b="1" dirty="0" smtClean="0">
                <a:solidFill>
                  <a:schemeClr val="tx1"/>
                </a:solidFill>
              </a:rPr>
              <a:t/>
            </a:r>
            <a:br>
              <a:rPr lang="de-DE" altLang="de-DE" sz="2300" b="1" dirty="0" smtClean="0">
                <a:solidFill>
                  <a:schemeClr val="tx1"/>
                </a:solidFill>
              </a:rPr>
            </a:br>
            <a:r>
              <a:rPr lang="de-DE" altLang="de-DE" sz="2300" b="1" dirty="0">
                <a:solidFill>
                  <a:schemeClr val="tx1"/>
                </a:solidFill>
              </a:rPr>
              <a:t/>
            </a:r>
            <a:br>
              <a:rPr lang="de-DE" altLang="de-DE" sz="2300" b="1" dirty="0">
                <a:solidFill>
                  <a:schemeClr val="tx1"/>
                </a:solidFill>
              </a:rPr>
            </a:br>
            <a:r>
              <a:rPr lang="de-DE" altLang="de-DE" sz="2300" b="1" dirty="0" smtClean="0">
                <a:solidFill>
                  <a:schemeClr val="tx1"/>
                </a:solidFill>
              </a:rPr>
              <a:t>Dokumentation aus Sicht eines Sachverständigen</a:t>
            </a:r>
            <a:r>
              <a:rPr lang="de-DE" altLang="de-DE" sz="3000" b="1" dirty="0">
                <a:solidFill>
                  <a:schemeClr val="tx1"/>
                </a:solidFill>
              </a:rPr>
              <a:t/>
            </a:r>
            <a:br>
              <a:rPr lang="de-DE" altLang="de-DE" sz="3000" b="1" dirty="0">
                <a:solidFill>
                  <a:schemeClr val="tx1"/>
                </a:solidFill>
              </a:rPr>
            </a:br>
            <a:r>
              <a:rPr lang="de-DE" altLang="de-DE" b="1" dirty="0">
                <a:solidFill>
                  <a:schemeClr val="tx1"/>
                </a:solidFill>
              </a:rPr>
              <a:t/>
            </a:r>
            <a:br>
              <a:rPr lang="de-DE" altLang="de-DE" b="1" dirty="0">
                <a:solidFill>
                  <a:schemeClr val="tx1"/>
                </a:solidFill>
              </a:rPr>
            </a:br>
            <a:endParaRPr lang="de-DE" altLang="de-DE" sz="2600" b="1" dirty="0">
              <a:solidFill>
                <a:srgbClr val="FF0000"/>
              </a:solidFill>
            </a:endParaRPr>
          </a:p>
        </p:txBody>
      </p:sp>
      <p:sp>
        <p:nvSpPr>
          <p:cNvPr id="2" name="Untertitel 1"/>
          <p:cNvSpPr>
            <a:spLocks noGrp="1"/>
          </p:cNvSpPr>
          <p:nvPr>
            <p:ph type="subTitle" idx="1"/>
          </p:nvPr>
        </p:nvSpPr>
        <p:spPr>
          <a:xfrm>
            <a:off x="467544" y="6381328"/>
            <a:ext cx="8136904" cy="269875"/>
          </a:xfrm>
        </p:spPr>
        <p:txBody>
          <a:bodyPr/>
          <a:lstStyle/>
          <a:p>
            <a:pPr>
              <a:defRPr/>
            </a:pPr>
            <a:r>
              <a:rPr lang="de-DE" altLang="de-DE" dirty="0"/>
              <a:t>34. Kölner Symposium Arbeitsgemeinschaft Rechtsanwälte im Medizinrecht e.V</a:t>
            </a:r>
            <a:r>
              <a:rPr lang="de-DE" altLang="de-DE" dirty="0" smtClean="0"/>
              <a:t>. 25.11.2023</a:t>
            </a:r>
            <a:endParaRPr lang="de-DE" altLang="de-DE" dirty="0"/>
          </a:p>
        </p:txBody>
      </p:sp>
      <p:sp>
        <p:nvSpPr>
          <p:cNvPr id="3" name="Textfeld 2"/>
          <p:cNvSpPr txBox="1"/>
          <p:nvPr/>
        </p:nvSpPr>
        <p:spPr>
          <a:xfrm>
            <a:off x="399673" y="1916832"/>
            <a:ext cx="7848872" cy="1077218"/>
          </a:xfrm>
          <a:prstGeom prst="rect">
            <a:avLst/>
          </a:prstGeom>
          <a:noFill/>
        </p:spPr>
        <p:txBody>
          <a:bodyPr wrap="square" rtlCol="0">
            <a:spAutoFit/>
          </a:bodyPr>
          <a:lstStyle/>
          <a:p>
            <a:r>
              <a:rPr lang="de-DE" sz="2400" dirty="0" smtClean="0"/>
              <a:t>Prof. Dr. med. E.W. Fritsch</a:t>
            </a:r>
          </a:p>
          <a:p>
            <a:endParaRPr lang="de-DE" sz="1600" dirty="0" smtClean="0"/>
          </a:p>
          <a:p>
            <a:r>
              <a:rPr lang="de-DE" sz="1200" dirty="0" smtClean="0"/>
              <a:t>Klinik für Orthopädie und orthopädische Chirurgie</a:t>
            </a:r>
          </a:p>
          <a:p>
            <a:r>
              <a:rPr lang="de-DE" sz="1200" dirty="0" smtClean="0"/>
              <a:t>Direktor: Prof. Dr. med. S. </a:t>
            </a:r>
            <a:r>
              <a:rPr lang="de-DE" sz="1200" dirty="0" err="1" smtClean="0"/>
              <a:t>Landgraeber</a:t>
            </a:r>
            <a:endParaRPr lang="de-DE" sz="1200" dirty="0" smtClean="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68755" y="2740937"/>
            <a:ext cx="5904656" cy="40934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Inhaltsplatzhalter 2"/>
          <p:cNvSpPr>
            <a:spLocks noGrp="1"/>
          </p:cNvSpPr>
          <p:nvPr>
            <p:ph idx="1"/>
          </p:nvPr>
        </p:nvSpPr>
        <p:spPr>
          <a:xfrm>
            <a:off x="0" y="616862"/>
            <a:ext cx="8856984" cy="4248150"/>
          </a:xfrm>
        </p:spPr>
        <p:txBody>
          <a:bodyPr/>
          <a:lstStyle/>
          <a:p>
            <a:endParaRPr lang="de-DE" b="1" dirty="0" smtClean="0"/>
          </a:p>
          <a:p>
            <a:r>
              <a:rPr lang="de-DE" b="1" dirty="0" smtClean="0"/>
              <a:t>Inhalt und Umfang der Dokumentationspflicht</a:t>
            </a:r>
            <a:endParaRPr lang="de-DE" b="1" dirty="0"/>
          </a:p>
          <a:p>
            <a:pPr algn="ctr">
              <a:lnSpc>
                <a:spcPct val="150000"/>
              </a:lnSpc>
            </a:pPr>
            <a:r>
              <a:rPr lang="de-DE" sz="2800" dirty="0" smtClean="0"/>
              <a:t>    „</a:t>
            </a:r>
            <a:r>
              <a:rPr lang="de-DE" sz="2800" dirty="0"/>
              <a:t>Zu dokumentieren ist somit alles, aber auch nur dasjenige, was für das Behandlungsgeschehen wichtig ist“ (Wenzel et al. </a:t>
            </a:r>
            <a:r>
              <a:rPr lang="de-DE" sz="2800" dirty="0" smtClean="0">
                <a:solidFill>
                  <a:schemeClr val="tx1">
                    <a:lumMod val="95000"/>
                    <a:lumOff val="5000"/>
                  </a:schemeClr>
                </a:solidFill>
              </a:rPr>
              <a:t>2013</a:t>
            </a:r>
            <a:r>
              <a:rPr lang="de-DE" sz="2800" dirty="0" smtClean="0"/>
              <a:t>).</a:t>
            </a:r>
          </a:p>
          <a:p>
            <a:pPr>
              <a:lnSpc>
                <a:spcPct val="150000"/>
              </a:lnSpc>
            </a:pPr>
            <a:endParaRPr lang="de-DE" b="1" dirty="0"/>
          </a:p>
          <a:p>
            <a:pPr>
              <a:lnSpc>
                <a:spcPct val="150000"/>
              </a:lnSpc>
            </a:pPr>
            <a:endParaRPr lang="de-DE" b="1" dirty="0" smtClean="0"/>
          </a:p>
          <a:p>
            <a:pPr>
              <a:lnSpc>
                <a:spcPct val="150000"/>
              </a:lnSpc>
            </a:pPr>
            <a:endParaRPr lang="de-DE" b="1" dirty="0"/>
          </a:p>
          <a:p>
            <a:pPr>
              <a:lnSpc>
                <a:spcPct val="150000"/>
              </a:lnSpc>
            </a:pPr>
            <a:endParaRPr lang="de-DE" b="1" dirty="0" smtClean="0"/>
          </a:p>
          <a:p>
            <a:pPr>
              <a:lnSpc>
                <a:spcPct val="150000"/>
              </a:lnSpc>
            </a:pPr>
            <a:endParaRPr lang="de-DE" b="1" dirty="0"/>
          </a:p>
          <a:p>
            <a:r>
              <a:rPr lang="de-DE" sz="1200" dirty="0" smtClean="0"/>
              <a:t>Springer Medizin; e. </a:t>
            </a:r>
            <a:r>
              <a:rPr lang="de-DE" sz="1200" dirty="0" err="1" smtClean="0"/>
              <a:t>Medpedia</a:t>
            </a:r>
            <a:r>
              <a:rPr lang="de-DE" sz="1200" dirty="0" smtClean="0"/>
              <a:t>: Medizinische </a:t>
            </a:r>
            <a:r>
              <a:rPr lang="de-DE" sz="1200" dirty="0"/>
              <a:t>und </a:t>
            </a:r>
            <a:endParaRPr lang="de-DE" sz="1200" dirty="0" smtClean="0"/>
          </a:p>
          <a:p>
            <a:r>
              <a:rPr lang="de-DE" sz="1200" dirty="0" smtClean="0"/>
              <a:t>rechtliche </a:t>
            </a:r>
            <a:r>
              <a:rPr lang="de-DE" sz="1200" dirty="0"/>
              <a:t>Aspekte der Dokumentation in </a:t>
            </a:r>
            <a:endParaRPr lang="de-DE" sz="1200" dirty="0" smtClean="0"/>
          </a:p>
          <a:p>
            <a:r>
              <a:rPr lang="de-DE" sz="1200" dirty="0" smtClean="0"/>
              <a:t>Klinik </a:t>
            </a:r>
            <a:r>
              <a:rPr lang="de-DE" sz="1200" dirty="0"/>
              <a:t>und Praxis</a:t>
            </a:r>
          </a:p>
          <a:p>
            <a:endParaRPr lang="de-DE" b="1" dirty="0" smtClean="0"/>
          </a:p>
          <a:p>
            <a:endParaRPr lang="de-DE" b="1" dirty="0"/>
          </a:p>
          <a:p>
            <a:endParaRPr lang="de-DE" b="1" dirty="0" smtClean="0"/>
          </a:p>
          <a:p>
            <a:endParaRPr lang="de-DE" b="1" dirty="0"/>
          </a:p>
          <a:p>
            <a:endParaRPr lang="de-DE" b="1" dirty="0" smtClean="0"/>
          </a:p>
          <a:p>
            <a:endParaRPr lang="de-DE" b="1" dirty="0"/>
          </a:p>
          <a:p>
            <a:endParaRPr lang="de-DE" b="1" dirty="0" smtClean="0"/>
          </a:p>
          <a:p>
            <a:endParaRPr lang="de-DE" b="1" dirty="0"/>
          </a:p>
          <a:p>
            <a:endParaRPr lang="de-DE" b="1" dirty="0" smtClean="0"/>
          </a:p>
          <a:p>
            <a:endParaRPr lang="de-DE" b="1" dirty="0"/>
          </a:p>
          <a:p>
            <a:endParaRPr lang="de-DE" b="1" dirty="0" smtClean="0"/>
          </a:p>
          <a:p>
            <a:endParaRPr lang="de-DE" b="1" dirty="0" smtClean="0"/>
          </a:p>
        </p:txBody>
      </p:sp>
      <p:sp>
        <p:nvSpPr>
          <p:cNvPr id="5" name="Fußzeilenplatzhalter 4"/>
          <p:cNvSpPr>
            <a:spLocks noGrp="1"/>
          </p:cNvSpPr>
          <p:nvPr>
            <p:ph type="ftr" sz="quarter" idx="11"/>
          </p:nvPr>
        </p:nvSpPr>
        <p:spPr>
          <a:xfrm>
            <a:off x="1043608" y="6588125"/>
            <a:ext cx="8550981" cy="269875"/>
          </a:xfrm>
        </p:spPr>
        <p:txBody>
          <a:bodyPr/>
          <a:lstStyle/>
          <a:p>
            <a:pPr algn="l">
              <a:defRPr/>
            </a:pPr>
            <a:r>
              <a:rPr lang="de-DE" altLang="de-DE" sz="1400" dirty="0" smtClean="0"/>
              <a:t>34. Kölner Symposium Arbeitsgemeinschaft Rechtsanwälte im Medizinrecht e.V., 25.11.2023</a:t>
            </a:r>
            <a:endParaRPr lang="de-DE" altLang="de-DE" sz="1400" dirty="0"/>
          </a:p>
        </p:txBody>
      </p:sp>
    </p:spTree>
    <p:extLst>
      <p:ext uri="{BB962C8B-B14F-4D97-AF65-F5344CB8AC3E}">
        <p14:creationId xmlns:p14="http://schemas.microsoft.com/office/powerpoint/2010/main" val="120066234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a:xfrm>
            <a:off x="27626" y="692696"/>
            <a:ext cx="8856984" cy="4248150"/>
          </a:xfrm>
        </p:spPr>
        <p:txBody>
          <a:bodyPr/>
          <a:lstStyle/>
          <a:p>
            <a:endParaRPr lang="de-DE" b="1" dirty="0" smtClean="0"/>
          </a:p>
          <a:p>
            <a:r>
              <a:rPr lang="de-DE" sz="2000" b="1" dirty="0" smtClean="0"/>
              <a:t>Inhalt und Umfang der Dokumentationspflicht:</a:t>
            </a:r>
          </a:p>
          <a:p>
            <a:endParaRPr lang="de-DE" dirty="0" smtClean="0"/>
          </a:p>
          <a:p>
            <a:r>
              <a:rPr lang="de-DE" dirty="0" smtClean="0"/>
              <a:t>Dokumentiert </a:t>
            </a:r>
            <a:r>
              <a:rPr lang="de-DE" dirty="0"/>
              <a:t>werden müssen laut Gesetz alle Informationen und Behandlungsergebnisse, die </a:t>
            </a:r>
            <a:r>
              <a:rPr lang="de-DE" dirty="0" smtClean="0"/>
              <a:t>aus</a:t>
            </a:r>
          </a:p>
          <a:p>
            <a:r>
              <a:rPr lang="de-DE" dirty="0" smtClean="0"/>
              <a:t>fachlicher </a:t>
            </a:r>
            <a:r>
              <a:rPr lang="de-DE" dirty="0"/>
              <a:t>Sicht für die aktuelle und zukünftige Behandlung des Patienten wichtig sind. </a:t>
            </a:r>
            <a:endParaRPr lang="de-DE" dirty="0" smtClean="0"/>
          </a:p>
          <a:p>
            <a:r>
              <a:rPr lang="de-DE" dirty="0" smtClean="0"/>
              <a:t>Dazu </a:t>
            </a:r>
            <a:r>
              <a:rPr lang="de-DE" dirty="0"/>
              <a:t>zählen unter anderem die folgenden Punkte:</a:t>
            </a:r>
          </a:p>
          <a:p>
            <a:pPr>
              <a:buFont typeface="Wingdings" panose="05000000000000000000" pitchFamily="2" charset="2"/>
              <a:buChar char="Ø"/>
            </a:pPr>
            <a:r>
              <a:rPr lang="de-DE" dirty="0"/>
              <a:t>Anamnese</a:t>
            </a:r>
          </a:p>
          <a:p>
            <a:pPr>
              <a:buFont typeface="Wingdings" panose="05000000000000000000" pitchFamily="2" charset="2"/>
              <a:buChar char="Ø"/>
            </a:pPr>
            <a:r>
              <a:rPr lang="de-DE" dirty="0"/>
              <a:t>Diagnosen</a:t>
            </a:r>
          </a:p>
          <a:p>
            <a:pPr>
              <a:buFont typeface="Wingdings" panose="05000000000000000000" pitchFamily="2" charset="2"/>
              <a:buChar char="Ø"/>
            </a:pPr>
            <a:r>
              <a:rPr lang="de-DE" dirty="0"/>
              <a:t>Untersuchungen und Untersuchungsergebnisse</a:t>
            </a:r>
          </a:p>
          <a:p>
            <a:pPr>
              <a:buFont typeface="Wingdings" panose="05000000000000000000" pitchFamily="2" charset="2"/>
              <a:buChar char="Ø"/>
            </a:pPr>
            <a:r>
              <a:rPr lang="de-DE" dirty="0"/>
              <a:t>Laborergebnisse</a:t>
            </a:r>
          </a:p>
          <a:p>
            <a:pPr>
              <a:buFont typeface="Wingdings" panose="05000000000000000000" pitchFamily="2" charset="2"/>
              <a:buChar char="Ø"/>
            </a:pPr>
            <a:r>
              <a:rPr lang="de-DE" dirty="0"/>
              <a:t>Befunde</a:t>
            </a:r>
          </a:p>
          <a:p>
            <a:pPr>
              <a:buFont typeface="Wingdings" panose="05000000000000000000" pitchFamily="2" charset="2"/>
              <a:buChar char="Ø"/>
            </a:pPr>
            <a:r>
              <a:rPr lang="de-DE" dirty="0"/>
              <a:t>Therapien, verordnete Medikamente, Eingriffe und deren Wirkungen</a:t>
            </a:r>
          </a:p>
          <a:p>
            <a:pPr>
              <a:buFont typeface="Wingdings" panose="05000000000000000000" pitchFamily="2" charset="2"/>
              <a:buChar char="Ø"/>
            </a:pPr>
            <a:r>
              <a:rPr lang="de-DE" dirty="0"/>
              <a:t>unerwartete Zwischenfälle während einer Behandlung</a:t>
            </a:r>
          </a:p>
          <a:p>
            <a:pPr>
              <a:buFont typeface="Wingdings" panose="05000000000000000000" pitchFamily="2" charset="2"/>
              <a:buChar char="Ø"/>
            </a:pPr>
            <a:r>
              <a:rPr lang="de-DE" dirty="0"/>
              <a:t>Aufklärungen und Einwilligungen</a:t>
            </a:r>
          </a:p>
          <a:p>
            <a:pPr>
              <a:buFont typeface="Wingdings" panose="05000000000000000000" pitchFamily="2" charset="2"/>
              <a:buChar char="Ø"/>
            </a:pPr>
            <a:r>
              <a:rPr lang="de-DE" dirty="0"/>
              <a:t>Arztbriefe von vor- und mitbehandelnden Medizinern</a:t>
            </a:r>
          </a:p>
          <a:p>
            <a:endParaRPr lang="de-DE" dirty="0" smtClean="0"/>
          </a:p>
          <a:p>
            <a:r>
              <a:rPr lang="de-DE" dirty="0" smtClean="0"/>
              <a:t>Wann </a:t>
            </a:r>
            <a:r>
              <a:rPr lang="de-DE" dirty="0"/>
              <a:t>ein Behandlungsinhalt als wesentlich gilt und der Dokumentationspflicht unterliegt, hängt vom jeweiligen Einzelfall ab und </a:t>
            </a:r>
            <a:r>
              <a:rPr lang="de-DE" b="1" dirty="0"/>
              <a:t>ist unter medizinischen Gesichtspunkten zu beurteilen</a:t>
            </a:r>
            <a:r>
              <a:rPr lang="de-DE" dirty="0"/>
              <a:t>.</a:t>
            </a:r>
          </a:p>
          <a:p>
            <a:r>
              <a:rPr lang="de-DE" dirty="0"/>
              <a:t>Für die Nachprüfbarkeit der Angaben sind auch die Personalien des Patienten, das Datum der Behandlung sowie Behandlungsbeginn und -ende zu notieren.</a:t>
            </a:r>
          </a:p>
          <a:p>
            <a:endParaRPr lang="de-DE" b="1" dirty="0"/>
          </a:p>
          <a:p>
            <a:pPr algn="ctr">
              <a:lnSpc>
                <a:spcPct val="150000"/>
              </a:lnSpc>
            </a:pPr>
            <a:r>
              <a:rPr lang="de-DE" sz="2800" dirty="0" smtClean="0"/>
              <a:t>    </a:t>
            </a:r>
            <a:endParaRPr lang="de-DE" b="1" dirty="0" smtClean="0"/>
          </a:p>
          <a:p>
            <a:endParaRPr lang="de-DE" b="1" dirty="0"/>
          </a:p>
          <a:p>
            <a:endParaRPr lang="de-DE" b="1" dirty="0" smtClean="0"/>
          </a:p>
          <a:p>
            <a:endParaRPr lang="de-DE" b="1" dirty="0"/>
          </a:p>
          <a:p>
            <a:endParaRPr lang="de-DE" b="1" dirty="0" smtClean="0"/>
          </a:p>
          <a:p>
            <a:endParaRPr lang="de-DE" b="1" dirty="0"/>
          </a:p>
          <a:p>
            <a:endParaRPr lang="de-DE" b="1" dirty="0" smtClean="0"/>
          </a:p>
          <a:p>
            <a:endParaRPr lang="de-DE" b="1" dirty="0"/>
          </a:p>
          <a:p>
            <a:endParaRPr lang="de-DE" b="1" dirty="0" smtClean="0"/>
          </a:p>
          <a:p>
            <a:endParaRPr lang="de-DE" b="1" dirty="0"/>
          </a:p>
          <a:p>
            <a:endParaRPr lang="de-DE" b="1" dirty="0" smtClean="0"/>
          </a:p>
          <a:p>
            <a:endParaRPr lang="de-DE" b="1" dirty="0" smtClean="0"/>
          </a:p>
        </p:txBody>
      </p:sp>
      <p:sp>
        <p:nvSpPr>
          <p:cNvPr id="5" name="Fußzeilenplatzhalter 4"/>
          <p:cNvSpPr>
            <a:spLocks noGrp="1"/>
          </p:cNvSpPr>
          <p:nvPr>
            <p:ph type="ftr" sz="quarter" idx="11"/>
          </p:nvPr>
        </p:nvSpPr>
        <p:spPr>
          <a:xfrm>
            <a:off x="1043608" y="6588125"/>
            <a:ext cx="8550981" cy="269875"/>
          </a:xfrm>
        </p:spPr>
        <p:txBody>
          <a:bodyPr/>
          <a:lstStyle/>
          <a:p>
            <a:pPr algn="l">
              <a:defRPr/>
            </a:pPr>
            <a:r>
              <a:rPr lang="de-DE" altLang="de-DE" sz="1400" dirty="0" smtClean="0"/>
              <a:t>34. Kölner Symposium Arbeitsgemeinschaft Rechtsanwälte im Medizinrecht e.V., 25.11.2023</a:t>
            </a:r>
            <a:endParaRPr lang="de-DE" altLang="de-DE" sz="1400" dirty="0"/>
          </a:p>
        </p:txBody>
      </p:sp>
    </p:spTree>
    <p:extLst>
      <p:ext uri="{BB962C8B-B14F-4D97-AF65-F5344CB8AC3E}">
        <p14:creationId xmlns:p14="http://schemas.microsoft.com/office/powerpoint/2010/main" val="290707089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a:xfrm>
            <a:off x="24056" y="620688"/>
            <a:ext cx="8856984" cy="4248150"/>
          </a:xfrm>
        </p:spPr>
        <p:txBody>
          <a:bodyPr/>
          <a:lstStyle/>
          <a:p>
            <a:endParaRPr lang="de-DE" b="1" dirty="0" smtClean="0"/>
          </a:p>
          <a:p>
            <a:r>
              <a:rPr lang="de-DE" b="1" dirty="0" smtClean="0"/>
              <a:t>Inhalt und Umfang der Dokumentationspflicht</a:t>
            </a:r>
          </a:p>
          <a:p>
            <a:endParaRPr lang="de-DE" b="1" dirty="0"/>
          </a:p>
          <a:p>
            <a:pPr algn="ctr">
              <a:lnSpc>
                <a:spcPct val="150000"/>
              </a:lnSpc>
            </a:pPr>
            <a:r>
              <a:rPr lang="de-DE" sz="2000" dirty="0"/>
              <a:t>§ 630h Abs. 3 BGB</a:t>
            </a:r>
            <a:r>
              <a:rPr lang="de-DE" sz="2000" dirty="0" smtClean="0"/>
              <a:t>:</a:t>
            </a:r>
          </a:p>
          <a:p>
            <a:pPr>
              <a:lnSpc>
                <a:spcPct val="150000"/>
              </a:lnSpc>
            </a:pPr>
            <a:r>
              <a:rPr lang="de-DE" sz="2000" dirty="0"/>
              <a:t> </a:t>
            </a:r>
            <a:r>
              <a:rPr lang="de-DE" sz="2000" dirty="0" smtClean="0"/>
              <a:t>    Hat </a:t>
            </a:r>
            <a:r>
              <a:rPr lang="de-DE" sz="2000" dirty="0"/>
              <a:t>der Behandelnde eine medizinisch gebotene wesentliche Maßnahme und ihr Ergebnis entgegen § 630f Abs. 1 oder Abs. 2 nicht in der Patientenakte aufgezeichnet oder hat er die Patientenakte entgegen § 630f Abs. 3 nicht aufbewahrt, wird vermutet, dass er diese Maßnahme nicht getroffen hat (Kammergericht Berlin </a:t>
            </a:r>
            <a:r>
              <a:rPr lang="de-DE" sz="2000" dirty="0" smtClean="0"/>
              <a:t>2013; </a:t>
            </a:r>
            <a:r>
              <a:rPr lang="de-DE" sz="2000" dirty="0"/>
              <a:t>Laufs und Uhlenbruck 2019; Martis und </a:t>
            </a:r>
            <a:r>
              <a:rPr lang="de-DE" sz="2000" dirty="0" err="1"/>
              <a:t>Winkhart</a:t>
            </a:r>
            <a:r>
              <a:rPr lang="de-DE" sz="2000" dirty="0"/>
              <a:t>-Martis 2014; </a:t>
            </a:r>
            <a:r>
              <a:rPr lang="de-DE" sz="2000" dirty="0" err="1"/>
              <a:t>Wienke</a:t>
            </a:r>
            <a:r>
              <a:rPr lang="de-DE" sz="2000" dirty="0"/>
              <a:t> und Janke 2007).</a:t>
            </a:r>
          </a:p>
          <a:p>
            <a:pPr algn="ctr">
              <a:lnSpc>
                <a:spcPct val="150000"/>
              </a:lnSpc>
            </a:pPr>
            <a:r>
              <a:rPr lang="de-DE" sz="2800" dirty="0" smtClean="0"/>
              <a:t>    </a:t>
            </a:r>
            <a:endParaRPr lang="de-DE" b="1" dirty="0"/>
          </a:p>
          <a:p>
            <a:pPr>
              <a:lnSpc>
                <a:spcPct val="150000"/>
              </a:lnSpc>
            </a:pPr>
            <a:r>
              <a:rPr lang="de-DE" sz="1400" dirty="0"/>
              <a:t>Springer Medizin; e. </a:t>
            </a:r>
            <a:r>
              <a:rPr lang="de-DE" sz="1400" dirty="0" err="1"/>
              <a:t>Medpedia</a:t>
            </a:r>
            <a:r>
              <a:rPr lang="de-DE" sz="1400" dirty="0"/>
              <a:t>: Medizinische und rechtliche Aspekte der Dokumentation in Klinik und Praxis</a:t>
            </a:r>
          </a:p>
          <a:p>
            <a:pPr>
              <a:lnSpc>
                <a:spcPct val="150000"/>
              </a:lnSpc>
            </a:pPr>
            <a:endParaRPr lang="de-DE" b="1" dirty="0" smtClean="0"/>
          </a:p>
          <a:p>
            <a:pPr>
              <a:lnSpc>
                <a:spcPct val="150000"/>
              </a:lnSpc>
            </a:pPr>
            <a:endParaRPr lang="de-DE" b="1" dirty="0"/>
          </a:p>
          <a:p>
            <a:pPr>
              <a:lnSpc>
                <a:spcPct val="150000"/>
              </a:lnSpc>
            </a:pPr>
            <a:endParaRPr lang="de-DE" b="1" dirty="0" smtClean="0"/>
          </a:p>
          <a:p>
            <a:pPr>
              <a:lnSpc>
                <a:spcPct val="150000"/>
              </a:lnSpc>
            </a:pPr>
            <a:endParaRPr lang="de-DE" b="1" dirty="0"/>
          </a:p>
          <a:p>
            <a:r>
              <a:rPr lang="de-DE" sz="1200" dirty="0" smtClean="0"/>
              <a:t>Springer Medizin; e. </a:t>
            </a:r>
            <a:r>
              <a:rPr lang="de-DE" sz="1200" dirty="0" err="1" smtClean="0"/>
              <a:t>Medpedia</a:t>
            </a:r>
            <a:r>
              <a:rPr lang="de-DE" sz="1200" dirty="0" smtClean="0"/>
              <a:t>: Medizinische </a:t>
            </a:r>
            <a:r>
              <a:rPr lang="de-DE" sz="1200" dirty="0"/>
              <a:t>und rechtliche Aspekte der Dokumentation in Klinik und Praxis</a:t>
            </a:r>
          </a:p>
          <a:p>
            <a:endParaRPr lang="de-DE" b="1" dirty="0" smtClean="0"/>
          </a:p>
          <a:p>
            <a:endParaRPr lang="de-DE" b="1" dirty="0"/>
          </a:p>
          <a:p>
            <a:endParaRPr lang="de-DE" b="1" dirty="0" smtClean="0"/>
          </a:p>
          <a:p>
            <a:endParaRPr lang="de-DE" b="1" dirty="0"/>
          </a:p>
          <a:p>
            <a:endParaRPr lang="de-DE" b="1" dirty="0" smtClean="0"/>
          </a:p>
          <a:p>
            <a:endParaRPr lang="de-DE" b="1" dirty="0"/>
          </a:p>
          <a:p>
            <a:endParaRPr lang="de-DE" b="1" dirty="0" smtClean="0"/>
          </a:p>
          <a:p>
            <a:endParaRPr lang="de-DE" b="1" dirty="0"/>
          </a:p>
          <a:p>
            <a:endParaRPr lang="de-DE" b="1" dirty="0" smtClean="0"/>
          </a:p>
          <a:p>
            <a:endParaRPr lang="de-DE" b="1" dirty="0"/>
          </a:p>
          <a:p>
            <a:endParaRPr lang="de-DE" b="1" dirty="0" smtClean="0"/>
          </a:p>
          <a:p>
            <a:endParaRPr lang="de-DE" b="1" dirty="0" smtClean="0"/>
          </a:p>
        </p:txBody>
      </p:sp>
      <p:sp>
        <p:nvSpPr>
          <p:cNvPr id="5" name="Fußzeilenplatzhalter 4"/>
          <p:cNvSpPr>
            <a:spLocks noGrp="1"/>
          </p:cNvSpPr>
          <p:nvPr>
            <p:ph type="ftr" sz="quarter" idx="11"/>
          </p:nvPr>
        </p:nvSpPr>
        <p:spPr>
          <a:xfrm>
            <a:off x="1043608" y="6588125"/>
            <a:ext cx="8550981" cy="269875"/>
          </a:xfrm>
        </p:spPr>
        <p:txBody>
          <a:bodyPr/>
          <a:lstStyle/>
          <a:p>
            <a:pPr algn="l">
              <a:defRPr/>
            </a:pPr>
            <a:r>
              <a:rPr lang="de-DE" altLang="de-DE" sz="1400" dirty="0" smtClean="0"/>
              <a:t>34. Kölner Symposium Arbeitsgemeinschaft Rechtsanwälte im Medizinrecht e.V., 25.11.2023</a:t>
            </a:r>
            <a:endParaRPr lang="de-DE" altLang="de-DE" sz="1400" dirty="0"/>
          </a:p>
        </p:txBody>
      </p:sp>
    </p:spTree>
    <p:extLst>
      <p:ext uri="{BB962C8B-B14F-4D97-AF65-F5344CB8AC3E}">
        <p14:creationId xmlns:p14="http://schemas.microsoft.com/office/powerpoint/2010/main" val="299440871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a:xfrm>
            <a:off x="0" y="476672"/>
            <a:ext cx="8856984" cy="4248150"/>
          </a:xfrm>
        </p:spPr>
        <p:txBody>
          <a:bodyPr/>
          <a:lstStyle/>
          <a:p>
            <a:endParaRPr lang="de-DE" b="1" dirty="0" smtClean="0"/>
          </a:p>
          <a:p>
            <a:r>
              <a:rPr lang="de-DE" sz="2800" b="1" dirty="0"/>
              <a:t>D</a:t>
            </a:r>
            <a:r>
              <a:rPr lang="de-DE" sz="2800" b="1" dirty="0" smtClean="0"/>
              <a:t>okumentation bei Eingriffen (Operationsbericht)</a:t>
            </a:r>
          </a:p>
          <a:p>
            <a:endParaRPr lang="de-DE" b="1" dirty="0"/>
          </a:p>
          <a:p>
            <a:pPr>
              <a:lnSpc>
                <a:spcPct val="150000"/>
              </a:lnSpc>
            </a:pPr>
            <a:r>
              <a:rPr lang="de-DE" sz="2000" dirty="0" smtClean="0"/>
              <a:t>     Der </a:t>
            </a:r>
            <a:r>
              <a:rPr lang="de-DE" sz="2000" dirty="0"/>
              <a:t>Operationsbericht soll dem Sachkundigen ermöglichen, die medizinisch wesentlichen Schritte und Fakten eines Eingriffs nachzuvollziehen.</a:t>
            </a:r>
          </a:p>
          <a:p>
            <a:pPr>
              <a:lnSpc>
                <a:spcPct val="150000"/>
              </a:lnSpc>
            </a:pPr>
            <a:r>
              <a:rPr lang="de-DE" sz="2000" dirty="0" smtClean="0"/>
              <a:t>     Dabei </a:t>
            </a:r>
            <a:r>
              <a:rPr lang="de-DE" sz="2000" dirty="0"/>
              <a:t>besteht nicht die Verpflichtung, detailgetreu jeden einzelnen Schritt des Eingriffs zu beschreiben, wie z. B. einen standardisierten und regelhaften Zugang zum Operationsgebiet. Nicht erforderlich ist die Wiedergabe/Dokumentation von medizinischen Selbstverständlichkeiten (Kammergericht Berlin 2013).</a:t>
            </a:r>
          </a:p>
          <a:p>
            <a:pPr algn="ctr">
              <a:lnSpc>
                <a:spcPct val="150000"/>
              </a:lnSpc>
            </a:pPr>
            <a:r>
              <a:rPr lang="de-DE" sz="2800" dirty="0" smtClean="0"/>
              <a:t>    </a:t>
            </a:r>
            <a:endParaRPr lang="de-DE" b="1" dirty="0"/>
          </a:p>
          <a:p>
            <a:pPr>
              <a:lnSpc>
                <a:spcPct val="150000"/>
              </a:lnSpc>
            </a:pPr>
            <a:r>
              <a:rPr lang="de-DE" sz="1400" dirty="0"/>
              <a:t>Springer Medizin; e. </a:t>
            </a:r>
            <a:r>
              <a:rPr lang="de-DE" sz="1400" dirty="0" err="1"/>
              <a:t>Medpedia</a:t>
            </a:r>
            <a:r>
              <a:rPr lang="de-DE" sz="1400" dirty="0"/>
              <a:t>: Medizinische und rechtliche Aspekte der Dokumentation in Klinik und Praxis</a:t>
            </a:r>
          </a:p>
          <a:p>
            <a:pPr>
              <a:lnSpc>
                <a:spcPct val="150000"/>
              </a:lnSpc>
            </a:pPr>
            <a:endParaRPr lang="de-DE" b="1" dirty="0" smtClean="0"/>
          </a:p>
          <a:p>
            <a:pPr>
              <a:lnSpc>
                <a:spcPct val="150000"/>
              </a:lnSpc>
            </a:pPr>
            <a:endParaRPr lang="de-DE" b="1" dirty="0"/>
          </a:p>
          <a:p>
            <a:pPr>
              <a:lnSpc>
                <a:spcPct val="150000"/>
              </a:lnSpc>
            </a:pPr>
            <a:endParaRPr lang="de-DE" b="1" dirty="0" smtClean="0"/>
          </a:p>
          <a:p>
            <a:pPr>
              <a:lnSpc>
                <a:spcPct val="150000"/>
              </a:lnSpc>
            </a:pPr>
            <a:endParaRPr lang="de-DE" b="1" dirty="0"/>
          </a:p>
          <a:p>
            <a:r>
              <a:rPr lang="de-DE" sz="1200" dirty="0" smtClean="0"/>
              <a:t>Springer Medizin; e. </a:t>
            </a:r>
            <a:r>
              <a:rPr lang="de-DE" sz="1200" dirty="0" err="1" smtClean="0"/>
              <a:t>Medpedia</a:t>
            </a:r>
            <a:r>
              <a:rPr lang="de-DE" sz="1200" dirty="0" smtClean="0"/>
              <a:t>: Medizinische </a:t>
            </a:r>
            <a:r>
              <a:rPr lang="de-DE" sz="1200" dirty="0"/>
              <a:t>und rechtliche Aspekte der Dokumentation in Klinik und Praxis</a:t>
            </a:r>
          </a:p>
          <a:p>
            <a:endParaRPr lang="de-DE" b="1" dirty="0" smtClean="0"/>
          </a:p>
          <a:p>
            <a:endParaRPr lang="de-DE" b="1" dirty="0"/>
          </a:p>
          <a:p>
            <a:endParaRPr lang="de-DE" b="1" dirty="0" smtClean="0"/>
          </a:p>
          <a:p>
            <a:endParaRPr lang="de-DE" b="1" dirty="0"/>
          </a:p>
          <a:p>
            <a:endParaRPr lang="de-DE" b="1" dirty="0" smtClean="0"/>
          </a:p>
          <a:p>
            <a:endParaRPr lang="de-DE" b="1" dirty="0"/>
          </a:p>
          <a:p>
            <a:endParaRPr lang="de-DE" b="1" dirty="0" smtClean="0"/>
          </a:p>
          <a:p>
            <a:endParaRPr lang="de-DE" b="1" dirty="0"/>
          </a:p>
          <a:p>
            <a:endParaRPr lang="de-DE" b="1" dirty="0" smtClean="0"/>
          </a:p>
          <a:p>
            <a:endParaRPr lang="de-DE" b="1" dirty="0"/>
          </a:p>
          <a:p>
            <a:endParaRPr lang="de-DE" b="1" dirty="0" smtClean="0"/>
          </a:p>
          <a:p>
            <a:endParaRPr lang="de-DE" b="1" dirty="0" smtClean="0"/>
          </a:p>
        </p:txBody>
      </p:sp>
      <p:sp>
        <p:nvSpPr>
          <p:cNvPr id="5" name="Fußzeilenplatzhalter 4"/>
          <p:cNvSpPr>
            <a:spLocks noGrp="1"/>
          </p:cNvSpPr>
          <p:nvPr>
            <p:ph type="ftr" sz="quarter" idx="11"/>
          </p:nvPr>
        </p:nvSpPr>
        <p:spPr>
          <a:xfrm>
            <a:off x="1043608" y="6588125"/>
            <a:ext cx="8550981" cy="269875"/>
          </a:xfrm>
        </p:spPr>
        <p:txBody>
          <a:bodyPr/>
          <a:lstStyle/>
          <a:p>
            <a:pPr algn="l">
              <a:defRPr/>
            </a:pPr>
            <a:r>
              <a:rPr lang="de-DE" altLang="de-DE" sz="1400" dirty="0" smtClean="0"/>
              <a:t>34. Kölner Symposium Arbeitsgemeinschaft Rechtsanwälte im Medizinrecht e.V., 25.11.2023</a:t>
            </a:r>
            <a:endParaRPr lang="de-DE" altLang="de-DE" sz="1400" dirty="0"/>
          </a:p>
        </p:txBody>
      </p:sp>
    </p:spTree>
    <p:extLst>
      <p:ext uri="{BB962C8B-B14F-4D97-AF65-F5344CB8AC3E}">
        <p14:creationId xmlns:p14="http://schemas.microsoft.com/office/powerpoint/2010/main" val="325090056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a:xfrm>
            <a:off x="107504" y="692696"/>
            <a:ext cx="8856984" cy="4248150"/>
          </a:xfrm>
        </p:spPr>
        <p:txBody>
          <a:bodyPr/>
          <a:lstStyle/>
          <a:p>
            <a:endParaRPr lang="de-DE" b="1" dirty="0" smtClean="0"/>
          </a:p>
          <a:p>
            <a:r>
              <a:rPr lang="de-DE" sz="2400" b="1" dirty="0" smtClean="0"/>
              <a:t>    Dokumentation der Aufklärung vor Untersuchungen und Eingriffen</a:t>
            </a:r>
          </a:p>
          <a:p>
            <a:endParaRPr lang="de-DE" b="1" dirty="0"/>
          </a:p>
          <a:p>
            <a:pPr>
              <a:lnSpc>
                <a:spcPct val="150000"/>
              </a:lnSpc>
            </a:pPr>
            <a:r>
              <a:rPr lang="de-DE" sz="2000" dirty="0" smtClean="0"/>
              <a:t>     </a:t>
            </a:r>
            <a:r>
              <a:rPr lang="de-DE" sz="2000" dirty="0"/>
              <a:t>Obwohl die Aufklärung eines Patienten mündlich (im persönlichen Gespräch) erfolgen muss (Kap. „Ärztliche Aufklärung“), ist dringend eine Dokumentation von Aufklärungsgesprächen zu empfehlen, da der Behandler für eine ausreichende Aufklärung im </a:t>
            </a:r>
            <a:r>
              <a:rPr lang="de-DE" sz="2000" dirty="0" err="1"/>
              <a:t>Bestreitensfalle</a:t>
            </a:r>
            <a:r>
              <a:rPr lang="de-DE" sz="2000" dirty="0"/>
              <a:t> beweispflichtig ist (Deutsche Krankenhausgesellschaft 2013; Prütting </a:t>
            </a:r>
            <a:r>
              <a:rPr lang="de-DE" sz="2000" dirty="0" smtClean="0"/>
              <a:t>2019).</a:t>
            </a:r>
            <a:r>
              <a:rPr lang="de-DE" sz="2000" dirty="0"/>
              <a:t> </a:t>
            </a:r>
            <a:r>
              <a:rPr lang="de-DE" sz="2000" dirty="0" smtClean="0"/>
              <a:t>    </a:t>
            </a:r>
            <a:endParaRPr lang="de-DE" sz="2000" b="1" dirty="0"/>
          </a:p>
          <a:p>
            <a:pPr>
              <a:lnSpc>
                <a:spcPct val="150000"/>
              </a:lnSpc>
            </a:pPr>
            <a:endParaRPr lang="de-DE" sz="1400" dirty="0" smtClean="0"/>
          </a:p>
          <a:p>
            <a:pPr>
              <a:lnSpc>
                <a:spcPct val="150000"/>
              </a:lnSpc>
            </a:pPr>
            <a:r>
              <a:rPr lang="de-DE" sz="1400" dirty="0" smtClean="0"/>
              <a:t>Springer </a:t>
            </a:r>
            <a:r>
              <a:rPr lang="de-DE" sz="1400" dirty="0"/>
              <a:t>Medizin; e. </a:t>
            </a:r>
            <a:r>
              <a:rPr lang="de-DE" sz="1400" dirty="0" err="1"/>
              <a:t>Medpedia</a:t>
            </a:r>
            <a:r>
              <a:rPr lang="de-DE" sz="1400" dirty="0"/>
              <a:t>: Medizinische und rechtliche Aspekte der Dokumentation in Klinik und Praxis</a:t>
            </a:r>
          </a:p>
          <a:p>
            <a:pPr>
              <a:lnSpc>
                <a:spcPct val="150000"/>
              </a:lnSpc>
            </a:pPr>
            <a:endParaRPr lang="de-DE" b="1" dirty="0" smtClean="0"/>
          </a:p>
          <a:p>
            <a:pPr>
              <a:lnSpc>
                <a:spcPct val="150000"/>
              </a:lnSpc>
            </a:pPr>
            <a:endParaRPr lang="de-DE" b="1" dirty="0"/>
          </a:p>
          <a:p>
            <a:pPr>
              <a:lnSpc>
                <a:spcPct val="150000"/>
              </a:lnSpc>
            </a:pPr>
            <a:endParaRPr lang="de-DE" b="1" dirty="0" smtClean="0"/>
          </a:p>
          <a:p>
            <a:pPr>
              <a:lnSpc>
                <a:spcPct val="150000"/>
              </a:lnSpc>
            </a:pPr>
            <a:endParaRPr lang="de-DE" b="1" dirty="0"/>
          </a:p>
          <a:p>
            <a:r>
              <a:rPr lang="de-DE" sz="1200" dirty="0" smtClean="0"/>
              <a:t>Springer Medizin; e. </a:t>
            </a:r>
            <a:r>
              <a:rPr lang="de-DE" sz="1200" dirty="0" err="1" smtClean="0"/>
              <a:t>Medpedia</a:t>
            </a:r>
            <a:r>
              <a:rPr lang="de-DE" sz="1200" dirty="0" smtClean="0"/>
              <a:t>: Medizinische </a:t>
            </a:r>
            <a:r>
              <a:rPr lang="de-DE" sz="1200" dirty="0"/>
              <a:t>und rechtliche Aspekte der Dokumentation in Klinik und Praxis</a:t>
            </a:r>
          </a:p>
          <a:p>
            <a:endParaRPr lang="de-DE" b="1" dirty="0" smtClean="0"/>
          </a:p>
          <a:p>
            <a:endParaRPr lang="de-DE" b="1" dirty="0"/>
          </a:p>
          <a:p>
            <a:endParaRPr lang="de-DE" b="1" dirty="0" smtClean="0"/>
          </a:p>
          <a:p>
            <a:endParaRPr lang="de-DE" b="1" dirty="0"/>
          </a:p>
          <a:p>
            <a:endParaRPr lang="de-DE" b="1" dirty="0" smtClean="0"/>
          </a:p>
          <a:p>
            <a:endParaRPr lang="de-DE" b="1" dirty="0"/>
          </a:p>
          <a:p>
            <a:endParaRPr lang="de-DE" b="1" dirty="0" smtClean="0"/>
          </a:p>
          <a:p>
            <a:endParaRPr lang="de-DE" b="1" dirty="0"/>
          </a:p>
          <a:p>
            <a:endParaRPr lang="de-DE" b="1" dirty="0" smtClean="0"/>
          </a:p>
          <a:p>
            <a:endParaRPr lang="de-DE" b="1" dirty="0"/>
          </a:p>
          <a:p>
            <a:endParaRPr lang="de-DE" b="1" dirty="0" smtClean="0"/>
          </a:p>
          <a:p>
            <a:endParaRPr lang="de-DE" b="1" dirty="0" smtClean="0"/>
          </a:p>
        </p:txBody>
      </p:sp>
      <p:sp>
        <p:nvSpPr>
          <p:cNvPr id="5" name="Fußzeilenplatzhalter 4"/>
          <p:cNvSpPr>
            <a:spLocks noGrp="1"/>
          </p:cNvSpPr>
          <p:nvPr>
            <p:ph type="ftr" sz="quarter" idx="11"/>
          </p:nvPr>
        </p:nvSpPr>
        <p:spPr>
          <a:xfrm>
            <a:off x="1043608" y="6588125"/>
            <a:ext cx="8550981" cy="269875"/>
          </a:xfrm>
        </p:spPr>
        <p:txBody>
          <a:bodyPr/>
          <a:lstStyle/>
          <a:p>
            <a:pPr algn="l">
              <a:defRPr/>
            </a:pPr>
            <a:r>
              <a:rPr lang="de-DE" altLang="de-DE" sz="1400" dirty="0" smtClean="0"/>
              <a:t>34. Kölner Symposium Arbeitsgemeinschaft Rechtsanwälte im Medizinrecht e.V., 25.11.2023</a:t>
            </a:r>
            <a:endParaRPr lang="de-DE" altLang="de-DE" sz="1400" dirty="0"/>
          </a:p>
        </p:txBody>
      </p:sp>
    </p:spTree>
    <p:extLst>
      <p:ext uri="{BB962C8B-B14F-4D97-AF65-F5344CB8AC3E}">
        <p14:creationId xmlns:p14="http://schemas.microsoft.com/office/powerpoint/2010/main" val="411333114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a:xfrm>
            <a:off x="143000" y="836712"/>
            <a:ext cx="8856984" cy="4248150"/>
          </a:xfrm>
        </p:spPr>
        <p:txBody>
          <a:bodyPr/>
          <a:lstStyle/>
          <a:p>
            <a:endParaRPr lang="de-DE" b="1" dirty="0" smtClean="0"/>
          </a:p>
          <a:p>
            <a:r>
              <a:rPr lang="de-DE" sz="2400" b="1" dirty="0" smtClean="0"/>
              <a:t>    Dokumentation der Aufklärung vor Untersuchungen und Eingriffen</a:t>
            </a:r>
          </a:p>
          <a:p>
            <a:endParaRPr lang="de-DE" b="1" dirty="0"/>
          </a:p>
          <a:p>
            <a:pPr>
              <a:lnSpc>
                <a:spcPct val="150000"/>
              </a:lnSpc>
            </a:pPr>
            <a:r>
              <a:rPr lang="de-DE" sz="2000" dirty="0" smtClean="0"/>
              <a:t>     </a:t>
            </a:r>
            <a:r>
              <a:rPr lang="de-DE" sz="1800" dirty="0"/>
              <a:t>Insbesondere der Verzicht auf eine Aufklärung muss sorgfältig dokumentiert werden, ebenso wie die Ablehnung einer Untersuchung bzw. Behandlung und der Hinweis auf mögliche alternative Behandlungsverfahren (Laufs und Uhlenbruck 2019; Martis und </a:t>
            </a:r>
            <a:r>
              <a:rPr lang="de-DE" sz="1800" dirty="0" err="1"/>
              <a:t>Winkhart</a:t>
            </a:r>
            <a:r>
              <a:rPr lang="de-DE" sz="1800" dirty="0"/>
              <a:t>-Martis 2014). Die Anforderungen an den Umfang und die Details der Dokumentation sind umso höher, je komplizierter ein Eingriff bzw. eine Behandlung sind (Deutsche Krankenhausgesellschaft </a:t>
            </a:r>
            <a:r>
              <a:rPr lang="de-DE" sz="1800" dirty="0" smtClean="0"/>
              <a:t>2013; </a:t>
            </a:r>
            <a:r>
              <a:rPr lang="de-DE" sz="1800" dirty="0" err="1" smtClean="0"/>
              <a:t>Terbille</a:t>
            </a:r>
            <a:r>
              <a:rPr lang="de-DE" sz="1800" dirty="0" smtClean="0"/>
              <a:t> </a:t>
            </a:r>
            <a:r>
              <a:rPr lang="de-DE" sz="1800" dirty="0"/>
              <a:t>et al. 2013</a:t>
            </a:r>
            <a:r>
              <a:rPr lang="de-DE" sz="1800" dirty="0" smtClean="0"/>
              <a:t>).</a:t>
            </a:r>
            <a:endParaRPr lang="de-DE" b="1" dirty="0"/>
          </a:p>
          <a:p>
            <a:pPr>
              <a:lnSpc>
                <a:spcPct val="150000"/>
              </a:lnSpc>
            </a:pPr>
            <a:endParaRPr lang="de-DE" b="1" dirty="0" smtClean="0"/>
          </a:p>
          <a:p>
            <a:pPr>
              <a:lnSpc>
                <a:spcPct val="150000"/>
              </a:lnSpc>
            </a:pPr>
            <a:endParaRPr lang="de-DE" b="1" dirty="0"/>
          </a:p>
          <a:p>
            <a:endParaRPr lang="de-DE" b="1" dirty="0" smtClean="0"/>
          </a:p>
          <a:p>
            <a:endParaRPr lang="de-DE" b="1" dirty="0"/>
          </a:p>
          <a:p>
            <a:endParaRPr lang="de-DE" b="1" dirty="0" smtClean="0"/>
          </a:p>
          <a:p>
            <a:endParaRPr lang="de-DE" b="1" dirty="0"/>
          </a:p>
          <a:p>
            <a:endParaRPr lang="de-DE" b="1" dirty="0" smtClean="0"/>
          </a:p>
          <a:p>
            <a:endParaRPr lang="de-DE" b="1" dirty="0"/>
          </a:p>
          <a:p>
            <a:endParaRPr lang="de-DE" b="1" dirty="0" smtClean="0"/>
          </a:p>
          <a:p>
            <a:endParaRPr lang="de-DE" b="1" dirty="0"/>
          </a:p>
          <a:p>
            <a:endParaRPr lang="de-DE" b="1" dirty="0" smtClean="0"/>
          </a:p>
          <a:p>
            <a:endParaRPr lang="de-DE" b="1" dirty="0"/>
          </a:p>
          <a:p>
            <a:endParaRPr lang="de-DE" b="1" dirty="0" smtClean="0"/>
          </a:p>
          <a:p>
            <a:endParaRPr lang="de-DE" b="1" dirty="0" smtClean="0"/>
          </a:p>
        </p:txBody>
      </p:sp>
      <p:sp>
        <p:nvSpPr>
          <p:cNvPr id="5" name="Fußzeilenplatzhalter 4"/>
          <p:cNvSpPr>
            <a:spLocks noGrp="1"/>
          </p:cNvSpPr>
          <p:nvPr>
            <p:ph type="ftr" sz="quarter" idx="11"/>
          </p:nvPr>
        </p:nvSpPr>
        <p:spPr>
          <a:xfrm>
            <a:off x="1043608" y="6588125"/>
            <a:ext cx="8550981" cy="269875"/>
          </a:xfrm>
        </p:spPr>
        <p:txBody>
          <a:bodyPr/>
          <a:lstStyle/>
          <a:p>
            <a:pPr algn="l">
              <a:defRPr/>
            </a:pPr>
            <a:r>
              <a:rPr lang="de-DE" altLang="de-DE" sz="1400" dirty="0" smtClean="0"/>
              <a:t>34. Kölner Symposium Arbeitsgemeinschaft Rechtsanwälte im Medizinrecht e.V., 25.11.2023</a:t>
            </a:r>
            <a:endParaRPr lang="de-DE" altLang="de-DE" sz="1400" dirty="0"/>
          </a:p>
        </p:txBody>
      </p:sp>
      <p:sp>
        <p:nvSpPr>
          <p:cNvPr id="2" name="Rechteck 1"/>
          <p:cNvSpPr/>
          <p:nvPr/>
        </p:nvSpPr>
        <p:spPr>
          <a:xfrm>
            <a:off x="107504" y="6021288"/>
            <a:ext cx="8820472" cy="415498"/>
          </a:xfrm>
          <a:prstGeom prst="rect">
            <a:avLst/>
          </a:prstGeom>
        </p:spPr>
        <p:txBody>
          <a:bodyPr wrap="square">
            <a:spAutoFit/>
          </a:bodyPr>
          <a:lstStyle/>
          <a:p>
            <a:pPr>
              <a:lnSpc>
                <a:spcPct val="150000"/>
              </a:lnSpc>
            </a:pPr>
            <a:r>
              <a:rPr lang="de-DE" sz="1400" dirty="0"/>
              <a:t>Springer Medizin; e. </a:t>
            </a:r>
            <a:r>
              <a:rPr lang="de-DE" sz="1400" dirty="0" err="1"/>
              <a:t>Medpedia</a:t>
            </a:r>
            <a:r>
              <a:rPr lang="de-DE" sz="1400" dirty="0"/>
              <a:t>: Medizinische und rechtliche Aspekte der Dokumentation in Klinik und Praxis</a:t>
            </a:r>
          </a:p>
        </p:txBody>
      </p:sp>
    </p:spTree>
    <p:extLst>
      <p:ext uri="{BB962C8B-B14F-4D97-AF65-F5344CB8AC3E}">
        <p14:creationId xmlns:p14="http://schemas.microsoft.com/office/powerpoint/2010/main" val="329167175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a:xfrm>
            <a:off x="24056" y="620688"/>
            <a:ext cx="8856984" cy="4248150"/>
          </a:xfrm>
        </p:spPr>
        <p:txBody>
          <a:bodyPr/>
          <a:lstStyle/>
          <a:p>
            <a:pPr>
              <a:buFont typeface="Wingdings" panose="05000000000000000000" pitchFamily="2" charset="2"/>
              <a:buChar char="Ø"/>
            </a:pPr>
            <a:endParaRPr lang="de-DE" b="1" dirty="0" smtClean="0"/>
          </a:p>
          <a:p>
            <a:pPr>
              <a:buFont typeface="Wingdings" panose="05000000000000000000" pitchFamily="2" charset="2"/>
              <a:buChar char="Ø"/>
            </a:pPr>
            <a:r>
              <a:rPr lang="de-DE" dirty="0" smtClean="0"/>
              <a:t>Dokumentationspflichten </a:t>
            </a:r>
            <a:r>
              <a:rPr lang="de-DE" dirty="0"/>
              <a:t>des Behandelnden wurden 2013 im BGB kodifiziert (BGB § 630f ff.).</a:t>
            </a:r>
          </a:p>
          <a:p>
            <a:pPr>
              <a:buFont typeface="Wingdings" panose="05000000000000000000" pitchFamily="2" charset="2"/>
              <a:buChar char="Ø"/>
            </a:pPr>
            <a:r>
              <a:rPr lang="de-DE" dirty="0"/>
              <a:t>In unmittelbarem Zusammenhang mit der Behandlung ist eine Patientenakte zu führen, die nach Abschluss der Behandlung mindestens 10 Jahre (unter Verjährungsaspekten 30 Jahre) aufzubewahren ist.</a:t>
            </a:r>
          </a:p>
          <a:p>
            <a:pPr>
              <a:buFont typeface="Wingdings" panose="05000000000000000000" pitchFamily="2" charset="2"/>
              <a:buChar char="Ø"/>
            </a:pPr>
            <a:r>
              <a:rPr lang="de-DE" dirty="0"/>
              <a:t>Wurden medizinisch gebotene wesentliche Maßnahmen in der Patientenakte nicht dokumentiert, wird vermutet, dass diese Maßnahmen nicht durchgeführt wurden.</a:t>
            </a:r>
          </a:p>
          <a:p>
            <a:pPr>
              <a:buFont typeface="Wingdings" panose="05000000000000000000" pitchFamily="2" charset="2"/>
              <a:buChar char="Ø"/>
            </a:pPr>
            <a:r>
              <a:rPr lang="de-DE" dirty="0"/>
              <a:t>Fehlerhafte bzw. unvollständige Dokumentationen können in rechtlichen Auseinandersetzungen zu Beweislasterleichterungen für den Patienten führen.</a:t>
            </a:r>
          </a:p>
          <a:p>
            <a:pPr>
              <a:buFont typeface="Wingdings" panose="05000000000000000000" pitchFamily="2" charset="2"/>
              <a:buChar char="Ø"/>
            </a:pPr>
            <a:r>
              <a:rPr lang="de-DE" dirty="0"/>
              <a:t>Aufklärung für Untersuchungen und Eingriffe muss in persönlichem Gespräch erfolgen.</a:t>
            </a:r>
          </a:p>
          <a:p>
            <a:pPr>
              <a:buFont typeface="Wingdings" panose="05000000000000000000" pitchFamily="2" charset="2"/>
              <a:buChar char="Ø"/>
            </a:pPr>
            <a:r>
              <a:rPr lang="de-DE" dirty="0"/>
              <a:t>Aufklärungsformulare können mündliche Aufklärung nicht ersetzen, diese jedoch sinnvoll ergänzen, wenn persönlich und individuell auf den Patienten abgestimmt.</a:t>
            </a:r>
          </a:p>
          <a:p>
            <a:pPr>
              <a:buFont typeface="Wingdings" panose="05000000000000000000" pitchFamily="2" charset="2"/>
              <a:buChar char="Ø"/>
            </a:pPr>
            <a:r>
              <a:rPr lang="de-DE" dirty="0"/>
              <a:t>Der Behandelnde ist für eine korrekte Aufklärung beweispflichtig.</a:t>
            </a:r>
          </a:p>
          <a:p>
            <a:pPr>
              <a:buFont typeface="Wingdings" panose="05000000000000000000" pitchFamily="2" charset="2"/>
              <a:buChar char="Ø"/>
            </a:pPr>
            <a:r>
              <a:rPr lang="de-DE" dirty="0"/>
              <a:t>Auch über schwerwiegende Nebenwirkungen und Risiken verordneter Medikamente ist aufzuklären.</a:t>
            </a:r>
          </a:p>
          <a:p>
            <a:pPr>
              <a:buFont typeface="Wingdings" panose="05000000000000000000" pitchFamily="2" charset="2"/>
              <a:buChar char="Ø"/>
            </a:pPr>
            <a:r>
              <a:rPr lang="de-DE" dirty="0"/>
              <a:t>Individuelle Gesundheitsleistungen (</a:t>
            </a:r>
            <a:r>
              <a:rPr lang="de-DE" dirty="0" err="1"/>
              <a:t>IGeL</a:t>
            </a:r>
            <a:r>
              <a:rPr lang="de-DE" dirty="0"/>
              <a:t>), deren Kosten nicht von den Kostenträgern übernommen werden, erfordern den Regeln entsprechende, spezielle Aufklärungen und Dokumentationen.</a:t>
            </a:r>
          </a:p>
          <a:p>
            <a:pPr>
              <a:buFont typeface="Wingdings" panose="05000000000000000000" pitchFamily="2" charset="2"/>
              <a:buChar char="Ø"/>
            </a:pPr>
            <a:r>
              <a:rPr lang="de-DE" dirty="0"/>
              <a:t>Aus dem Operationsbericht müssen die medizinisch wesentlichen Schritte eines Eingriffs nachvollziehbar hervorgehen</a:t>
            </a:r>
            <a:r>
              <a:rPr lang="de-DE" dirty="0" smtClean="0"/>
              <a:t>.</a:t>
            </a:r>
            <a:endParaRPr lang="de-DE" b="1" dirty="0"/>
          </a:p>
          <a:p>
            <a:pPr marL="0" indent="0"/>
            <a:r>
              <a:rPr lang="de-DE" sz="1400" b="1" dirty="0"/>
              <a:t>S</a:t>
            </a:r>
            <a:r>
              <a:rPr lang="de-DE" sz="1400" dirty="0"/>
              <a:t>pringer Medizin; e. </a:t>
            </a:r>
            <a:r>
              <a:rPr lang="de-DE" sz="1400" dirty="0" err="1"/>
              <a:t>Medpedia</a:t>
            </a:r>
            <a:r>
              <a:rPr lang="de-DE" sz="1400" dirty="0"/>
              <a:t>: Medizinische und rechtliche Aspekte der Dokumentation in Klinik und Praxis</a:t>
            </a:r>
          </a:p>
          <a:p>
            <a:pPr>
              <a:buFont typeface="Wingdings" panose="05000000000000000000" pitchFamily="2" charset="2"/>
              <a:buChar char="Ø"/>
            </a:pPr>
            <a:endParaRPr lang="de-DE" b="1" dirty="0" smtClean="0"/>
          </a:p>
          <a:p>
            <a:pPr>
              <a:buFont typeface="Wingdings" panose="05000000000000000000" pitchFamily="2" charset="2"/>
              <a:buChar char="Ø"/>
            </a:pPr>
            <a:endParaRPr lang="de-DE" b="1" dirty="0"/>
          </a:p>
          <a:p>
            <a:pPr>
              <a:buFont typeface="Wingdings" panose="05000000000000000000" pitchFamily="2" charset="2"/>
              <a:buChar char="Ø"/>
            </a:pPr>
            <a:endParaRPr lang="de-DE" b="1" dirty="0" smtClean="0"/>
          </a:p>
          <a:p>
            <a:pPr>
              <a:buFont typeface="Wingdings" panose="05000000000000000000" pitchFamily="2" charset="2"/>
              <a:buChar char="Ø"/>
            </a:pPr>
            <a:endParaRPr lang="de-DE" b="1" dirty="0"/>
          </a:p>
          <a:p>
            <a:pPr>
              <a:buFont typeface="Wingdings" panose="05000000000000000000" pitchFamily="2" charset="2"/>
              <a:buChar char="Ø"/>
            </a:pPr>
            <a:endParaRPr lang="de-DE" b="1" dirty="0" smtClean="0"/>
          </a:p>
          <a:p>
            <a:pPr>
              <a:buFont typeface="Wingdings" panose="05000000000000000000" pitchFamily="2" charset="2"/>
              <a:buChar char="Ø"/>
            </a:pPr>
            <a:endParaRPr lang="de-DE" b="1" dirty="0"/>
          </a:p>
          <a:p>
            <a:pPr>
              <a:buFont typeface="Wingdings" panose="05000000000000000000" pitchFamily="2" charset="2"/>
              <a:buChar char="Ø"/>
            </a:pPr>
            <a:endParaRPr lang="de-DE" b="1" dirty="0" smtClean="0"/>
          </a:p>
          <a:p>
            <a:pPr>
              <a:buFont typeface="Wingdings" panose="05000000000000000000" pitchFamily="2" charset="2"/>
              <a:buChar char="Ø"/>
            </a:pPr>
            <a:endParaRPr lang="de-DE" b="1" dirty="0"/>
          </a:p>
          <a:p>
            <a:pPr>
              <a:buFont typeface="Wingdings" panose="05000000000000000000" pitchFamily="2" charset="2"/>
              <a:buChar char="Ø"/>
            </a:pPr>
            <a:endParaRPr lang="de-DE" b="1" dirty="0" smtClean="0"/>
          </a:p>
          <a:p>
            <a:pPr>
              <a:buFont typeface="Wingdings" panose="05000000000000000000" pitchFamily="2" charset="2"/>
              <a:buChar char="Ø"/>
            </a:pPr>
            <a:endParaRPr lang="de-DE" b="1" dirty="0"/>
          </a:p>
          <a:p>
            <a:pPr>
              <a:buFont typeface="Wingdings" panose="05000000000000000000" pitchFamily="2" charset="2"/>
              <a:buChar char="Ø"/>
            </a:pPr>
            <a:endParaRPr lang="de-DE" b="1" dirty="0" smtClean="0"/>
          </a:p>
          <a:p>
            <a:pPr>
              <a:buFont typeface="Wingdings" panose="05000000000000000000" pitchFamily="2" charset="2"/>
              <a:buChar char="Ø"/>
            </a:pPr>
            <a:endParaRPr lang="de-DE" b="1" dirty="0"/>
          </a:p>
          <a:p>
            <a:pPr>
              <a:buFont typeface="Wingdings" panose="05000000000000000000" pitchFamily="2" charset="2"/>
              <a:buChar char="Ø"/>
            </a:pPr>
            <a:endParaRPr lang="de-DE" b="1" dirty="0" smtClean="0"/>
          </a:p>
          <a:p>
            <a:pPr>
              <a:buFont typeface="Wingdings" panose="05000000000000000000" pitchFamily="2" charset="2"/>
              <a:buChar char="Ø"/>
            </a:pPr>
            <a:endParaRPr lang="de-DE" b="1" dirty="0" smtClean="0"/>
          </a:p>
        </p:txBody>
      </p:sp>
      <p:sp>
        <p:nvSpPr>
          <p:cNvPr id="5" name="Fußzeilenplatzhalter 4"/>
          <p:cNvSpPr>
            <a:spLocks noGrp="1"/>
          </p:cNvSpPr>
          <p:nvPr>
            <p:ph type="ftr" sz="quarter" idx="11"/>
          </p:nvPr>
        </p:nvSpPr>
        <p:spPr>
          <a:xfrm>
            <a:off x="1043608" y="6588125"/>
            <a:ext cx="8550981" cy="269875"/>
          </a:xfrm>
        </p:spPr>
        <p:txBody>
          <a:bodyPr/>
          <a:lstStyle/>
          <a:p>
            <a:pPr algn="l">
              <a:defRPr/>
            </a:pPr>
            <a:r>
              <a:rPr lang="de-DE" altLang="de-DE" sz="1400" dirty="0" smtClean="0"/>
              <a:t>34. Kölner Symposium Arbeitsgemeinschaft Rechtsanwälte im Medizinrecht e.V., 25.11.2023</a:t>
            </a:r>
            <a:endParaRPr lang="de-DE" altLang="de-DE" sz="1400" dirty="0"/>
          </a:p>
        </p:txBody>
      </p:sp>
    </p:spTree>
    <p:extLst>
      <p:ext uri="{BB962C8B-B14F-4D97-AF65-F5344CB8AC3E}">
        <p14:creationId xmlns:p14="http://schemas.microsoft.com/office/powerpoint/2010/main" val="73725430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a:xfrm>
            <a:off x="24056" y="620688"/>
            <a:ext cx="8856984" cy="4248150"/>
          </a:xfrm>
        </p:spPr>
        <p:txBody>
          <a:bodyPr/>
          <a:lstStyle/>
          <a:p>
            <a:r>
              <a:rPr lang="de-DE" altLang="de-DE" sz="2400" b="1" dirty="0" smtClean="0"/>
              <a:t>Dokumentation </a:t>
            </a:r>
            <a:r>
              <a:rPr lang="de-DE" altLang="de-DE" sz="2400" b="1" dirty="0"/>
              <a:t>aus Sicht eines </a:t>
            </a:r>
            <a:r>
              <a:rPr lang="de-DE" altLang="de-DE" sz="2400" b="1" dirty="0" smtClean="0"/>
              <a:t>Sachverständigen</a:t>
            </a:r>
          </a:p>
          <a:p>
            <a:endParaRPr lang="de-DE" sz="2400" b="1" dirty="0" smtClean="0"/>
          </a:p>
          <a:p>
            <a:r>
              <a:rPr lang="de-DE" sz="2400" b="1" dirty="0" smtClean="0"/>
              <a:t>Stumpfes Schwert</a:t>
            </a:r>
          </a:p>
          <a:p>
            <a:endParaRPr lang="de-DE" sz="2400" b="1" dirty="0"/>
          </a:p>
          <a:p>
            <a:endParaRPr lang="de-DE" sz="2400" b="1" dirty="0" smtClean="0"/>
          </a:p>
          <a:p>
            <a:pPr lvl="1">
              <a:buFont typeface="Wingdings" panose="05000000000000000000" pitchFamily="2" charset="2"/>
              <a:buChar char="Ø"/>
            </a:pPr>
            <a:r>
              <a:rPr lang="de-DE" sz="2200" dirty="0"/>
              <a:t>Diagnosen</a:t>
            </a:r>
          </a:p>
          <a:p>
            <a:pPr lvl="1">
              <a:buFont typeface="Wingdings" panose="05000000000000000000" pitchFamily="2" charset="2"/>
              <a:buChar char="Ø"/>
            </a:pPr>
            <a:r>
              <a:rPr lang="de-DE" sz="2200" dirty="0" smtClean="0"/>
              <a:t>Laborergebnisse</a:t>
            </a:r>
            <a:endParaRPr lang="de-DE" sz="2200" dirty="0"/>
          </a:p>
          <a:p>
            <a:pPr lvl="1">
              <a:buFont typeface="Wingdings" panose="05000000000000000000" pitchFamily="2" charset="2"/>
              <a:buChar char="Ø"/>
            </a:pPr>
            <a:r>
              <a:rPr lang="de-DE" sz="2200" dirty="0"/>
              <a:t>Befunde</a:t>
            </a:r>
          </a:p>
          <a:p>
            <a:pPr lvl="1">
              <a:buFont typeface="Wingdings" panose="05000000000000000000" pitchFamily="2" charset="2"/>
              <a:buChar char="Ø"/>
            </a:pPr>
            <a:r>
              <a:rPr lang="de-DE" sz="2200" dirty="0"/>
              <a:t>Therapien, verordnete Medikamente, Eingriffe und deren Wirkungen</a:t>
            </a:r>
          </a:p>
          <a:p>
            <a:pPr lvl="1">
              <a:buFont typeface="Wingdings" panose="05000000000000000000" pitchFamily="2" charset="2"/>
              <a:buChar char="Ø"/>
            </a:pPr>
            <a:r>
              <a:rPr lang="de-DE" sz="2200" dirty="0"/>
              <a:t>unerwartete Zwischenfälle während einer Behandlung</a:t>
            </a:r>
          </a:p>
          <a:p>
            <a:endParaRPr lang="de-DE" sz="2400" b="1" dirty="0" smtClean="0"/>
          </a:p>
        </p:txBody>
      </p:sp>
      <p:sp>
        <p:nvSpPr>
          <p:cNvPr id="5" name="Fußzeilenplatzhalter 4"/>
          <p:cNvSpPr>
            <a:spLocks noGrp="1"/>
          </p:cNvSpPr>
          <p:nvPr>
            <p:ph type="ftr" sz="quarter" idx="11"/>
          </p:nvPr>
        </p:nvSpPr>
        <p:spPr>
          <a:xfrm>
            <a:off x="1043608" y="6588125"/>
            <a:ext cx="8550981" cy="269875"/>
          </a:xfrm>
        </p:spPr>
        <p:txBody>
          <a:bodyPr/>
          <a:lstStyle/>
          <a:p>
            <a:pPr algn="l">
              <a:defRPr/>
            </a:pPr>
            <a:r>
              <a:rPr lang="de-DE" altLang="de-DE" sz="1400" dirty="0" smtClean="0"/>
              <a:t>34. Kölner Symposium Arbeitsgemeinschaft Rechtsanwälte im Medizinrecht e.V., 25.11.2023</a:t>
            </a:r>
            <a:endParaRPr lang="de-DE" altLang="de-DE" sz="1400" dirty="0"/>
          </a:p>
        </p:txBody>
      </p:sp>
    </p:spTree>
    <p:extLst>
      <p:ext uri="{BB962C8B-B14F-4D97-AF65-F5344CB8AC3E}">
        <p14:creationId xmlns:p14="http://schemas.microsoft.com/office/powerpoint/2010/main" val="169360054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a:xfrm>
            <a:off x="24056" y="620688"/>
            <a:ext cx="8856984" cy="4248150"/>
          </a:xfrm>
        </p:spPr>
        <p:txBody>
          <a:bodyPr/>
          <a:lstStyle/>
          <a:p>
            <a:r>
              <a:rPr lang="de-DE" sz="3200" dirty="0" smtClean="0"/>
              <a:t> </a:t>
            </a:r>
            <a:r>
              <a:rPr lang="de-DE" altLang="de-DE" sz="2400" b="1" dirty="0"/>
              <a:t>Dokumentation aus Sicht eines </a:t>
            </a:r>
            <a:r>
              <a:rPr lang="de-DE" altLang="de-DE" sz="2400" b="1" dirty="0" smtClean="0"/>
              <a:t>Sachverständigen</a:t>
            </a:r>
          </a:p>
          <a:p>
            <a:endParaRPr lang="de-DE" altLang="de-DE" sz="2400" b="1" dirty="0"/>
          </a:p>
          <a:p>
            <a:r>
              <a:rPr lang="de-DE" altLang="de-DE" sz="2400" b="1" dirty="0" smtClean="0"/>
              <a:t>Komplex 1 </a:t>
            </a:r>
          </a:p>
          <a:p>
            <a:endParaRPr lang="de-DE" sz="3200" b="1" dirty="0"/>
          </a:p>
          <a:p>
            <a:r>
              <a:rPr lang="de-DE" sz="3200" dirty="0" smtClean="0"/>
              <a:t>   Wurden </a:t>
            </a:r>
            <a:r>
              <a:rPr lang="de-DE" sz="3200" dirty="0"/>
              <a:t>medizinisch gebotene </a:t>
            </a:r>
            <a:r>
              <a:rPr lang="de-DE" sz="3200" dirty="0" smtClean="0"/>
              <a:t>wesentliche Maßnahmen </a:t>
            </a:r>
            <a:r>
              <a:rPr lang="de-DE" sz="3200" dirty="0"/>
              <a:t>in der Patientenakte nicht dokumentiert, wird vermutet, dass diese Maßnahmen nicht durchgeführt wurden.</a:t>
            </a:r>
          </a:p>
          <a:p>
            <a:endParaRPr lang="de-DE" sz="3200" b="1" dirty="0" smtClean="0"/>
          </a:p>
        </p:txBody>
      </p:sp>
      <p:sp>
        <p:nvSpPr>
          <p:cNvPr id="5" name="Fußzeilenplatzhalter 4"/>
          <p:cNvSpPr>
            <a:spLocks noGrp="1"/>
          </p:cNvSpPr>
          <p:nvPr>
            <p:ph type="ftr" sz="quarter" idx="11"/>
          </p:nvPr>
        </p:nvSpPr>
        <p:spPr>
          <a:xfrm>
            <a:off x="1043608" y="6588125"/>
            <a:ext cx="8550981" cy="269875"/>
          </a:xfrm>
        </p:spPr>
        <p:txBody>
          <a:bodyPr/>
          <a:lstStyle/>
          <a:p>
            <a:pPr algn="l">
              <a:defRPr/>
            </a:pPr>
            <a:r>
              <a:rPr lang="de-DE" altLang="de-DE" sz="1400" dirty="0" smtClean="0"/>
              <a:t>34. Kölner Symposium Arbeitsgemeinschaft Rechtsanwälte im Medizinrecht e.V., 25.11.2023</a:t>
            </a:r>
            <a:endParaRPr lang="de-DE" altLang="de-DE" sz="1400" dirty="0"/>
          </a:p>
        </p:txBody>
      </p:sp>
    </p:spTree>
    <p:extLst>
      <p:ext uri="{BB962C8B-B14F-4D97-AF65-F5344CB8AC3E}">
        <p14:creationId xmlns:p14="http://schemas.microsoft.com/office/powerpoint/2010/main" val="96933324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a:xfrm>
            <a:off x="24056" y="620688"/>
            <a:ext cx="9012440" cy="4248150"/>
          </a:xfrm>
        </p:spPr>
        <p:txBody>
          <a:bodyPr/>
          <a:lstStyle/>
          <a:p>
            <a:r>
              <a:rPr lang="de-DE" sz="3200" dirty="0" smtClean="0"/>
              <a:t> </a:t>
            </a:r>
            <a:r>
              <a:rPr lang="de-DE" altLang="de-DE" sz="2400" b="1" dirty="0"/>
              <a:t>Dokumentation aus Sicht eines </a:t>
            </a:r>
            <a:r>
              <a:rPr lang="de-DE" altLang="de-DE" sz="2400" b="1" dirty="0" smtClean="0"/>
              <a:t>Sachverständigen</a:t>
            </a:r>
          </a:p>
          <a:p>
            <a:r>
              <a:rPr lang="de-DE" altLang="de-DE" sz="2400" b="1" dirty="0" smtClean="0"/>
              <a:t>Komplex 1 </a:t>
            </a:r>
            <a:endParaRPr lang="de-DE" sz="3200" b="1" dirty="0"/>
          </a:p>
          <a:p>
            <a:r>
              <a:rPr lang="de-DE" sz="1200" b="1" u="sng" dirty="0" smtClean="0"/>
              <a:t>Arztbericht XXXXXXXXXXXXX, </a:t>
            </a:r>
            <a:r>
              <a:rPr lang="de-DE" sz="1200" b="1" u="sng" dirty="0"/>
              <a:t>Klinik für Unfallchirurgie und Orthopädie, Behandlung 02.08.2021:</a:t>
            </a:r>
            <a:endParaRPr lang="de-DE" sz="1200" dirty="0"/>
          </a:p>
          <a:p>
            <a:r>
              <a:rPr lang="de-DE" sz="1200" b="1" dirty="0"/>
              <a:t>Diagnose</a:t>
            </a:r>
            <a:r>
              <a:rPr lang="de-DE" sz="1200" b="1" dirty="0" smtClean="0"/>
              <a:t>:</a:t>
            </a:r>
            <a:r>
              <a:rPr lang="de-DE" sz="1200" b="1" dirty="0"/>
              <a:t> </a:t>
            </a:r>
          </a:p>
          <a:p>
            <a:pPr lvl="0"/>
            <a:r>
              <a:rPr lang="de-DE" sz="1200" dirty="0"/>
              <a:t>HWS-Syndrom mit </a:t>
            </a:r>
            <a:r>
              <a:rPr lang="de-DE" sz="1200" dirty="0" err="1" smtClean="0"/>
              <a:t>Hypokaliämie</a:t>
            </a:r>
            <a:r>
              <a:rPr lang="de-DE" sz="1200" dirty="0"/>
              <a:t> </a:t>
            </a:r>
          </a:p>
          <a:p>
            <a:r>
              <a:rPr lang="de-DE" sz="1200" b="1" dirty="0"/>
              <a:t>Therapie/Sonstiges:</a:t>
            </a:r>
          </a:p>
          <a:p>
            <a:r>
              <a:rPr lang="de-DE" sz="1200" dirty="0"/>
              <a:t>Beratung, </a:t>
            </a:r>
            <a:r>
              <a:rPr lang="de-DE" sz="1200" dirty="0" err="1"/>
              <a:t>Novalgin</a:t>
            </a:r>
            <a:r>
              <a:rPr lang="de-DE" sz="1200" dirty="0"/>
              <a:t> i.V</a:t>
            </a:r>
            <a:r>
              <a:rPr lang="de-DE" sz="1200" dirty="0" smtClean="0"/>
              <a:t>.</a:t>
            </a:r>
            <a:r>
              <a:rPr lang="de-DE" sz="1200" dirty="0"/>
              <a:t> </a:t>
            </a:r>
          </a:p>
          <a:p>
            <a:r>
              <a:rPr lang="de-DE" sz="1200" b="1" dirty="0"/>
              <a:t>Anamnese:</a:t>
            </a:r>
          </a:p>
          <a:p>
            <a:r>
              <a:rPr lang="de-DE" sz="1200" dirty="0"/>
              <a:t>Der Patient war gegen 3.30 Uhr auf Toilette gewesen, anschließend plötzliche Schmerzen Schulter-/Nackenbereich sowie </a:t>
            </a:r>
            <a:r>
              <a:rPr lang="de-DE" sz="1200" dirty="0" smtClean="0"/>
              <a:t>beide </a:t>
            </a:r>
          </a:p>
          <a:p>
            <a:r>
              <a:rPr lang="de-DE" sz="1200" dirty="0" smtClean="0"/>
              <a:t>Arme</a:t>
            </a:r>
            <a:r>
              <a:rPr lang="de-DE" sz="1200" dirty="0"/>
              <a:t>. Schweregefühl in den Armen. Kribbeln beider Hände ohne Trauma</a:t>
            </a:r>
            <a:r>
              <a:rPr lang="de-DE" sz="1200" dirty="0" smtClean="0"/>
              <a:t>.</a:t>
            </a:r>
            <a:r>
              <a:rPr lang="de-DE" sz="1200" dirty="0"/>
              <a:t> </a:t>
            </a:r>
          </a:p>
          <a:p>
            <a:r>
              <a:rPr lang="de-DE" sz="1200" b="1" dirty="0"/>
              <a:t>Körperlicher Untersuchungsbefund</a:t>
            </a:r>
            <a:r>
              <a:rPr lang="de-DE" sz="1200" b="1" dirty="0" smtClean="0"/>
              <a:t>:</a:t>
            </a:r>
            <a:r>
              <a:rPr lang="de-DE" sz="1200" dirty="0"/>
              <a:t> </a:t>
            </a:r>
          </a:p>
          <a:p>
            <a:r>
              <a:rPr lang="de-DE" sz="1200" dirty="0"/>
              <a:t>Kein Druckschmerz an den Dornfortsätzen der HWS. HWS ist frei beweglich. Schulter links: Keine Bewegungseinschränkung. </a:t>
            </a:r>
            <a:r>
              <a:rPr lang="de-DE" sz="1200" dirty="0" err="1"/>
              <a:t>pDMS</a:t>
            </a:r>
            <a:r>
              <a:rPr lang="de-DE" sz="1200" dirty="0"/>
              <a:t> </a:t>
            </a:r>
            <a:endParaRPr lang="de-DE" sz="1200" dirty="0" smtClean="0"/>
          </a:p>
          <a:p>
            <a:r>
              <a:rPr lang="de-DE" sz="1200" dirty="0" smtClean="0"/>
              <a:t>intakt</a:t>
            </a:r>
            <a:r>
              <a:rPr lang="de-DE" sz="1200" dirty="0"/>
              <a:t>. </a:t>
            </a:r>
            <a:r>
              <a:rPr lang="de-DE" sz="1200" dirty="0" err="1"/>
              <a:t>Radialispulse</a:t>
            </a:r>
            <a:r>
              <a:rPr lang="de-DE" sz="1200" dirty="0"/>
              <a:t> tastbar. Schulter rechts: Bewegungseinschränkung der rechten Schulter. Abduktion bis 30°. Keine weiteren </a:t>
            </a:r>
            <a:endParaRPr lang="de-DE" sz="1200" dirty="0" smtClean="0"/>
          </a:p>
          <a:p>
            <a:r>
              <a:rPr lang="de-DE" sz="1200" dirty="0" smtClean="0"/>
              <a:t>Einschränkungen </a:t>
            </a:r>
            <a:r>
              <a:rPr lang="de-DE" sz="1200" dirty="0"/>
              <a:t>der rechten Schulter. Taubheitsgefühl im gesamten rechten Arm. </a:t>
            </a:r>
            <a:r>
              <a:rPr lang="de-DE" sz="1200" dirty="0" err="1"/>
              <a:t>Radialispuls</a:t>
            </a:r>
            <a:r>
              <a:rPr lang="de-DE" sz="1200" dirty="0"/>
              <a:t> ist tastbar</a:t>
            </a:r>
            <a:r>
              <a:rPr lang="de-DE" sz="1200" dirty="0" smtClean="0"/>
              <a:t>. </a:t>
            </a:r>
            <a:r>
              <a:rPr lang="de-DE" sz="1200" dirty="0"/>
              <a:t> </a:t>
            </a:r>
          </a:p>
          <a:p>
            <a:r>
              <a:rPr lang="de-DE" sz="1200" b="1" dirty="0"/>
              <a:t>Diagnostik:</a:t>
            </a:r>
          </a:p>
          <a:p>
            <a:r>
              <a:rPr lang="de-DE" sz="1200" dirty="0"/>
              <a:t>HWS in 2 Ebenen:</a:t>
            </a:r>
          </a:p>
          <a:p>
            <a:r>
              <a:rPr lang="de-DE" sz="1200" dirty="0"/>
              <a:t>Kein Hinweis auf frische knöcherne Verletzung</a:t>
            </a:r>
            <a:r>
              <a:rPr lang="de-DE" sz="1200" dirty="0" smtClean="0"/>
              <a:t>.</a:t>
            </a:r>
            <a:r>
              <a:rPr lang="de-DE" sz="1200" dirty="0"/>
              <a:t> </a:t>
            </a:r>
          </a:p>
          <a:p>
            <a:r>
              <a:rPr lang="de-DE" sz="1200" b="1" dirty="0"/>
              <a:t>Innere-</a:t>
            </a:r>
            <a:r>
              <a:rPr lang="de-DE" sz="1200" b="1" dirty="0" err="1"/>
              <a:t>Konsil</a:t>
            </a:r>
            <a:r>
              <a:rPr lang="de-DE" sz="1200" b="1" dirty="0"/>
              <a:t> Chefarzt </a:t>
            </a:r>
            <a:r>
              <a:rPr lang="de-DE" sz="1200" b="1" dirty="0" smtClean="0"/>
              <a:t>XXXXXX:</a:t>
            </a:r>
            <a:endParaRPr lang="de-DE" sz="1200" b="1" dirty="0"/>
          </a:p>
          <a:p>
            <a:r>
              <a:rPr lang="de-DE" sz="1200" dirty="0"/>
              <a:t>Keine kardiologische Ursache der Schmerzen</a:t>
            </a:r>
            <a:r>
              <a:rPr lang="de-DE" sz="1200" dirty="0" smtClean="0"/>
              <a:t>.</a:t>
            </a:r>
            <a:r>
              <a:rPr lang="de-DE" sz="1200" dirty="0"/>
              <a:t> </a:t>
            </a:r>
          </a:p>
          <a:p>
            <a:r>
              <a:rPr lang="de-DE" sz="1200" b="1" dirty="0"/>
              <a:t>Labor:</a:t>
            </a:r>
          </a:p>
          <a:p>
            <a:r>
              <a:rPr lang="de-DE" sz="1200" dirty="0"/>
              <a:t>Kalium 3,3 mg/l, EKG </a:t>
            </a:r>
            <a:r>
              <a:rPr lang="de-DE" sz="1200" dirty="0" smtClean="0"/>
              <a:t>unauffällig.</a:t>
            </a:r>
            <a:endParaRPr lang="de-DE" sz="1200" dirty="0"/>
          </a:p>
          <a:p>
            <a:r>
              <a:rPr lang="de-DE" sz="1200" b="1" dirty="0" smtClean="0"/>
              <a:t>Weiteres </a:t>
            </a:r>
            <a:r>
              <a:rPr lang="de-DE" sz="1200" b="1" dirty="0"/>
              <a:t>Procedere:</a:t>
            </a:r>
          </a:p>
          <a:p>
            <a:r>
              <a:rPr lang="de-DE" sz="1200" dirty="0"/>
              <a:t>Analgesie mit Ibuprofen 600 mg 1-1-1, </a:t>
            </a:r>
            <a:r>
              <a:rPr lang="de-DE" sz="1200" dirty="0" err="1"/>
              <a:t>Novalgin</a:t>
            </a:r>
            <a:r>
              <a:rPr lang="de-DE" sz="1200" dirty="0"/>
              <a:t> 500 mg 1-1-1, </a:t>
            </a:r>
            <a:r>
              <a:rPr lang="de-DE" sz="1200" dirty="0" err="1"/>
              <a:t>Pantozol</a:t>
            </a:r>
            <a:r>
              <a:rPr lang="de-DE" sz="1200" dirty="0"/>
              <a:t> 20 mg 0-0-1, </a:t>
            </a:r>
            <a:r>
              <a:rPr lang="de-DE" sz="1200" dirty="0" err="1"/>
              <a:t>Kalinor</a:t>
            </a:r>
            <a:r>
              <a:rPr lang="de-DE" sz="1200" dirty="0"/>
              <a:t>-Brause 1-1-1 für 3 Tage unter </a:t>
            </a:r>
            <a:endParaRPr lang="de-DE" sz="1200" dirty="0" smtClean="0"/>
          </a:p>
          <a:p>
            <a:r>
              <a:rPr lang="de-DE" sz="1200" dirty="0" smtClean="0"/>
              <a:t>Laborkontrolle</a:t>
            </a:r>
            <a:r>
              <a:rPr lang="de-DE" sz="1200" dirty="0"/>
              <a:t>. Bei Beschwerdepersistenz ist MRT HWS und Vorstellung bei niedergelassenem Orthopäden zu </a:t>
            </a:r>
            <a:r>
              <a:rPr lang="de-DE" sz="1200" dirty="0" smtClean="0"/>
              <a:t>empfehlen.</a:t>
            </a:r>
            <a:endParaRPr lang="de-DE" sz="1200" dirty="0"/>
          </a:p>
          <a:p>
            <a:endParaRPr lang="de-DE" sz="1200" b="1" dirty="0" smtClean="0"/>
          </a:p>
        </p:txBody>
      </p:sp>
      <p:sp>
        <p:nvSpPr>
          <p:cNvPr id="5" name="Fußzeilenplatzhalter 4"/>
          <p:cNvSpPr>
            <a:spLocks noGrp="1"/>
          </p:cNvSpPr>
          <p:nvPr>
            <p:ph type="ftr" sz="quarter" idx="11"/>
          </p:nvPr>
        </p:nvSpPr>
        <p:spPr>
          <a:xfrm>
            <a:off x="1043608" y="6588125"/>
            <a:ext cx="8550981" cy="269875"/>
          </a:xfrm>
        </p:spPr>
        <p:txBody>
          <a:bodyPr/>
          <a:lstStyle/>
          <a:p>
            <a:pPr algn="l">
              <a:defRPr/>
            </a:pPr>
            <a:r>
              <a:rPr lang="de-DE" altLang="de-DE" sz="1400" dirty="0" smtClean="0"/>
              <a:t>34. Kölner Symposium Arbeitsgemeinschaft Rechtsanwälte im Medizinrecht e.V., 25.11.2023</a:t>
            </a:r>
            <a:endParaRPr lang="de-DE" altLang="de-DE" sz="1400" dirty="0"/>
          </a:p>
        </p:txBody>
      </p:sp>
    </p:spTree>
    <p:extLst>
      <p:ext uri="{BB962C8B-B14F-4D97-AF65-F5344CB8AC3E}">
        <p14:creationId xmlns:p14="http://schemas.microsoft.com/office/powerpoint/2010/main" val="425363758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a:xfrm>
            <a:off x="107504" y="836712"/>
            <a:ext cx="8856984" cy="4248150"/>
          </a:xfrm>
        </p:spPr>
        <p:txBody>
          <a:bodyPr/>
          <a:lstStyle/>
          <a:p>
            <a:pPr>
              <a:lnSpc>
                <a:spcPct val="150000"/>
              </a:lnSpc>
            </a:pPr>
            <a:r>
              <a:rPr lang="de-DE" b="1" dirty="0" smtClean="0"/>
              <a:t>Ärzte </a:t>
            </a:r>
            <a:r>
              <a:rPr lang="de-DE" b="1" dirty="0"/>
              <a:t>dokumentieren pro Tag </a:t>
            </a:r>
            <a:r>
              <a:rPr lang="de-DE" dirty="0"/>
              <a:t>durchschnittlich 4 Stunden beziehungsweise 44 % ihrer</a:t>
            </a:r>
          </a:p>
          <a:p>
            <a:pPr>
              <a:lnSpc>
                <a:spcPct val="150000"/>
              </a:lnSpc>
            </a:pPr>
            <a:r>
              <a:rPr lang="de-DE" dirty="0"/>
              <a:t>Arbeitszeit. Der zeitliche Dokumentationsaufwand über alle Befragten hinweg ist in Chirurgie</a:t>
            </a:r>
          </a:p>
          <a:p>
            <a:pPr>
              <a:lnSpc>
                <a:spcPct val="150000"/>
              </a:lnSpc>
            </a:pPr>
            <a:r>
              <a:rPr lang="de-DE" dirty="0"/>
              <a:t>und Innerer Medizin am höchsten.</a:t>
            </a:r>
          </a:p>
          <a:p>
            <a:pPr>
              <a:lnSpc>
                <a:spcPct val="150000"/>
              </a:lnSpc>
            </a:pPr>
            <a:r>
              <a:rPr lang="de-DE" b="1" dirty="0"/>
              <a:t>Ärzte und Pflegedienst unterschätzen </a:t>
            </a:r>
            <a:r>
              <a:rPr lang="de-DE" dirty="0"/>
              <a:t>den täglichen Dokumentationsaufwand: Die</a:t>
            </a:r>
          </a:p>
          <a:p>
            <a:pPr>
              <a:lnSpc>
                <a:spcPct val="150000"/>
              </a:lnSpc>
            </a:pPr>
            <a:r>
              <a:rPr lang="de-DE" dirty="0"/>
              <a:t>befragten Ärzte schätzten, dass sie 35 % eines Arbeitstages mit Dokumentieren verbringen,</a:t>
            </a:r>
          </a:p>
          <a:p>
            <a:pPr>
              <a:lnSpc>
                <a:spcPct val="150000"/>
              </a:lnSpc>
            </a:pPr>
            <a:r>
              <a:rPr lang="de-DE" dirty="0"/>
              <a:t>während es tatsächlich 44 % sind. In der Pflege sind es geschätzte 30 % im Vergleich zu 36</a:t>
            </a:r>
          </a:p>
          <a:p>
            <a:pPr>
              <a:lnSpc>
                <a:spcPct val="150000"/>
              </a:lnSpc>
            </a:pPr>
            <a:r>
              <a:rPr lang="de-DE" dirty="0"/>
              <a:t>% tatsächlichem Aufwand.</a:t>
            </a:r>
          </a:p>
          <a:p>
            <a:pPr>
              <a:lnSpc>
                <a:spcPct val="150000"/>
              </a:lnSpc>
            </a:pPr>
            <a:r>
              <a:rPr lang="de-DE" b="1" dirty="0"/>
              <a:t>Trend steigend</a:t>
            </a:r>
            <a:r>
              <a:rPr lang="de-DE" dirty="0"/>
              <a:t>: Mehr als 90 % aller Befragten finden, dass Detailgrad und Volumen der zu</a:t>
            </a:r>
          </a:p>
          <a:p>
            <a:pPr>
              <a:lnSpc>
                <a:spcPct val="150000"/>
              </a:lnSpc>
            </a:pPr>
            <a:r>
              <a:rPr lang="de-DE" dirty="0"/>
              <a:t>dokumentierenden Abläufe in den letzten 10 Jahren zugenommen haben.</a:t>
            </a:r>
          </a:p>
          <a:p>
            <a:pPr>
              <a:lnSpc>
                <a:spcPct val="150000"/>
              </a:lnSpc>
            </a:pPr>
            <a:r>
              <a:rPr lang="de-DE" b="1" dirty="0"/>
              <a:t>Die Dokumentationskosten belaufen sich auf circa 21 % </a:t>
            </a:r>
            <a:r>
              <a:rPr lang="de-DE" dirty="0"/>
              <a:t>des gesamten</a:t>
            </a:r>
          </a:p>
          <a:p>
            <a:pPr>
              <a:lnSpc>
                <a:spcPct val="150000"/>
              </a:lnSpc>
            </a:pPr>
            <a:r>
              <a:rPr lang="de-DE" dirty="0"/>
              <a:t>Personalaufwands für Ärzte und Pfleger. Die HIMSS Studie fand heraus, dass es</a:t>
            </a:r>
          </a:p>
          <a:p>
            <a:pPr>
              <a:lnSpc>
                <a:spcPct val="150000"/>
              </a:lnSpc>
            </a:pPr>
            <a:r>
              <a:rPr lang="de-DE" dirty="0"/>
              <a:t>durchschnittlich 65.550 Euro im Jahr kostet, wenn ein Chefarzt dokumentiert</a:t>
            </a:r>
            <a:r>
              <a:rPr lang="de-DE" dirty="0" smtClean="0"/>
              <a:t>.</a:t>
            </a:r>
            <a:endParaRPr lang="de-DE" dirty="0"/>
          </a:p>
        </p:txBody>
      </p:sp>
      <p:sp>
        <p:nvSpPr>
          <p:cNvPr id="5" name="Fußzeilenplatzhalter 4"/>
          <p:cNvSpPr>
            <a:spLocks noGrp="1"/>
          </p:cNvSpPr>
          <p:nvPr>
            <p:ph type="ftr" sz="quarter" idx="11"/>
          </p:nvPr>
        </p:nvSpPr>
        <p:spPr>
          <a:xfrm>
            <a:off x="1043608" y="6588125"/>
            <a:ext cx="8550981" cy="269875"/>
          </a:xfrm>
        </p:spPr>
        <p:txBody>
          <a:bodyPr/>
          <a:lstStyle/>
          <a:p>
            <a:pPr algn="l">
              <a:defRPr/>
            </a:pPr>
            <a:r>
              <a:rPr lang="de-DE" altLang="de-DE" sz="1400" dirty="0" smtClean="0"/>
              <a:t>34. Kölner Symposium Arbeitsgemeinschaft Rechtsanwälte im Medizinrecht e.V., 25.11.2023</a:t>
            </a:r>
            <a:endParaRPr lang="de-DE" altLang="de-DE" sz="1400" dirty="0"/>
          </a:p>
        </p:txBody>
      </p:sp>
      <p:sp>
        <p:nvSpPr>
          <p:cNvPr id="7" name="Textfeld 6"/>
          <p:cNvSpPr txBox="1"/>
          <p:nvPr/>
        </p:nvSpPr>
        <p:spPr>
          <a:xfrm>
            <a:off x="179512" y="6124654"/>
            <a:ext cx="7632848" cy="307777"/>
          </a:xfrm>
          <a:prstGeom prst="rect">
            <a:avLst/>
          </a:prstGeom>
          <a:noFill/>
        </p:spPr>
        <p:txBody>
          <a:bodyPr wrap="square" rtlCol="0">
            <a:spAutoFit/>
          </a:bodyPr>
          <a:lstStyle/>
          <a:p>
            <a:r>
              <a:rPr lang="de-DE" sz="1400" b="1" dirty="0" smtClean="0"/>
              <a:t>HIMSS-Studie Auf </a:t>
            </a:r>
            <a:r>
              <a:rPr lang="de-DE" sz="1400" b="1" dirty="0"/>
              <a:t>den Spuren der Zeitdiebe im Krankenhaus | V3 Web, 19.3.2015</a:t>
            </a:r>
            <a:endParaRPr lang="de-DE" sz="1400" dirty="0"/>
          </a:p>
        </p:txBody>
      </p:sp>
    </p:spTree>
    <p:extLst>
      <p:ext uri="{BB962C8B-B14F-4D97-AF65-F5344CB8AC3E}">
        <p14:creationId xmlns:p14="http://schemas.microsoft.com/office/powerpoint/2010/main" val="200399786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a:xfrm>
            <a:off x="24056" y="620688"/>
            <a:ext cx="8856984" cy="4248150"/>
          </a:xfrm>
        </p:spPr>
        <p:txBody>
          <a:bodyPr/>
          <a:lstStyle/>
          <a:p>
            <a:r>
              <a:rPr lang="de-DE" altLang="de-DE" sz="2400" b="1" dirty="0" smtClean="0"/>
              <a:t>Dokumentation </a:t>
            </a:r>
            <a:r>
              <a:rPr lang="de-DE" altLang="de-DE" sz="2400" b="1" dirty="0"/>
              <a:t>aus Sicht eines </a:t>
            </a:r>
            <a:r>
              <a:rPr lang="de-DE" altLang="de-DE" sz="2400" b="1" dirty="0" smtClean="0"/>
              <a:t>Sachverständigen</a:t>
            </a:r>
          </a:p>
          <a:p>
            <a:r>
              <a:rPr lang="de-DE" altLang="de-DE" sz="2400" b="1" dirty="0" smtClean="0"/>
              <a:t>Komplex 1 </a:t>
            </a:r>
          </a:p>
          <a:p>
            <a:r>
              <a:rPr lang="de-DE" sz="2400" b="1" dirty="0" smtClean="0"/>
              <a:t>Stumpfes Schwert</a:t>
            </a:r>
          </a:p>
          <a:p>
            <a:endParaRPr lang="de-DE" sz="2400" b="1" dirty="0" smtClean="0"/>
          </a:p>
          <a:p>
            <a:r>
              <a:rPr lang="de-DE" sz="2400" b="1" dirty="0" smtClean="0"/>
              <a:t>Letztendlich Diagnose: Ischämischer Halsmarkinfarkt</a:t>
            </a:r>
          </a:p>
          <a:p>
            <a:endParaRPr lang="de-DE" sz="2400" b="1" dirty="0" smtClean="0"/>
          </a:p>
          <a:p>
            <a:r>
              <a:rPr lang="de-DE" sz="2400" b="1" dirty="0" smtClean="0"/>
              <a:t>Argumentation der Rechtsanwältin (gleichzeitig Medizinerin)</a:t>
            </a:r>
          </a:p>
          <a:p>
            <a:r>
              <a:rPr lang="de-DE" sz="2400" b="1" dirty="0" smtClean="0"/>
              <a:t>Adäquate neurologische Untersuchung nicht erfolgt.</a:t>
            </a:r>
          </a:p>
          <a:p>
            <a:r>
              <a:rPr lang="de-DE" sz="3200" dirty="0" smtClean="0"/>
              <a:t>Kein Dokumentationsfehler:</a:t>
            </a:r>
            <a:endParaRPr lang="de-DE" sz="3200" dirty="0"/>
          </a:p>
          <a:p>
            <a:r>
              <a:rPr lang="de-DE" sz="3200" dirty="0" smtClean="0"/>
              <a:t>   „</a:t>
            </a:r>
            <a:r>
              <a:rPr lang="de-DE" sz="2800" dirty="0" err="1" smtClean="0"/>
              <a:t>pDMS</a:t>
            </a:r>
            <a:r>
              <a:rPr lang="de-DE" sz="2800" dirty="0" smtClean="0"/>
              <a:t> intakt“ belegt neurologische Untersuchung</a:t>
            </a:r>
          </a:p>
          <a:p>
            <a:r>
              <a:rPr lang="de-DE" sz="2400" dirty="0" smtClean="0"/>
              <a:t>Die Frage ob die neurologische Untersuchung den hier </a:t>
            </a:r>
          </a:p>
          <a:p>
            <a:r>
              <a:rPr lang="de-DE" sz="2400" dirty="0" smtClean="0"/>
              <a:t>anzulegenden Facharztstandard entsprochen hat betrifft nicht</a:t>
            </a:r>
          </a:p>
          <a:p>
            <a:r>
              <a:rPr lang="de-DE" sz="2400" dirty="0" smtClean="0"/>
              <a:t>Den  Komplex Dokumentation</a:t>
            </a:r>
          </a:p>
        </p:txBody>
      </p:sp>
      <p:sp>
        <p:nvSpPr>
          <p:cNvPr id="5" name="Fußzeilenplatzhalter 4"/>
          <p:cNvSpPr>
            <a:spLocks noGrp="1"/>
          </p:cNvSpPr>
          <p:nvPr>
            <p:ph type="ftr" sz="quarter" idx="11"/>
          </p:nvPr>
        </p:nvSpPr>
        <p:spPr>
          <a:xfrm>
            <a:off x="1043608" y="6588125"/>
            <a:ext cx="8550981" cy="269875"/>
          </a:xfrm>
        </p:spPr>
        <p:txBody>
          <a:bodyPr/>
          <a:lstStyle/>
          <a:p>
            <a:pPr algn="l">
              <a:defRPr/>
            </a:pPr>
            <a:r>
              <a:rPr lang="de-DE" altLang="de-DE" sz="1400" dirty="0" smtClean="0"/>
              <a:t>34. Kölner Symposium Arbeitsgemeinschaft Rechtsanwälte im Medizinrecht e.V., 25.11.2023</a:t>
            </a:r>
            <a:endParaRPr lang="de-DE" altLang="de-DE" sz="1400" dirty="0"/>
          </a:p>
        </p:txBody>
      </p:sp>
    </p:spTree>
    <p:extLst>
      <p:ext uri="{BB962C8B-B14F-4D97-AF65-F5344CB8AC3E}">
        <p14:creationId xmlns:p14="http://schemas.microsoft.com/office/powerpoint/2010/main" val="22078343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a:xfrm>
            <a:off x="24056" y="620688"/>
            <a:ext cx="8856984" cy="4248150"/>
          </a:xfrm>
        </p:spPr>
        <p:txBody>
          <a:bodyPr/>
          <a:lstStyle/>
          <a:p>
            <a:r>
              <a:rPr lang="de-DE" altLang="de-DE" sz="2000" b="1" dirty="0" smtClean="0"/>
              <a:t>Dokumentation </a:t>
            </a:r>
            <a:r>
              <a:rPr lang="de-DE" altLang="de-DE" sz="2000" b="1" dirty="0"/>
              <a:t>aus Sicht eines </a:t>
            </a:r>
            <a:r>
              <a:rPr lang="de-DE" altLang="de-DE" sz="2000" b="1" dirty="0" smtClean="0"/>
              <a:t>(chirurgischen) Sachverständigen</a:t>
            </a:r>
          </a:p>
          <a:p>
            <a:r>
              <a:rPr lang="de-DE" altLang="de-DE" sz="2400" b="1" dirty="0" smtClean="0"/>
              <a:t>Komplex 1 </a:t>
            </a:r>
          </a:p>
          <a:p>
            <a:r>
              <a:rPr lang="de-DE" sz="2400" b="1" dirty="0" smtClean="0"/>
              <a:t>Scharfes Schwert:</a:t>
            </a:r>
            <a:endParaRPr lang="de-DE" sz="2400" b="1" dirty="0"/>
          </a:p>
          <a:p>
            <a:pPr>
              <a:buFont typeface="Wingdings" panose="05000000000000000000" pitchFamily="2" charset="2"/>
              <a:buChar char="Ø"/>
            </a:pPr>
            <a:r>
              <a:rPr lang="de-DE" sz="2400" b="1" dirty="0" smtClean="0"/>
              <a:t>Untersuchungen und Untersuchungsergebnisse</a:t>
            </a:r>
          </a:p>
          <a:p>
            <a:pPr marL="0" indent="0"/>
            <a:r>
              <a:rPr lang="de-DE" sz="2400" b="1" dirty="0"/>
              <a:t> </a:t>
            </a:r>
            <a:r>
              <a:rPr lang="de-DE" sz="2400" b="1" dirty="0" smtClean="0"/>
              <a:t>    </a:t>
            </a:r>
          </a:p>
          <a:p>
            <a:pPr>
              <a:buFont typeface="Wingdings" panose="05000000000000000000" pitchFamily="2" charset="2"/>
              <a:buChar char="§"/>
            </a:pPr>
            <a:r>
              <a:rPr lang="de-DE" sz="2400" b="1" dirty="0" smtClean="0"/>
              <a:t>     prä- und postoperativer neurologischer Status</a:t>
            </a:r>
          </a:p>
          <a:p>
            <a:pPr marL="0" indent="0"/>
            <a:endParaRPr lang="de-DE" sz="2400" b="1" dirty="0" smtClean="0"/>
          </a:p>
          <a:p>
            <a:pPr>
              <a:buFont typeface="Wingdings" panose="05000000000000000000" pitchFamily="2" charset="2"/>
              <a:buChar char="§"/>
            </a:pPr>
            <a:r>
              <a:rPr lang="de-DE" sz="2400" b="1" dirty="0"/>
              <a:t> </a:t>
            </a:r>
            <a:r>
              <a:rPr lang="de-DE" sz="2400" b="1" dirty="0" smtClean="0"/>
              <a:t>    prä-und postoperativer Gefäßstatus</a:t>
            </a:r>
          </a:p>
          <a:p>
            <a:pPr marL="0" indent="0"/>
            <a:r>
              <a:rPr lang="de-DE" sz="2400" b="1" dirty="0" smtClean="0"/>
              <a:t> </a:t>
            </a:r>
          </a:p>
          <a:p>
            <a:pPr>
              <a:buFont typeface="Wingdings" panose="05000000000000000000" pitchFamily="2" charset="2"/>
              <a:buChar char="§"/>
            </a:pPr>
            <a:r>
              <a:rPr lang="de-DE" sz="2400" b="1" dirty="0"/>
              <a:t> </a:t>
            </a:r>
            <a:r>
              <a:rPr lang="de-DE" sz="2400" b="1" dirty="0" smtClean="0"/>
              <a:t>    Wundstatus</a:t>
            </a:r>
          </a:p>
          <a:p>
            <a:endParaRPr lang="de-DE" sz="2400" b="1" dirty="0" smtClean="0"/>
          </a:p>
          <a:p>
            <a:endParaRPr lang="de-DE" sz="2400" b="1" dirty="0" smtClean="0"/>
          </a:p>
          <a:p>
            <a:endParaRPr lang="de-DE" sz="2400" dirty="0" smtClean="0"/>
          </a:p>
        </p:txBody>
      </p:sp>
      <p:sp>
        <p:nvSpPr>
          <p:cNvPr id="5" name="Fußzeilenplatzhalter 4"/>
          <p:cNvSpPr>
            <a:spLocks noGrp="1"/>
          </p:cNvSpPr>
          <p:nvPr>
            <p:ph type="ftr" sz="quarter" idx="11"/>
          </p:nvPr>
        </p:nvSpPr>
        <p:spPr>
          <a:xfrm>
            <a:off x="1043608" y="6588125"/>
            <a:ext cx="8550981" cy="269875"/>
          </a:xfrm>
        </p:spPr>
        <p:txBody>
          <a:bodyPr/>
          <a:lstStyle/>
          <a:p>
            <a:pPr algn="l">
              <a:defRPr/>
            </a:pPr>
            <a:r>
              <a:rPr lang="de-DE" altLang="de-DE" sz="1400" dirty="0" smtClean="0"/>
              <a:t>34. Kölner Symposium Arbeitsgemeinschaft Rechtsanwälte im Medizinrecht e.V., 25.11.2023</a:t>
            </a:r>
            <a:endParaRPr lang="de-DE" altLang="de-DE" sz="1400" dirty="0"/>
          </a:p>
        </p:txBody>
      </p:sp>
    </p:spTree>
    <p:extLst>
      <p:ext uri="{BB962C8B-B14F-4D97-AF65-F5344CB8AC3E}">
        <p14:creationId xmlns:p14="http://schemas.microsoft.com/office/powerpoint/2010/main" val="118838981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a:xfrm>
            <a:off x="16105" y="548680"/>
            <a:ext cx="8856984" cy="4248150"/>
          </a:xfrm>
        </p:spPr>
        <p:txBody>
          <a:bodyPr/>
          <a:lstStyle/>
          <a:p>
            <a:r>
              <a:rPr lang="de-DE" altLang="de-DE" sz="2000" b="1" dirty="0" smtClean="0"/>
              <a:t>Dokumentation </a:t>
            </a:r>
            <a:r>
              <a:rPr lang="de-DE" altLang="de-DE" sz="2000" b="1" dirty="0"/>
              <a:t>aus Sicht eines </a:t>
            </a:r>
            <a:r>
              <a:rPr lang="de-DE" altLang="de-DE" sz="2000" b="1" dirty="0" smtClean="0"/>
              <a:t>(chirurgischen) Sachverständigen</a:t>
            </a:r>
          </a:p>
          <a:p>
            <a:r>
              <a:rPr lang="de-DE" altLang="de-DE" sz="2400" b="1" dirty="0" smtClean="0"/>
              <a:t>Komplex 1 </a:t>
            </a:r>
          </a:p>
          <a:p>
            <a:r>
              <a:rPr lang="de-DE" sz="2400" b="1" dirty="0" smtClean="0"/>
              <a:t>Scharfes Schwert:</a:t>
            </a:r>
            <a:endParaRPr lang="de-DE" sz="2400" b="1" dirty="0"/>
          </a:p>
          <a:p>
            <a:pPr>
              <a:buFont typeface="Wingdings" panose="05000000000000000000" pitchFamily="2" charset="2"/>
              <a:buChar char="Ø"/>
            </a:pPr>
            <a:r>
              <a:rPr lang="de-DE" sz="2400" b="1" dirty="0" smtClean="0"/>
              <a:t>Untersuchungen und Untersuchungsergebnisse     </a:t>
            </a:r>
          </a:p>
          <a:p>
            <a:pPr>
              <a:buFont typeface="Wingdings" panose="05000000000000000000" pitchFamily="2" charset="2"/>
              <a:buChar char="§"/>
            </a:pPr>
            <a:r>
              <a:rPr lang="de-DE" sz="2400" b="1" dirty="0" smtClean="0"/>
              <a:t>     prä- und postoperativer neurologischer Status</a:t>
            </a:r>
          </a:p>
          <a:p>
            <a:pPr>
              <a:buFont typeface="Wingdings" panose="05000000000000000000" pitchFamily="2" charset="2"/>
              <a:buChar char="ü"/>
            </a:pPr>
            <a:r>
              <a:rPr lang="de-DE" sz="2400" b="1" dirty="0"/>
              <a:t> </a:t>
            </a:r>
            <a:r>
              <a:rPr lang="de-DE" sz="2400" b="1" dirty="0" smtClean="0"/>
              <a:t>    unmittelbar postoperativer neurologischer Status</a:t>
            </a:r>
          </a:p>
          <a:p>
            <a:pPr marL="0" indent="0"/>
            <a:r>
              <a:rPr lang="de-DE" sz="2000" dirty="0" smtClean="0"/>
              <a:t>	</a:t>
            </a:r>
            <a:r>
              <a:rPr lang="de-DE" sz="2000" i="1" u="sng" dirty="0" smtClean="0"/>
              <a:t>bei allen Eingriffen am Bewegungsapparat und an der Wirbelsäule</a:t>
            </a:r>
          </a:p>
          <a:p>
            <a:pPr marL="0" indent="0"/>
            <a:r>
              <a:rPr lang="de-DE" sz="1800" dirty="0" smtClean="0"/>
              <a:t>(Allgemein; Behandlungsmaßnahmen bei denen neuronale Elemente kompromittiert werden können</a:t>
            </a:r>
            <a:r>
              <a:rPr lang="de-DE" sz="2000" dirty="0" smtClean="0"/>
              <a:t>)</a:t>
            </a:r>
          </a:p>
          <a:p>
            <a:r>
              <a:rPr lang="de-DE" sz="2000" b="1" dirty="0" smtClean="0"/>
              <a:t>Dokumentationsort:</a:t>
            </a:r>
          </a:p>
          <a:p>
            <a:r>
              <a:rPr lang="de-DE" sz="2000" b="1" dirty="0" smtClean="0"/>
              <a:t>             Aufnahmebefund</a:t>
            </a:r>
          </a:p>
          <a:p>
            <a:r>
              <a:rPr lang="de-DE" sz="2400" b="1" dirty="0" smtClean="0"/>
              <a:t>		</a:t>
            </a:r>
            <a:r>
              <a:rPr lang="de-DE" sz="1800" b="1" dirty="0" smtClean="0"/>
              <a:t>OP-Bericht!!!!</a:t>
            </a:r>
          </a:p>
          <a:p>
            <a:r>
              <a:rPr lang="de-DE" sz="1800" b="1" dirty="0" smtClean="0"/>
              <a:t>		OP-Protokoll</a:t>
            </a:r>
          </a:p>
          <a:p>
            <a:r>
              <a:rPr lang="de-DE" sz="1800" b="1" dirty="0" smtClean="0"/>
              <a:t>		Eingriffsprotokoll</a:t>
            </a:r>
          </a:p>
          <a:p>
            <a:r>
              <a:rPr lang="de-DE" sz="1800" b="1" dirty="0" smtClean="0"/>
              <a:t>In der eigenen Institution: OP-Protokoll; zum ankreuzen: intakt ; nicht beurteilbar; s. Bemerkungen (Textfeld)</a:t>
            </a:r>
          </a:p>
          <a:p>
            <a:endParaRPr lang="de-DE" sz="1800" b="1" dirty="0" smtClean="0"/>
          </a:p>
          <a:p>
            <a:endParaRPr lang="de-DE" sz="2400" dirty="0" smtClean="0"/>
          </a:p>
        </p:txBody>
      </p:sp>
      <p:sp>
        <p:nvSpPr>
          <p:cNvPr id="5" name="Fußzeilenplatzhalter 4"/>
          <p:cNvSpPr>
            <a:spLocks noGrp="1"/>
          </p:cNvSpPr>
          <p:nvPr>
            <p:ph type="ftr" sz="quarter" idx="11"/>
          </p:nvPr>
        </p:nvSpPr>
        <p:spPr>
          <a:xfrm>
            <a:off x="1043608" y="6588125"/>
            <a:ext cx="8550981" cy="269875"/>
          </a:xfrm>
        </p:spPr>
        <p:txBody>
          <a:bodyPr/>
          <a:lstStyle/>
          <a:p>
            <a:pPr algn="l">
              <a:defRPr/>
            </a:pPr>
            <a:r>
              <a:rPr lang="de-DE" altLang="de-DE" sz="1400" dirty="0" smtClean="0"/>
              <a:t>34. Kölner Symposium Arbeitsgemeinschaft Rechtsanwälte im Medizinrecht e.V., 25.11.2023</a:t>
            </a:r>
            <a:endParaRPr lang="de-DE" altLang="de-DE" sz="1400" dirty="0"/>
          </a:p>
        </p:txBody>
      </p:sp>
    </p:spTree>
    <p:extLst>
      <p:ext uri="{BB962C8B-B14F-4D97-AF65-F5344CB8AC3E}">
        <p14:creationId xmlns:p14="http://schemas.microsoft.com/office/powerpoint/2010/main" val="212887058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a:xfrm>
            <a:off x="0" y="548680"/>
            <a:ext cx="8856984" cy="4248150"/>
          </a:xfrm>
        </p:spPr>
        <p:txBody>
          <a:bodyPr/>
          <a:lstStyle/>
          <a:p>
            <a:r>
              <a:rPr lang="de-DE" altLang="de-DE" sz="2000" b="1" dirty="0" smtClean="0"/>
              <a:t>Dokumentation </a:t>
            </a:r>
            <a:r>
              <a:rPr lang="de-DE" altLang="de-DE" sz="2000" b="1" dirty="0"/>
              <a:t>aus Sicht eines </a:t>
            </a:r>
            <a:r>
              <a:rPr lang="de-DE" altLang="de-DE" sz="2000" b="1" dirty="0" smtClean="0"/>
              <a:t>(chirurgischen) Sachverständigen</a:t>
            </a:r>
          </a:p>
          <a:p>
            <a:r>
              <a:rPr lang="de-DE" altLang="de-DE" sz="2400" b="1" dirty="0" smtClean="0"/>
              <a:t>Komplex 1 </a:t>
            </a:r>
          </a:p>
          <a:p>
            <a:r>
              <a:rPr lang="de-DE" sz="2400" b="1" dirty="0" smtClean="0"/>
              <a:t>Scharfes Schwert:</a:t>
            </a:r>
            <a:endParaRPr lang="de-DE" sz="2400" b="1" dirty="0"/>
          </a:p>
          <a:p>
            <a:pPr>
              <a:buFont typeface="Wingdings" panose="05000000000000000000" pitchFamily="2" charset="2"/>
              <a:buChar char="Ø"/>
            </a:pPr>
            <a:r>
              <a:rPr lang="de-DE" sz="2400" b="1" dirty="0" smtClean="0"/>
              <a:t>Untersuchungen und Untersuchungsergebnisse     </a:t>
            </a:r>
          </a:p>
          <a:p>
            <a:pPr>
              <a:buFont typeface="Wingdings" panose="05000000000000000000" pitchFamily="2" charset="2"/>
              <a:buChar char="§"/>
            </a:pPr>
            <a:r>
              <a:rPr lang="de-DE" sz="2400" b="1" dirty="0" smtClean="0"/>
              <a:t>neurologischer Status im Behandlungszeitraum</a:t>
            </a:r>
          </a:p>
          <a:p>
            <a:pPr marL="0" indent="0"/>
            <a:r>
              <a:rPr lang="de-DE" sz="2000" dirty="0" smtClean="0"/>
              <a:t>	</a:t>
            </a:r>
            <a:r>
              <a:rPr lang="de-DE" sz="2000" i="1" u="sng" dirty="0" smtClean="0"/>
              <a:t>bei allen Erkrankungen bei </a:t>
            </a:r>
            <a:r>
              <a:rPr lang="de-DE" sz="2000" i="1" u="sng" dirty="0"/>
              <a:t>denen neuronale Elemente </a:t>
            </a:r>
            <a:r>
              <a:rPr lang="de-DE" sz="2000" i="1" u="sng" dirty="0" smtClean="0"/>
              <a:t>kompromittiert</a:t>
            </a:r>
          </a:p>
          <a:p>
            <a:pPr marL="0" indent="0"/>
            <a:r>
              <a:rPr lang="de-DE" sz="2000" dirty="0"/>
              <a:t> </a:t>
            </a:r>
            <a:r>
              <a:rPr lang="de-DE" sz="2000" dirty="0" smtClean="0"/>
              <a:t>            </a:t>
            </a:r>
            <a:r>
              <a:rPr lang="de-DE" sz="2000" i="1" u="sng" dirty="0" smtClean="0"/>
              <a:t>werden können (postoperativ aber auch konservativ behandelte</a:t>
            </a:r>
          </a:p>
          <a:p>
            <a:pPr marL="0" indent="0"/>
            <a:r>
              <a:rPr lang="de-DE" sz="2000" dirty="0" smtClean="0"/>
              <a:t>             </a:t>
            </a:r>
            <a:r>
              <a:rPr lang="de-DE" sz="2000" i="1" u="sng" dirty="0" smtClean="0"/>
              <a:t>Erkrankungen  der Wirbelsäule)</a:t>
            </a:r>
          </a:p>
          <a:p>
            <a:pPr marL="0" indent="0"/>
            <a:r>
              <a:rPr lang="de-DE" sz="2000" dirty="0"/>
              <a:t> </a:t>
            </a:r>
            <a:r>
              <a:rPr lang="de-DE" sz="2000" dirty="0" smtClean="0"/>
              <a:t>            </a:t>
            </a:r>
            <a:r>
              <a:rPr lang="de-DE" sz="1800" b="1" dirty="0" smtClean="0"/>
              <a:t>z.B. „</a:t>
            </a:r>
            <a:r>
              <a:rPr lang="de-DE" sz="1800" b="1" dirty="0" err="1" smtClean="0"/>
              <a:t>pMS</a:t>
            </a:r>
            <a:r>
              <a:rPr lang="de-DE" sz="1800" b="1" dirty="0" smtClean="0"/>
              <a:t> </a:t>
            </a:r>
            <a:r>
              <a:rPr lang="de-DE" sz="1800" b="1" dirty="0" err="1" smtClean="0"/>
              <a:t>o.B</a:t>
            </a:r>
            <a:r>
              <a:rPr lang="de-DE" sz="1800" b="1" dirty="0" smtClean="0"/>
              <a:t>“ ansonsten dezidierter Befund</a:t>
            </a:r>
          </a:p>
          <a:p>
            <a:pPr marL="0" indent="0"/>
            <a:r>
              <a:rPr lang="de-DE" sz="1800" b="1" dirty="0" smtClean="0"/>
              <a:t>              Je nach Erkrankung: täglich</a:t>
            </a:r>
          </a:p>
          <a:p>
            <a:pPr marL="0" indent="0"/>
            <a:r>
              <a:rPr lang="de-DE" sz="1800" b="1" dirty="0" smtClean="0"/>
              <a:t>              </a:t>
            </a:r>
            <a:r>
              <a:rPr lang="de-DE" sz="1800" dirty="0" smtClean="0"/>
              <a:t>In der eigenen Institution:</a:t>
            </a:r>
          </a:p>
          <a:p>
            <a:pPr marL="0" indent="0"/>
            <a:r>
              <a:rPr lang="de-DE" sz="1800" dirty="0" smtClean="0"/>
              <a:t>              Konservative „Wirbelsäulen“ und postoperative „Wirbelsäule“ täglich</a:t>
            </a:r>
          </a:p>
          <a:p>
            <a:pPr marL="0" indent="0"/>
            <a:r>
              <a:rPr lang="de-DE" sz="1800" b="1" dirty="0" smtClean="0"/>
              <a:t>Dokumentationsort:</a:t>
            </a:r>
          </a:p>
          <a:p>
            <a:pPr marL="0" indent="0"/>
            <a:r>
              <a:rPr lang="de-DE" sz="1400" b="1" dirty="0" smtClean="0"/>
              <a:t>	Aufnahmedokumentation</a:t>
            </a:r>
            <a:endParaRPr lang="de-DE" sz="1400" b="1" dirty="0"/>
          </a:p>
          <a:p>
            <a:pPr marL="0" indent="0"/>
            <a:r>
              <a:rPr lang="de-DE" sz="1800" b="1" dirty="0" smtClean="0"/>
              <a:t>	„</a:t>
            </a:r>
            <a:r>
              <a:rPr lang="de-DE" b="1" dirty="0"/>
              <a:t>Kurve“</a:t>
            </a:r>
          </a:p>
          <a:p>
            <a:pPr marL="0" indent="0"/>
            <a:r>
              <a:rPr lang="de-DE" b="1" dirty="0" smtClean="0"/>
              <a:t>	„Neurologische Dokumentation</a:t>
            </a:r>
            <a:r>
              <a:rPr lang="de-DE" b="1" dirty="0"/>
              <a:t>“</a:t>
            </a:r>
          </a:p>
          <a:p>
            <a:pPr marL="0" indent="0"/>
            <a:r>
              <a:rPr lang="de-DE" b="1" dirty="0" smtClean="0"/>
              <a:t>	  In </a:t>
            </a:r>
            <a:r>
              <a:rPr lang="de-DE" b="1" dirty="0"/>
              <a:t>der eigenen Institution: elektronische Patientenkurve MEONA</a:t>
            </a:r>
          </a:p>
          <a:p>
            <a:endParaRPr lang="de-DE" sz="1800" b="1" dirty="0" smtClean="0"/>
          </a:p>
          <a:p>
            <a:r>
              <a:rPr lang="de-DE" sz="2400" dirty="0" smtClean="0"/>
              <a:t>  </a:t>
            </a:r>
          </a:p>
        </p:txBody>
      </p:sp>
      <p:sp>
        <p:nvSpPr>
          <p:cNvPr id="5" name="Fußzeilenplatzhalter 4"/>
          <p:cNvSpPr>
            <a:spLocks noGrp="1"/>
          </p:cNvSpPr>
          <p:nvPr>
            <p:ph type="ftr" sz="quarter" idx="11"/>
          </p:nvPr>
        </p:nvSpPr>
        <p:spPr>
          <a:xfrm>
            <a:off x="1043608" y="6588125"/>
            <a:ext cx="8550981" cy="269875"/>
          </a:xfrm>
        </p:spPr>
        <p:txBody>
          <a:bodyPr/>
          <a:lstStyle/>
          <a:p>
            <a:pPr algn="l">
              <a:defRPr/>
            </a:pPr>
            <a:r>
              <a:rPr lang="de-DE" altLang="de-DE" sz="1400" dirty="0" smtClean="0"/>
              <a:t>34. Kölner Symposium Arbeitsgemeinschaft Rechtsanwälte im Medizinrecht e.V., 25.11.2023</a:t>
            </a:r>
            <a:endParaRPr lang="de-DE" altLang="de-DE" sz="1400" dirty="0"/>
          </a:p>
        </p:txBody>
      </p:sp>
    </p:spTree>
    <p:extLst>
      <p:ext uri="{BB962C8B-B14F-4D97-AF65-F5344CB8AC3E}">
        <p14:creationId xmlns:p14="http://schemas.microsoft.com/office/powerpoint/2010/main" val="98085040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a:xfrm>
            <a:off x="16105" y="548680"/>
            <a:ext cx="8856984" cy="4248150"/>
          </a:xfrm>
        </p:spPr>
        <p:txBody>
          <a:bodyPr/>
          <a:lstStyle/>
          <a:p>
            <a:r>
              <a:rPr lang="de-DE" altLang="de-DE" sz="2000" b="1" dirty="0" smtClean="0"/>
              <a:t>Dokumentation </a:t>
            </a:r>
            <a:r>
              <a:rPr lang="de-DE" altLang="de-DE" sz="2000" b="1" dirty="0"/>
              <a:t>aus Sicht eines </a:t>
            </a:r>
            <a:r>
              <a:rPr lang="de-DE" altLang="de-DE" sz="2000" b="1" dirty="0" smtClean="0"/>
              <a:t>(chirurgischen) Sachverständigen</a:t>
            </a:r>
          </a:p>
          <a:p>
            <a:r>
              <a:rPr lang="de-DE" altLang="de-DE" sz="2400" b="1" dirty="0" smtClean="0"/>
              <a:t>Komplex 1 </a:t>
            </a:r>
          </a:p>
          <a:p>
            <a:r>
              <a:rPr lang="de-DE" sz="2400" b="1" dirty="0" smtClean="0"/>
              <a:t>Scharfes Schwert:</a:t>
            </a:r>
            <a:endParaRPr lang="de-DE" sz="2400" b="1" dirty="0"/>
          </a:p>
          <a:p>
            <a:pPr>
              <a:buFont typeface="Wingdings" panose="05000000000000000000" pitchFamily="2" charset="2"/>
              <a:buChar char="Ø"/>
            </a:pPr>
            <a:r>
              <a:rPr lang="de-DE" sz="2400" b="1" dirty="0" smtClean="0"/>
              <a:t>Untersuchungen und Untersuchungsergebnisse     </a:t>
            </a:r>
          </a:p>
          <a:p>
            <a:pPr>
              <a:buFont typeface="Wingdings" panose="05000000000000000000" pitchFamily="2" charset="2"/>
              <a:buChar char="§"/>
            </a:pPr>
            <a:r>
              <a:rPr lang="de-DE" sz="2400" b="1" dirty="0" smtClean="0"/>
              <a:t>     prä- und postoperativer Gefäß-Status</a:t>
            </a:r>
          </a:p>
          <a:p>
            <a:pPr>
              <a:buFont typeface="Wingdings" panose="05000000000000000000" pitchFamily="2" charset="2"/>
              <a:buChar char="ü"/>
            </a:pPr>
            <a:r>
              <a:rPr lang="de-DE" sz="2400" b="1" dirty="0"/>
              <a:t> </a:t>
            </a:r>
            <a:r>
              <a:rPr lang="de-DE" sz="2400" b="1" dirty="0" smtClean="0"/>
              <a:t>    unmittelbar postoperativer Gefäß-Status</a:t>
            </a:r>
          </a:p>
          <a:p>
            <a:pPr marL="0" indent="0"/>
            <a:r>
              <a:rPr lang="de-DE" sz="2000" dirty="0" smtClean="0"/>
              <a:t>	</a:t>
            </a:r>
            <a:r>
              <a:rPr lang="de-DE" sz="2000" i="1" u="sng" dirty="0" smtClean="0"/>
              <a:t>bei allen Eingriffen am Bewegungsapparat </a:t>
            </a:r>
          </a:p>
          <a:p>
            <a:pPr marL="0" indent="0"/>
            <a:r>
              <a:rPr lang="de-DE" sz="1800" dirty="0" smtClean="0"/>
              <a:t>(Allgemein; Behandlungsmaßnahmen bei denen </a:t>
            </a:r>
            <a:r>
              <a:rPr lang="de-DE" sz="1800" dirty="0" err="1" smtClean="0"/>
              <a:t>Gefäßekompromittiert</a:t>
            </a:r>
            <a:r>
              <a:rPr lang="de-DE" sz="1800" dirty="0" smtClean="0"/>
              <a:t> werden können</a:t>
            </a:r>
            <a:r>
              <a:rPr lang="de-DE" sz="2000" dirty="0" smtClean="0"/>
              <a:t>)</a:t>
            </a:r>
          </a:p>
          <a:p>
            <a:r>
              <a:rPr lang="de-DE" sz="2000" b="1" dirty="0" smtClean="0"/>
              <a:t>Dokumentationsort:</a:t>
            </a:r>
          </a:p>
          <a:p>
            <a:r>
              <a:rPr lang="de-DE" sz="2000" b="1" dirty="0" smtClean="0"/>
              <a:t>		Aufnahmebefund</a:t>
            </a:r>
          </a:p>
          <a:p>
            <a:r>
              <a:rPr lang="de-DE" sz="2000" b="1" dirty="0" smtClean="0"/>
              <a:t>		OP-Bericht!!!!</a:t>
            </a:r>
          </a:p>
          <a:p>
            <a:r>
              <a:rPr lang="de-DE" sz="2000" b="1" dirty="0" smtClean="0"/>
              <a:t>		OP-Protokoll</a:t>
            </a:r>
          </a:p>
          <a:p>
            <a:r>
              <a:rPr lang="de-DE" sz="2000" b="1" dirty="0" smtClean="0"/>
              <a:t>		Eingriffsprotokoll</a:t>
            </a:r>
          </a:p>
          <a:p>
            <a:r>
              <a:rPr lang="de-DE" sz="2000" b="1" dirty="0" smtClean="0"/>
              <a:t>In der eigenen Institution: OP-Bericht Freitext</a:t>
            </a:r>
          </a:p>
          <a:p>
            <a:endParaRPr lang="de-DE" sz="2400" dirty="0" smtClean="0"/>
          </a:p>
        </p:txBody>
      </p:sp>
      <p:sp>
        <p:nvSpPr>
          <p:cNvPr id="5" name="Fußzeilenplatzhalter 4"/>
          <p:cNvSpPr>
            <a:spLocks noGrp="1"/>
          </p:cNvSpPr>
          <p:nvPr>
            <p:ph type="ftr" sz="quarter" idx="11"/>
          </p:nvPr>
        </p:nvSpPr>
        <p:spPr>
          <a:xfrm>
            <a:off x="1043608" y="6588125"/>
            <a:ext cx="8550981" cy="269875"/>
          </a:xfrm>
        </p:spPr>
        <p:txBody>
          <a:bodyPr/>
          <a:lstStyle/>
          <a:p>
            <a:pPr algn="l">
              <a:defRPr/>
            </a:pPr>
            <a:r>
              <a:rPr lang="de-DE" altLang="de-DE" sz="1400" dirty="0" smtClean="0"/>
              <a:t>34. Kölner Symposium Arbeitsgemeinschaft Rechtsanwälte im Medizinrecht e.V., 25.11.2023</a:t>
            </a:r>
            <a:endParaRPr lang="de-DE" altLang="de-DE" sz="1400" dirty="0"/>
          </a:p>
        </p:txBody>
      </p:sp>
    </p:spTree>
    <p:extLst>
      <p:ext uri="{BB962C8B-B14F-4D97-AF65-F5344CB8AC3E}">
        <p14:creationId xmlns:p14="http://schemas.microsoft.com/office/powerpoint/2010/main" val="2150680074"/>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a:xfrm>
            <a:off x="24056" y="620688"/>
            <a:ext cx="8856984" cy="4248150"/>
          </a:xfrm>
        </p:spPr>
        <p:txBody>
          <a:bodyPr/>
          <a:lstStyle/>
          <a:p>
            <a:r>
              <a:rPr lang="de-DE" altLang="de-DE" sz="2000" b="1" dirty="0" smtClean="0"/>
              <a:t>Dokumentation </a:t>
            </a:r>
            <a:r>
              <a:rPr lang="de-DE" altLang="de-DE" sz="2000" b="1" dirty="0"/>
              <a:t>aus Sicht eines </a:t>
            </a:r>
            <a:r>
              <a:rPr lang="de-DE" altLang="de-DE" sz="2000" b="1" dirty="0" smtClean="0"/>
              <a:t>(chirurgischen) Sachverständigen</a:t>
            </a:r>
          </a:p>
          <a:p>
            <a:r>
              <a:rPr lang="de-DE" altLang="de-DE" sz="2400" b="1" dirty="0" smtClean="0"/>
              <a:t>Komplex 1 </a:t>
            </a:r>
          </a:p>
          <a:p>
            <a:r>
              <a:rPr lang="de-DE" sz="2400" b="1" dirty="0" smtClean="0"/>
              <a:t>Scharfes Schwert:</a:t>
            </a:r>
            <a:endParaRPr lang="de-DE" sz="2400" b="1" dirty="0"/>
          </a:p>
          <a:p>
            <a:pPr>
              <a:buFont typeface="Wingdings" panose="05000000000000000000" pitchFamily="2" charset="2"/>
              <a:buChar char="Ø"/>
            </a:pPr>
            <a:r>
              <a:rPr lang="de-DE" sz="2400" b="1" dirty="0" smtClean="0"/>
              <a:t>Untersuchungen und Untersuchungsergebnisse</a:t>
            </a:r>
          </a:p>
          <a:p>
            <a:pPr marL="0" indent="0"/>
            <a:r>
              <a:rPr lang="de-DE" sz="2400" b="1" dirty="0"/>
              <a:t> </a:t>
            </a:r>
            <a:r>
              <a:rPr lang="de-DE" sz="2400" b="1" dirty="0" smtClean="0"/>
              <a:t>    </a:t>
            </a:r>
          </a:p>
          <a:p>
            <a:pPr>
              <a:buFont typeface="Wingdings" panose="05000000000000000000" pitchFamily="2" charset="2"/>
              <a:buChar char="ü"/>
            </a:pPr>
            <a:r>
              <a:rPr lang="de-DE" sz="2400" b="1" dirty="0" smtClean="0"/>
              <a:t>     Wundstatus</a:t>
            </a:r>
          </a:p>
          <a:p>
            <a:pPr marL="0" indent="0"/>
            <a:r>
              <a:rPr lang="de-DE" sz="2400" b="1" dirty="0" smtClean="0"/>
              <a:t>         </a:t>
            </a:r>
            <a:r>
              <a:rPr lang="de-DE" sz="2000" b="1" dirty="0" smtClean="0"/>
              <a:t>im Rahmen von Verbandswechseln zu dokumentieren</a:t>
            </a:r>
          </a:p>
          <a:p>
            <a:pPr marL="0" indent="0"/>
            <a:r>
              <a:rPr lang="de-DE" sz="2000" b="1" dirty="0" smtClean="0"/>
              <a:t>           „VW“ alleine nicht ausreichend</a:t>
            </a:r>
          </a:p>
          <a:p>
            <a:pPr marL="0" indent="0"/>
            <a:r>
              <a:rPr lang="de-DE" sz="2000" b="1" dirty="0"/>
              <a:t> </a:t>
            </a:r>
            <a:r>
              <a:rPr lang="de-DE" sz="2000" b="1" dirty="0" smtClean="0"/>
              <a:t>           „o.B.“; „</a:t>
            </a:r>
            <a:r>
              <a:rPr lang="de-DE" sz="2000" b="1" dirty="0" err="1" smtClean="0"/>
              <a:t>o.p.B</a:t>
            </a:r>
            <a:r>
              <a:rPr lang="de-DE" sz="2000" b="1" dirty="0" smtClean="0"/>
              <a:t>.“; reizlos; Spezifizierung Besonderheiten</a:t>
            </a:r>
          </a:p>
          <a:p>
            <a:pPr marL="0" indent="0"/>
            <a:r>
              <a:rPr lang="de-DE" sz="2000" b="1" dirty="0"/>
              <a:t> </a:t>
            </a:r>
            <a:r>
              <a:rPr lang="de-DE" sz="2000" b="1" dirty="0" smtClean="0"/>
              <a:t>            wie oft VW: medizinische Kriterium</a:t>
            </a:r>
          </a:p>
          <a:p>
            <a:pPr marL="0" indent="0"/>
            <a:r>
              <a:rPr lang="de-DE" sz="2000" b="1" dirty="0" smtClean="0"/>
              <a:t>Dokumentationsort:</a:t>
            </a:r>
          </a:p>
          <a:p>
            <a:pPr marL="0" indent="0"/>
            <a:r>
              <a:rPr lang="de-DE" sz="2000" b="1" dirty="0" smtClean="0"/>
              <a:t>„Kurve“</a:t>
            </a:r>
          </a:p>
          <a:p>
            <a:pPr marL="0" indent="0"/>
            <a:r>
              <a:rPr lang="de-DE" sz="2000" b="1" dirty="0" smtClean="0"/>
              <a:t>„Wunddokumentation“</a:t>
            </a:r>
          </a:p>
          <a:p>
            <a:pPr marL="0" indent="0"/>
            <a:r>
              <a:rPr lang="de-DE" sz="2000" b="1" dirty="0" smtClean="0"/>
              <a:t>In der eigenen Institution: elektronische Patientenkurve MEONA</a:t>
            </a:r>
          </a:p>
          <a:p>
            <a:pPr marL="0" indent="0"/>
            <a:endParaRPr lang="de-DE" sz="2000" b="1" dirty="0" smtClean="0"/>
          </a:p>
          <a:p>
            <a:pPr marL="0" indent="0"/>
            <a:endParaRPr lang="de-DE" sz="2000" b="1" dirty="0" smtClean="0"/>
          </a:p>
          <a:p>
            <a:pPr marL="0" indent="0"/>
            <a:endParaRPr lang="de-DE" sz="2000" b="1" dirty="0" smtClean="0"/>
          </a:p>
          <a:p>
            <a:endParaRPr lang="de-DE" sz="2400" b="1" dirty="0" smtClean="0"/>
          </a:p>
          <a:p>
            <a:endParaRPr lang="de-DE" sz="2400" b="1" dirty="0" smtClean="0"/>
          </a:p>
          <a:p>
            <a:endParaRPr lang="de-DE" sz="2400" dirty="0" smtClean="0"/>
          </a:p>
        </p:txBody>
      </p:sp>
      <p:sp>
        <p:nvSpPr>
          <p:cNvPr id="5" name="Fußzeilenplatzhalter 4"/>
          <p:cNvSpPr>
            <a:spLocks noGrp="1"/>
          </p:cNvSpPr>
          <p:nvPr>
            <p:ph type="ftr" sz="quarter" idx="11"/>
          </p:nvPr>
        </p:nvSpPr>
        <p:spPr>
          <a:xfrm>
            <a:off x="1043608" y="6588125"/>
            <a:ext cx="8550981" cy="269875"/>
          </a:xfrm>
        </p:spPr>
        <p:txBody>
          <a:bodyPr/>
          <a:lstStyle/>
          <a:p>
            <a:pPr algn="l">
              <a:defRPr/>
            </a:pPr>
            <a:r>
              <a:rPr lang="de-DE" altLang="de-DE" sz="1400" dirty="0" smtClean="0"/>
              <a:t>34. Kölner Symposium Arbeitsgemeinschaft Rechtsanwälte im Medizinrecht e.V., 25.11.2023</a:t>
            </a:r>
            <a:endParaRPr lang="de-DE" altLang="de-DE" sz="1400" dirty="0"/>
          </a:p>
        </p:txBody>
      </p:sp>
    </p:spTree>
    <p:extLst>
      <p:ext uri="{BB962C8B-B14F-4D97-AF65-F5344CB8AC3E}">
        <p14:creationId xmlns:p14="http://schemas.microsoft.com/office/powerpoint/2010/main" val="699529813"/>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a:xfrm>
            <a:off x="24056" y="620688"/>
            <a:ext cx="8856984" cy="4248150"/>
          </a:xfrm>
        </p:spPr>
        <p:txBody>
          <a:bodyPr/>
          <a:lstStyle/>
          <a:p>
            <a:r>
              <a:rPr lang="de-DE" altLang="de-DE" sz="2400" b="1" dirty="0" smtClean="0"/>
              <a:t>Dokumentation </a:t>
            </a:r>
            <a:r>
              <a:rPr lang="de-DE" altLang="de-DE" sz="2400" b="1" dirty="0"/>
              <a:t>aus Sicht eines </a:t>
            </a:r>
            <a:r>
              <a:rPr lang="de-DE" altLang="de-DE" sz="2400" b="1" dirty="0" smtClean="0"/>
              <a:t>Sachverständigen</a:t>
            </a:r>
          </a:p>
          <a:p>
            <a:r>
              <a:rPr lang="de-DE" altLang="de-DE" sz="2400" b="1" dirty="0" smtClean="0"/>
              <a:t>Komplex 2 </a:t>
            </a:r>
          </a:p>
          <a:p>
            <a:r>
              <a:rPr lang="de-DE" sz="2400" b="1" dirty="0" smtClean="0"/>
              <a:t>Dokumentation bei Eingriffen</a:t>
            </a:r>
            <a:endParaRPr lang="de-DE" sz="2400" b="1" dirty="0"/>
          </a:p>
          <a:p>
            <a:pPr marL="0" indent="0"/>
            <a:r>
              <a:rPr lang="de-DE" sz="2400" dirty="0" smtClean="0"/>
              <a:t>Nicht </a:t>
            </a:r>
            <a:r>
              <a:rPr lang="de-DE" sz="2400" dirty="0"/>
              <a:t>erforderlich ist die Wiedergabe/Dokumentation von medizinischen Selbstverständlichkeiten (Kammergericht Berlin </a:t>
            </a:r>
            <a:r>
              <a:rPr lang="de-DE" sz="2400" dirty="0" smtClean="0"/>
              <a:t>2013)</a:t>
            </a:r>
            <a:endParaRPr lang="de-DE" sz="2400" b="1" dirty="0" smtClean="0"/>
          </a:p>
          <a:p>
            <a:r>
              <a:rPr lang="de-DE" sz="2400" b="1" dirty="0" smtClean="0"/>
              <a:t>Stumpfes Schwert:</a:t>
            </a:r>
          </a:p>
          <a:p>
            <a:pPr>
              <a:buFontTx/>
              <a:buChar char="-"/>
            </a:pPr>
            <a:r>
              <a:rPr lang="de-DE" sz="2400" b="1" dirty="0" smtClean="0"/>
              <a:t>Lagerung</a:t>
            </a:r>
          </a:p>
          <a:p>
            <a:pPr>
              <a:buFontTx/>
              <a:buChar char="-"/>
            </a:pPr>
            <a:r>
              <a:rPr lang="de-DE" sz="2400" b="1" dirty="0" smtClean="0"/>
              <a:t>Team-Time out</a:t>
            </a:r>
          </a:p>
          <a:p>
            <a:pPr>
              <a:buFontTx/>
              <a:buChar char="-"/>
            </a:pPr>
            <a:r>
              <a:rPr lang="de-DE" sz="2400" b="1" dirty="0" smtClean="0"/>
              <a:t>(Antibiotikaprophylaxe)</a:t>
            </a:r>
          </a:p>
          <a:p>
            <a:pPr>
              <a:buFontTx/>
              <a:buChar char="-"/>
            </a:pPr>
            <a:r>
              <a:rPr lang="de-DE" sz="2400" b="1" dirty="0" smtClean="0"/>
              <a:t>Desinfektion</a:t>
            </a:r>
          </a:p>
          <a:p>
            <a:pPr>
              <a:buFontTx/>
              <a:buChar char="-"/>
            </a:pPr>
            <a:r>
              <a:rPr lang="de-DE" sz="2400" b="1" dirty="0" smtClean="0"/>
              <a:t>Abdeckung</a:t>
            </a:r>
          </a:p>
          <a:p>
            <a:pPr lvl="1">
              <a:buFont typeface="Wingdings" panose="05000000000000000000" pitchFamily="2" charset="2"/>
              <a:buChar char="Ø"/>
            </a:pPr>
            <a:r>
              <a:rPr lang="de-DE" sz="2200" b="1" dirty="0" smtClean="0"/>
              <a:t>Medizinische Selbstverständlichkeiten</a:t>
            </a:r>
          </a:p>
          <a:p>
            <a:endParaRPr lang="de-DE" sz="2400" dirty="0" smtClean="0"/>
          </a:p>
        </p:txBody>
      </p:sp>
      <p:sp>
        <p:nvSpPr>
          <p:cNvPr id="5" name="Fußzeilenplatzhalter 4"/>
          <p:cNvSpPr>
            <a:spLocks noGrp="1"/>
          </p:cNvSpPr>
          <p:nvPr>
            <p:ph type="ftr" sz="quarter" idx="11"/>
          </p:nvPr>
        </p:nvSpPr>
        <p:spPr>
          <a:xfrm>
            <a:off x="1043608" y="6588125"/>
            <a:ext cx="8550981" cy="269875"/>
          </a:xfrm>
        </p:spPr>
        <p:txBody>
          <a:bodyPr/>
          <a:lstStyle/>
          <a:p>
            <a:pPr algn="l">
              <a:defRPr/>
            </a:pPr>
            <a:r>
              <a:rPr lang="de-DE" altLang="de-DE" sz="1400" dirty="0" smtClean="0"/>
              <a:t>34. Kölner Symposium Arbeitsgemeinschaft Rechtsanwälte im Medizinrecht e.V., 25.11.2023</a:t>
            </a:r>
            <a:endParaRPr lang="de-DE" altLang="de-DE" sz="1400" dirty="0"/>
          </a:p>
        </p:txBody>
      </p:sp>
    </p:spTree>
    <p:extLst>
      <p:ext uri="{BB962C8B-B14F-4D97-AF65-F5344CB8AC3E}">
        <p14:creationId xmlns:p14="http://schemas.microsoft.com/office/powerpoint/2010/main" val="1597949509"/>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a:xfrm>
            <a:off x="24056" y="620688"/>
            <a:ext cx="8856984" cy="4248150"/>
          </a:xfrm>
        </p:spPr>
        <p:txBody>
          <a:bodyPr/>
          <a:lstStyle/>
          <a:p>
            <a:r>
              <a:rPr lang="de-DE" altLang="de-DE" sz="2400" b="1" dirty="0" smtClean="0"/>
              <a:t>Dokumentation </a:t>
            </a:r>
            <a:r>
              <a:rPr lang="de-DE" altLang="de-DE" sz="2400" b="1" dirty="0"/>
              <a:t>aus Sicht eines </a:t>
            </a:r>
            <a:r>
              <a:rPr lang="de-DE" altLang="de-DE" sz="2400" b="1" dirty="0" smtClean="0"/>
              <a:t>Sachverständigen</a:t>
            </a:r>
          </a:p>
          <a:p>
            <a:r>
              <a:rPr lang="de-DE" altLang="de-DE" sz="2400" b="1" dirty="0" smtClean="0"/>
              <a:t>Komplex 2 </a:t>
            </a:r>
          </a:p>
          <a:p>
            <a:r>
              <a:rPr lang="de-DE" sz="2400" b="1" dirty="0" smtClean="0"/>
              <a:t>Dokumentation bei Eingriffen</a:t>
            </a:r>
            <a:endParaRPr lang="de-DE" sz="2400" b="1" dirty="0"/>
          </a:p>
          <a:p>
            <a:pPr marL="0" indent="0"/>
            <a:r>
              <a:rPr lang="de-DE" sz="2400" dirty="0"/>
              <a:t>Der Operationsbericht soll dem </a:t>
            </a:r>
            <a:r>
              <a:rPr lang="de-DE" sz="2400" b="1" i="1" u="sng" dirty="0"/>
              <a:t>Sachkundigen</a:t>
            </a:r>
            <a:r>
              <a:rPr lang="de-DE" sz="2400" dirty="0"/>
              <a:t> ermöglichen, die </a:t>
            </a:r>
            <a:r>
              <a:rPr lang="de-DE" sz="2400" b="1" i="1" u="sng" dirty="0"/>
              <a:t>medizinisch wesentlichen Schritte und Fakten </a:t>
            </a:r>
            <a:r>
              <a:rPr lang="de-DE" sz="2400" dirty="0"/>
              <a:t>eines Eingriffs nachzuvollziehen.</a:t>
            </a:r>
          </a:p>
          <a:p>
            <a:r>
              <a:rPr lang="de-DE" sz="2400" b="1" dirty="0" smtClean="0"/>
              <a:t>Scharfes Schwert:</a:t>
            </a:r>
          </a:p>
          <a:p>
            <a:pPr>
              <a:buFontTx/>
              <a:buChar char="-"/>
            </a:pPr>
            <a:r>
              <a:rPr lang="de-DE" sz="2400" b="1" dirty="0" smtClean="0"/>
              <a:t>Wesentliche Schritte und Fakten sind nicht dokumentiert.</a:t>
            </a:r>
          </a:p>
          <a:p>
            <a:pPr>
              <a:buFontTx/>
              <a:buChar char="-"/>
            </a:pPr>
            <a:r>
              <a:rPr lang="de-DE" sz="2400" b="1" dirty="0" smtClean="0"/>
              <a:t>Beurteilung:</a:t>
            </a:r>
          </a:p>
          <a:p>
            <a:pPr marL="0" indent="0"/>
            <a:r>
              <a:rPr lang="de-DE" sz="2400" b="1" dirty="0" smtClean="0"/>
              <a:t>    Medizinischer Sachverständiger</a:t>
            </a:r>
          </a:p>
          <a:p>
            <a:pPr marL="0" indent="0"/>
            <a:r>
              <a:rPr lang="de-DE" sz="2000" dirty="0" smtClean="0"/>
              <a:t>	Ermittelt den Standard (eigene Expertise; Literatur)</a:t>
            </a:r>
          </a:p>
          <a:p>
            <a:pPr marL="0" indent="0"/>
            <a:r>
              <a:rPr lang="de-DE" sz="2000" dirty="0" smtClean="0"/>
              <a:t>	Beurteilt die Frage was sind medizinisch wesentliche Schritte</a:t>
            </a:r>
          </a:p>
          <a:p>
            <a:pPr marL="0" indent="0"/>
            <a:r>
              <a:rPr lang="de-DE" sz="2000" smtClean="0"/>
              <a:t>	Überträgt </a:t>
            </a:r>
            <a:r>
              <a:rPr lang="de-DE" sz="2000" dirty="0" smtClean="0"/>
              <a:t>die Ergebnisse auf den konkreten Fall</a:t>
            </a:r>
          </a:p>
          <a:p>
            <a:pPr marL="0" indent="0"/>
            <a:endParaRPr lang="de-DE" sz="2000" dirty="0" smtClean="0"/>
          </a:p>
        </p:txBody>
      </p:sp>
      <p:sp>
        <p:nvSpPr>
          <p:cNvPr id="5" name="Fußzeilenplatzhalter 4"/>
          <p:cNvSpPr>
            <a:spLocks noGrp="1"/>
          </p:cNvSpPr>
          <p:nvPr>
            <p:ph type="ftr" sz="quarter" idx="11"/>
          </p:nvPr>
        </p:nvSpPr>
        <p:spPr>
          <a:xfrm>
            <a:off x="1043608" y="6588125"/>
            <a:ext cx="8550981" cy="269875"/>
          </a:xfrm>
        </p:spPr>
        <p:txBody>
          <a:bodyPr/>
          <a:lstStyle/>
          <a:p>
            <a:pPr algn="l">
              <a:defRPr/>
            </a:pPr>
            <a:r>
              <a:rPr lang="de-DE" altLang="de-DE" sz="1400" dirty="0" smtClean="0"/>
              <a:t>34. Kölner Symposium Arbeitsgemeinschaft Rechtsanwälte im Medizinrecht e.V., 25.11.2023</a:t>
            </a:r>
            <a:endParaRPr lang="de-DE" altLang="de-DE" sz="1400" dirty="0"/>
          </a:p>
        </p:txBody>
      </p:sp>
    </p:spTree>
    <p:extLst>
      <p:ext uri="{BB962C8B-B14F-4D97-AF65-F5344CB8AC3E}">
        <p14:creationId xmlns:p14="http://schemas.microsoft.com/office/powerpoint/2010/main" val="2546236096"/>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a:xfrm>
            <a:off x="24056" y="620688"/>
            <a:ext cx="8856984" cy="4248150"/>
          </a:xfrm>
        </p:spPr>
        <p:txBody>
          <a:bodyPr/>
          <a:lstStyle/>
          <a:p>
            <a:r>
              <a:rPr lang="de-DE" sz="1200" b="1" u="sng" dirty="0"/>
              <a:t>Operationsbericht 01.10.2017:</a:t>
            </a:r>
            <a:endParaRPr lang="de-DE" sz="1200" dirty="0"/>
          </a:p>
          <a:p>
            <a:r>
              <a:rPr lang="de-DE" sz="1200" dirty="0"/>
              <a:t>Als Bemerkungen zur OP-Diagnose wird ausgeführt</a:t>
            </a:r>
            <a:r>
              <a:rPr lang="de-DE" sz="1200" dirty="0" smtClean="0"/>
              <a:t>:</a:t>
            </a:r>
            <a:r>
              <a:rPr lang="de-DE" sz="1200" dirty="0"/>
              <a:t> </a:t>
            </a:r>
          </a:p>
          <a:p>
            <a:r>
              <a:rPr lang="de-DE" sz="1200" dirty="0"/>
              <a:t>Proximale </a:t>
            </a:r>
            <a:r>
              <a:rPr lang="de-DE" sz="1200" dirty="0" err="1"/>
              <a:t>Humerus</a:t>
            </a:r>
            <a:r>
              <a:rPr lang="de-DE" sz="1200" dirty="0"/>
              <a:t> 4-Partfraktur rechts AO </a:t>
            </a:r>
            <a:r>
              <a:rPr lang="de-DE" sz="1200" dirty="0" smtClean="0"/>
              <a:t>11-C3</a:t>
            </a:r>
            <a:r>
              <a:rPr lang="de-DE" sz="1200" dirty="0"/>
              <a:t> </a:t>
            </a:r>
          </a:p>
          <a:p>
            <a:r>
              <a:rPr lang="de-DE" sz="1200" dirty="0"/>
              <a:t>Bemerkungen zur OP-Prozedur:</a:t>
            </a:r>
          </a:p>
          <a:p>
            <a:r>
              <a:rPr lang="de-DE" sz="1200" dirty="0"/>
              <a:t>Primäre Implantation einer zementfixierten Schulter-</a:t>
            </a:r>
            <a:r>
              <a:rPr lang="de-DE" sz="1200" dirty="0" err="1"/>
              <a:t>Hemiendoprothese</a:t>
            </a:r>
            <a:r>
              <a:rPr lang="de-DE" sz="1200" dirty="0"/>
              <a:t>, Implantat </a:t>
            </a:r>
            <a:r>
              <a:rPr lang="de-DE" sz="1200" dirty="0" err="1"/>
              <a:t>Aequalis</a:t>
            </a:r>
            <a:r>
              <a:rPr lang="de-DE" sz="1200" dirty="0"/>
              <a:t>-Frakturprothese rechts </a:t>
            </a:r>
            <a:r>
              <a:rPr lang="de-DE" sz="1200" dirty="0" err="1"/>
              <a:t>Humerusschaft</a:t>
            </a:r>
            <a:r>
              <a:rPr lang="de-DE" sz="1200" dirty="0"/>
              <a:t> Größe 9x130 mm, </a:t>
            </a:r>
            <a:r>
              <a:rPr lang="de-DE" sz="1200" dirty="0" err="1"/>
              <a:t>Humeruskopf</a:t>
            </a:r>
            <a:r>
              <a:rPr lang="de-DE" sz="1200" dirty="0"/>
              <a:t> Größe 48x18</a:t>
            </a:r>
            <a:r>
              <a:rPr lang="de-DE" sz="1200" dirty="0" smtClean="0"/>
              <a:t>. </a:t>
            </a:r>
            <a:r>
              <a:rPr lang="de-DE" sz="1200" dirty="0"/>
              <a:t> </a:t>
            </a:r>
          </a:p>
          <a:p>
            <a:r>
              <a:rPr lang="de-DE" sz="1200" dirty="0"/>
              <a:t>OP-Indikation:</a:t>
            </a:r>
          </a:p>
          <a:p>
            <a:r>
              <a:rPr lang="de-DE" sz="1200" dirty="0"/>
              <a:t>Am frühen Morgen des 01.10.2017 war Herr </a:t>
            </a:r>
            <a:r>
              <a:rPr lang="de-DE" sz="1200" dirty="0" smtClean="0"/>
              <a:t>XXX </a:t>
            </a:r>
            <a:r>
              <a:rPr lang="de-DE" sz="1200" dirty="0"/>
              <a:t>im Rahmen eines häuslichen Sturzes auf die rechte Schulter gestürzt und erlitt dabei eine I.-</a:t>
            </a:r>
            <a:r>
              <a:rPr lang="de-DE" sz="1200" dirty="0" err="1"/>
              <a:t>gradig</a:t>
            </a:r>
            <a:r>
              <a:rPr lang="de-DE" sz="1200" dirty="0"/>
              <a:t> geschlossene proximale </a:t>
            </a:r>
            <a:r>
              <a:rPr lang="de-DE" sz="1200" dirty="0" err="1"/>
              <a:t>Humerus</a:t>
            </a:r>
            <a:r>
              <a:rPr lang="de-DE" sz="1200" dirty="0"/>
              <a:t> 4-Partfraktur. Aufgrund der ausgeprägten Frakturdislokation ergab sich die Indikation mit die Ziel einer </a:t>
            </a:r>
            <a:r>
              <a:rPr lang="de-DE" sz="1200" dirty="0" err="1"/>
              <a:t>ossären</a:t>
            </a:r>
            <a:r>
              <a:rPr lang="de-DE" sz="1200" dirty="0"/>
              <a:t> Rekonstruktion, gegebenenfalls einer Schultergelenk-</a:t>
            </a:r>
            <a:r>
              <a:rPr lang="de-DE" sz="1200" dirty="0" err="1"/>
              <a:t>Hemiendoprothese</a:t>
            </a:r>
            <a:r>
              <a:rPr lang="de-DE" sz="1200" dirty="0"/>
              <a:t> wie sie im Verlauf der Operation erforderlich wurde. Im Rahmen eines kontextorientierten präoperativen Aufklärungsgesprächs wurde über Operationsrisiken und Operationskomplikationen aufgeklärt und willigte mit der Unterschrift den Eingriff ein</a:t>
            </a:r>
            <a:r>
              <a:rPr lang="de-DE" sz="1200" dirty="0" smtClean="0"/>
              <a:t>.</a:t>
            </a:r>
            <a:r>
              <a:rPr lang="de-DE" sz="1200" dirty="0"/>
              <a:t> </a:t>
            </a:r>
          </a:p>
          <a:p>
            <a:r>
              <a:rPr lang="de-DE" sz="1200" dirty="0"/>
              <a:t>Es wird ausgeführt</a:t>
            </a:r>
            <a:r>
              <a:rPr lang="de-DE" sz="1200" dirty="0" smtClean="0"/>
              <a:t>:</a:t>
            </a:r>
            <a:r>
              <a:rPr lang="de-DE" sz="1200" dirty="0"/>
              <a:t> </a:t>
            </a:r>
          </a:p>
          <a:p>
            <a:r>
              <a:rPr lang="de-DE" sz="1200" dirty="0"/>
              <a:t>Chirurgisches </a:t>
            </a:r>
            <a:r>
              <a:rPr lang="de-DE" sz="1200" dirty="0" err="1"/>
              <a:t>Pre-Cleaning</a:t>
            </a:r>
            <a:r>
              <a:rPr lang="de-DE" sz="1200" dirty="0"/>
              <a:t> des rechten Arms inklusive der rechten Schulterregion mit </a:t>
            </a:r>
            <a:r>
              <a:rPr lang="de-DE" sz="1200" dirty="0" err="1"/>
              <a:t>Cutasept</a:t>
            </a:r>
            <a:r>
              <a:rPr lang="de-DE" sz="1200" dirty="0"/>
              <a:t>. Chirurgische Hautdesinfektion durch akribisches Abwaschen des rechten Arms inklusive des rechten Schultergelenks mit </a:t>
            </a:r>
            <a:r>
              <a:rPr lang="de-DE" sz="1200" dirty="0" err="1"/>
              <a:t>Cutasept</a:t>
            </a:r>
            <a:r>
              <a:rPr lang="de-DE" sz="1200" dirty="0"/>
              <a:t>. Abdecken unter Auslassen der </a:t>
            </a:r>
            <a:r>
              <a:rPr lang="de-DE" sz="1200" dirty="0" err="1"/>
              <a:t>Axilla</a:t>
            </a:r>
            <a:r>
              <a:rPr lang="de-DE" sz="1200" dirty="0"/>
              <a:t> mit sterilen Tüchern. Verpacken des Unterarms in einer </a:t>
            </a:r>
            <a:r>
              <a:rPr lang="de-DE" sz="1200" dirty="0" err="1"/>
              <a:t>Stockinette</a:t>
            </a:r>
            <a:r>
              <a:rPr lang="de-DE" sz="1200" dirty="0"/>
              <a:t> nach Desinfektion mit </a:t>
            </a:r>
            <a:r>
              <a:rPr lang="de-DE" sz="1200" dirty="0" err="1"/>
              <a:t>Cutasept</a:t>
            </a:r>
            <a:r>
              <a:rPr lang="de-DE" sz="1200" dirty="0"/>
              <a:t>. Auflage einer </a:t>
            </a:r>
            <a:r>
              <a:rPr lang="de-DE" sz="1200" dirty="0" err="1"/>
              <a:t>Ioban</a:t>
            </a:r>
            <a:r>
              <a:rPr lang="de-DE" sz="1200" dirty="0"/>
              <a:t> 2-Inzissionsfolie. </a:t>
            </a:r>
            <a:r>
              <a:rPr lang="de-DE" sz="1200" dirty="0" err="1"/>
              <a:t>Deltoideo</a:t>
            </a:r>
            <a:r>
              <a:rPr lang="de-DE" sz="1200" dirty="0"/>
              <a:t> pektoraler Zugang zum rechten proximalen Oberarm.  </a:t>
            </a:r>
          </a:p>
          <a:p>
            <a:r>
              <a:rPr lang="de-DE" sz="1200" dirty="0"/>
              <a:t>Es wird im Weiteren ausgeführt:</a:t>
            </a:r>
          </a:p>
          <a:p>
            <a:r>
              <a:rPr lang="de-DE" sz="1200" dirty="0"/>
              <a:t>Stumpfes Eingehen in das Muskelintervall auf den proximalen </a:t>
            </a:r>
            <a:r>
              <a:rPr lang="de-DE" sz="1200" dirty="0" err="1"/>
              <a:t>Humerus</a:t>
            </a:r>
            <a:r>
              <a:rPr lang="de-DE" sz="1200" dirty="0"/>
              <a:t> und Weghalten des kräftig ausgeprägten </a:t>
            </a:r>
            <a:r>
              <a:rPr lang="de-DE" sz="1200" dirty="0" err="1"/>
              <a:t>Musculus</a:t>
            </a:r>
            <a:r>
              <a:rPr lang="de-DE" sz="1200" dirty="0"/>
              <a:t> </a:t>
            </a:r>
            <a:r>
              <a:rPr lang="de-DE" sz="1200" dirty="0" err="1"/>
              <a:t>deltoideus</a:t>
            </a:r>
            <a:r>
              <a:rPr lang="de-DE" sz="1200" dirty="0"/>
              <a:t>. Identifikation der </a:t>
            </a:r>
            <a:r>
              <a:rPr lang="de-DE" sz="1200" dirty="0" err="1"/>
              <a:t>Musculus</a:t>
            </a:r>
            <a:r>
              <a:rPr lang="de-DE" sz="1200" dirty="0"/>
              <a:t> </a:t>
            </a:r>
            <a:r>
              <a:rPr lang="de-DE" sz="1200" dirty="0" err="1"/>
              <a:t>Subscapularissehne</a:t>
            </a:r>
            <a:r>
              <a:rPr lang="de-DE" sz="1200" dirty="0"/>
              <a:t>, diese ist komplett vom </a:t>
            </a:r>
            <a:r>
              <a:rPr lang="de-DE" sz="1200" dirty="0" err="1"/>
              <a:t>Tuberculum</a:t>
            </a:r>
            <a:r>
              <a:rPr lang="de-DE" sz="1200" dirty="0"/>
              <a:t> minus abgerissen. Die proximale </a:t>
            </a:r>
            <a:r>
              <a:rPr lang="de-DE" sz="1200" dirty="0" err="1"/>
              <a:t>Humerusfraktur</a:t>
            </a:r>
            <a:r>
              <a:rPr lang="de-DE" sz="1200" dirty="0"/>
              <a:t> ist grob disloziert. Es bestehen multiple Fragmente, zum Teil sind diese in die </a:t>
            </a:r>
            <a:r>
              <a:rPr lang="de-DE" sz="1200" dirty="0" err="1"/>
              <a:t>periradikuläre</a:t>
            </a:r>
            <a:r>
              <a:rPr lang="de-DE" sz="1200" dirty="0"/>
              <a:t> Muskulatur nach medial und dorsal ausgesprengt. Die Bergung derselben ist nur im Verlauf unter größter Vorsicht möglich. Die Kalotte ist komplett aus der Kontinuität der </a:t>
            </a:r>
            <a:r>
              <a:rPr lang="de-DE" sz="1200" dirty="0" err="1"/>
              <a:t>Humerusdiaphyse</a:t>
            </a:r>
            <a:r>
              <a:rPr lang="de-DE" sz="1200" dirty="0"/>
              <a:t> sowie der </a:t>
            </a:r>
            <a:r>
              <a:rPr lang="de-DE" sz="1200" dirty="0" err="1"/>
              <a:t>Tubercula</a:t>
            </a:r>
            <a:r>
              <a:rPr lang="de-DE" sz="1200" dirty="0"/>
              <a:t> ausgelöst und dorsal der proximalen </a:t>
            </a:r>
            <a:r>
              <a:rPr lang="de-DE" sz="1200" dirty="0" err="1"/>
              <a:t>Humerusdiaphyse</a:t>
            </a:r>
            <a:r>
              <a:rPr lang="de-DE" sz="1200" dirty="0"/>
              <a:t> liegend. Es besteht ein ausgeprägter kleiner </a:t>
            </a:r>
            <a:r>
              <a:rPr lang="de-DE" sz="1200" dirty="0" err="1"/>
              <a:t>ossärer</a:t>
            </a:r>
            <a:r>
              <a:rPr lang="de-DE" sz="1200" dirty="0"/>
              <a:t> Substanzdefekt im </a:t>
            </a:r>
            <a:r>
              <a:rPr lang="de-DE" sz="1200" dirty="0" err="1"/>
              <a:t>metaepiphysären</a:t>
            </a:r>
            <a:r>
              <a:rPr lang="de-DE" sz="1200" dirty="0"/>
              <a:t> Übergang des proximalen </a:t>
            </a:r>
            <a:r>
              <a:rPr lang="de-DE" sz="1200" dirty="0" err="1"/>
              <a:t>Humerus</a:t>
            </a:r>
            <a:r>
              <a:rPr lang="de-DE" sz="1200" dirty="0"/>
              <a:t>. </a:t>
            </a:r>
            <a:r>
              <a:rPr lang="de-DE" sz="1200" dirty="0" err="1"/>
              <a:t>Anschlingen</a:t>
            </a:r>
            <a:r>
              <a:rPr lang="de-DE" sz="1200" dirty="0"/>
              <a:t> der </a:t>
            </a:r>
            <a:r>
              <a:rPr lang="de-DE" sz="1200" dirty="0" err="1"/>
              <a:t>Supraspinatussehne</a:t>
            </a:r>
            <a:r>
              <a:rPr lang="de-DE" sz="1200" dirty="0"/>
              <a:t>. Identifikation der langen </a:t>
            </a:r>
            <a:r>
              <a:rPr lang="de-DE" sz="1200" dirty="0" err="1"/>
              <a:t>Bizepssehne</a:t>
            </a:r>
            <a:r>
              <a:rPr lang="de-DE" sz="1200" dirty="0"/>
              <a:t>. Der Versuch des Aufrichtens des </a:t>
            </a:r>
            <a:r>
              <a:rPr lang="de-DE" sz="1200" dirty="0" err="1"/>
              <a:t>Humeruskopfes</a:t>
            </a:r>
            <a:r>
              <a:rPr lang="de-DE" sz="1200" dirty="0"/>
              <a:t> mit Hilfe der Fadenzugtechnik sowie einem </a:t>
            </a:r>
            <a:r>
              <a:rPr lang="de-DE" sz="1200" dirty="0" err="1"/>
              <a:t>Rasparatorium</a:t>
            </a:r>
            <a:r>
              <a:rPr lang="de-DE" sz="1200" dirty="0"/>
              <a:t> bleibt </a:t>
            </a:r>
            <a:r>
              <a:rPr lang="de-DE" sz="1200" dirty="0" err="1"/>
              <a:t>frustran</a:t>
            </a:r>
            <a:r>
              <a:rPr lang="de-DE" sz="1200" dirty="0"/>
              <a:t>. Zu keinem Zeitpunkt ist eine sinnvolle anatomische Reposition möglich. Die Versuche werden unter dem BV dokumentiert und später </a:t>
            </a:r>
            <a:r>
              <a:rPr lang="de-DE" sz="1200" dirty="0" err="1"/>
              <a:t>gepaxt</a:t>
            </a:r>
            <a:r>
              <a:rPr lang="de-DE" sz="1200" dirty="0"/>
              <a:t>. </a:t>
            </a:r>
            <a:endParaRPr lang="de-DE" sz="1200" dirty="0" smtClean="0"/>
          </a:p>
        </p:txBody>
      </p:sp>
      <p:sp>
        <p:nvSpPr>
          <p:cNvPr id="5" name="Fußzeilenplatzhalter 4"/>
          <p:cNvSpPr>
            <a:spLocks noGrp="1"/>
          </p:cNvSpPr>
          <p:nvPr>
            <p:ph type="ftr" sz="quarter" idx="11"/>
          </p:nvPr>
        </p:nvSpPr>
        <p:spPr>
          <a:xfrm>
            <a:off x="1043608" y="6588125"/>
            <a:ext cx="8550981" cy="269875"/>
          </a:xfrm>
        </p:spPr>
        <p:txBody>
          <a:bodyPr/>
          <a:lstStyle/>
          <a:p>
            <a:pPr algn="l">
              <a:defRPr/>
            </a:pPr>
            <a:r>
              <a:rPr lang="de-DE" altLang="de-DE" sz="1400" dirty="0" smtClean="0"/>
              <a:t>34. Kölner Symposium Arbeitsgemeinschaft Rechtsanwälte im Medizinrecht e.V., 25.11.2023</a:t>
            </a:r>
            <a:endParaRPr lang="de-DE" altLang="de-DE" sz="1400" dirty="0"/>
          </a:p>
        </p:txBody>
      </p:sp>
    </p:spTree>
    <p:extLst>
      <p:ext uri="{BB962C8B-B14F-4D97-AF65-F5344CB8AC3E}">
        <p14:creationId xmlns:p14="http://schemas.microsoft.com/office/powerpoint/2010/main" val="1097070605"/>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a:xfrm>
            <a:off x="35496" y="620688"/>
            <a:ext cx="8856984" cy="4248150"/>
          </a:xfrm>
        </p:spPr>
        <p:txBody>
          <a:bodyPr/>
          <a:lstStyle/>
          <a:p>
            <a:r>
              <a:rPr lang="de-DE" sz="1200" b="1" u="sng" dirty="0"/>
              <a:t>Operationsbericht 01.10.2017:</a:t>
            </a:r>
            <a:endParaRPr lang="de-DE" sz="1200" dirty="0"/>
          </a:p>
          <a:p>
            <a:r>
              <a:rPr lang="de-DE" sz="1200" dirty="0" smtClean="0"/>
              <a:t>        Daher  </a:t>
            </a:r>
            <a:r>
              <a:rPr lang="de-DE" sz="1200" dirty="0" err="1"/>
              <a:t>Entschluß</a:t>
            </a:r>
            <a:r>
              <a:rPr lang="de-DE" sz="1200" dirty="0"/>
              <a:t> unter Berücksichtigung des </a:t>
            </a:r>
            <a:r>
              <a:rPr lang="de-DE" sz="1200" dirty="0" err="1"/>
              <a:t>Patietenalters</a:t>
            </a:r>
            <a:r>
              <a:rPr lang="de-DE" sz="1200" dirty="0"/>
              <a:t> zur </a:t>
            </a:r>
            <a:r>
              <a:rPr lang="de-DE" sz="1200" dirty="0" smtClean="0"/>
              <a:t>Implantation </a:t>
            </a:r>
            <a:r>
              <a:rPr lang="de-DE" sz="1200" dirty="0"/>
              <a:t>einer Fraktur-</a:t>
            </a:r>
            <a:r>
              <a:rPr lang="de-DE" sz="1200" dirty="0" err="1"/>
              <a:t>Hemiendoprothese</a:t>
            </a:r>
            <a:r>
              <a:rPr lang="de-DE" sz="1200" dirty="0"/>
              <a:t> am proximalen </a:t>
            </a:r>
            <a:r>
              <a:rPr lang="de-DE" sz="1200" dirty="0" err="1"/>
              <a:t>Humerus</a:t>
            </a:r>
            <a:r>
              <a:rPr lang="de-DE" sz="1200" dirty="0"/>
              <a:t>. Resektion der Kalotte. </a:t>
            </a:r>
            <a:r>
              <a:rPr lang="de-DE" sz="1200" dirty="0" err="1"/>
              <a:t>Anschlingen</a:t>
            </a:r>
            <a:r>
              <a:rPr lang="de-DE" sz="1200" dirty="0"/>
              <a:t> der </a:t>
            </a:r>
            <a:r>
              <a:rPr lang="de-DE" sz="1200" dirty="0" err="1"/>
              <a:t>Infraspinatussehne</a:t>
            </a:r>
            <a:r>
              <a:rPr lang="de-DE" sz="1200" dirty="0"/>
              <a:t> mit einem Nice-Sloop. </a:t>
            </a:r>
            <a:r>
              <a:rPr lang="de-DE" sz="1200" dirty="0" err="1"/>
              <a:t>Anschlingen</a:t>
            </a:r>
            <a:r>
              <a:rPr lang="de-DE" sz="1200" dirty="0"/>
              <a:t> der dorsalen Kapsel mit Nice-Sloops zweifach. Ausmessen des </a:t>
            </a:r>
            <a:r>
              <a:rPr lang="de-DE" sz="1200" dirty="0" err="1"/>
              <a:t>Kalottenfragments</a:t>
            </a:r>
            <a:r>
              <a:rPr lang="de-DE" sz="1200" dirty="0"/>
              <a:t> mit der </a:t>
            </a:r>
            <a:r>
              <a:rPr lang="de-DE" sz="1200" dirty="0" err="1"/>
              <a:t>Schubmeßlehre</a:t>
            </a:r>
            <a:r>
              <a:rPr lang="de-DE" sz="1200" dirty="0"/>
              <a:t> auf 48 mm. Anschließend </a:t>
            </a:r>
            <a:r>
              <a:rPr lang="de-DE" sz="1200" dirty="0" err="1"/>
              <a:t>aufraspeln</a:t>
            </a:r>
            <a:r>
              <a:rPr lang="de-DE" sz="1200" dirty="0"/>
              <a:t> des proximalen </a:t>
            </a:r>
            <a:r>
              <a:rPr lang="de-DE" sz="1200" dirty="0" err="1"/>
              <a:t>Humerus</a:t>
            </a:r>
            <a:r>
              <a:rPr lang="de-DE" sz="1200" dirty="0"/>
              <a:t> und ausspülen des </a:t>
            </a:r>
            <a:r>
              <a:rPr lang="de-DE" sz="1200" dirty="0" err="1"/>
              <a:t>Humerusschaftes</a:t>
            </a:r>
            <a:r>
              <a:rPr lang="de-DE" sz="1200" dirty="0"/>
              <a:t> mit der </a:t>
            </a:r>
            <a:r>
              <a:rPr lang="de-DE" sz="1200" dirty="0" err="1"/>
              <a:t>Jetlavage</a:t>
            </a:r>
            <a:r>
              <a:rPr lang="de-DE" sz="1200" dirty="0"/>
              <a:t>. Am Back </a:t>
            </a:r>
            <a:r>
              <a:rPr lang="de-DE" sz="1200" dirty="0" err="1"/>
              <a:t>table</a:t>
            </a:r>
            <a:r>
              <a:rPr lang="de-DE" sz="1200" dirty="0"/>
              <a:t> parallele Vorbereitung der </a:t>
            </a:r>
            <a:r>
              <a:rPr lang="de-DE" sz="1200" dirty="0" err="1"/>
              <a:t>Aequalis</a:t>
            </a:r>
            <a:r>
              <a:rPr lang="de-DE" sz="1200" dirty="0"/>
              <a:t>-Frakturprothese unter Verwendung einer 9er Schaftes mit der Länge 130 mm. Ausstopfen des großen Loches an der </a:t>
            </a:r>
            <a:r>
              <a:rPr lang="de-DE" sz="1200" dirty="0" err="1"/>
              <a:t>Humerusschaftprothese</a:t>
            </a:r>
            <a:r>
              <a:rPr lang="de-DE" sz="1200" dirty="0"/>
              <a:t> mit Spongiosa entsprechend der Herstellerangabe aus der Kalotte. Einbringen eines </a:t>
            </a:r>
            <a:r>
              <a:rPr lang="de-DE" sz="1200" dirty="0" err="1"/>
              <a:t>Markraumstoppers</a:t>
            </a:r>
            <a:r>
              <a:rPr lang="de-DE" sz="1200" dirty="0"/>
              <a:t> auf die Tiefe von 140 mm. Anschließend erneute </a:t>
            </a:r>
            <a:r>
              <a:rPr lang="de-DE" sz="1200" dirty="0" err="1"/>
              <a:t>Jetlavasierung</a:t>
            </a:r>
            <a:r>
              <a:rPr lang="de-DE" sz="1200" dirty="0"/>
              <a:t> des Markraums. Einbringen des Zements und Implantation der vorbereiteten Frakturprothese mit einem 48 mm Kopf und 19 mm Aufsatz. Die Offset-Position wird in Stellung 2 gewählt. Es erfolgt eine Retroversion entsprechend der Herstellerangaben von ca. 20°. Nach Aushärten des Zements Reposition. Es zeigt sich eine korrekte Position sowohl klinisch als auch unter dem BV. </a:t>
            </a:r>
            <a:r>
              <a:rPr lang="de-DE" sz="1200" b="1" i="1" u="sng" dirty="0"/>
              <a:t>Anschließende Rekonstruktion der </a:t>
            </a:r>
            <a:r>
              <a:rPr lang="de-DE" sz="1200" b="1" i="1" u="sng" dirty="0" err="1"/>
              <a:t>Rotatorenmanschette</a:t>
            </a:r>
            <a:r>
              <a:rPr lang="de-DE" sz="1200" b="1" i="1" u="sng" dirty="0"/>
              <a:t> mit Naht der </a:t>
            </a:r>
            <a:r>
              <a:rPr lang="de-DE" sz="1200" b="1" i="1" u="sng" dirty="0" err="1"/>
              <a:t>Supraspinatussehne</a:t>
            </a:r>
            <a:r>
              <a:rPr lang="de-DE" sz="1200" b="1" i="1" u="sng" dirty="0"/>
              <a:t> an die </a:t>
            </a:r>
            <a:r>
              <a:rPr lang="de-DE" sz="1200" b="1" i="1" u="sng" dirty="0" err="1"/>
              <a:t>Subscapularissehne</a:t>
            </a:r>
            <a:r>
              <a:rPr lang="de-DE" sz="1200" b="1" i="1" u="sng" dirty="0"/>
              <a:t> und selbiges Vorgehen mit der </a:t>
            </a:r>
            <a:r>
              <a:rPr lang="de-DE" sz="1200" b="1" i="1" u="sng" dirty="0" err="1"/>
              <a:t>Infraspinatussehne</a:t>
            </a:r>
            <a:r>
              <a:rPr lang="de-DE" sz="1200" b="1" i="1" u="sng" dirty="0"/>
              <a:t> an die </a:t>
            </a:r>
            <a:r>
              <a:rPr lang="de-DE" sz="1200" b="1" i="1" u="sng" dirty="0" err="1"/>
              <a:t>Subscapularissehne</a:t>
            </a:r>
            <a:r>
              <a:rPr lang="de-DE" sz="1200" b="1" i="1" u="sng" dirty="0"/>
              <a:t> sowie der beiden Nice-Sloops an der dorsalen Kapsel</a:t>
            </a:r>
            <a:r>
              <a:rPr lang="de-DE" sz="1200" dirty="0"/>
              <a:t>. Ausgiebige Wundspülung mit der </a:t>
            </a:r>
            <a:r>
              <a:rPr lang="de-DE" sz="1200" dirty="0" err="1"/>
              <a:t>Jetlavage</a:t>
            </a:r>
            <a:r>
              <a:rPr lang="de-DE" sz="1200" dirty="0"/>
              <a:t>. Der Operationssitus ist nahezu bluttrocken. Einlage einer 10er </a:t>
            </a:r>
            <a:r>
              <a:rPr lang="de-DE" sz="1200" dirty="0" err="1"/>
              <a:t>Redondrainage</a:t>
            </a:r>
            <a:r>
              <a:rPr lang="de-DE" sz="1200" dirty="0"/>
              <a:t> mit distaler Ausleitung. </a:t>
            </a:r>
            <a:r>
              <a:rPr lang="de-DE" sz="1200" dirty="0" err="1"/>
              <a:t>Readaptation</a:t>
            </a:r>
            <a:r>
              <a:rPr lang="de-DE" sz="1200" dirty="0"/>
              <a:t> der </a:t>
            </a:r>
            <a:r>
              <a:rPr lang="de-DE" sz="1200" dirty="0" err="1"/>
              <a:t>Fascia</a:t>
            </a:r>
            <a:r>
              <a:rPr lang="de-DE" sz="1200" dirty="0"/>
              <a:t> </a:t>
            </a:r>
            <a:r>
              <a:rPr lang="de-DE" sz="1200" dirty="0" err="1"/>
              <a:t>deltoido</a:t>
            </a:r>
            <a:r>
              <a:rPr lang="de-DE" sz="1200" dirty="0"/>
              <a:t> </a:t>
            </a:r>
            <a:r>
              <a:rPr lang="de-DE" sz="1200" dirty="0" err="1"/>
              <a:t>pectoralis</a:t>
            </a:r>
            <a:r>
              <a:rPr lang="de-DE" sz="1200" dirty="0" smtClean="0"/>
              <a:t>.</a:t>
            </a:r>
            <a:r>
              <a:rPr lang="de-DE" sz="1200" dirty="0"/>
              <a:t> </a:t>
            </a:r>
          </a:p>
          <a:p>
            <a:r>
              <a:rPr lang="de-DE" sz="1200" dirty="0" smtClean="0"/>
              <a:t>	Es </a:t>
            </a:r>
            <a:r>
              <a:rPr lang="de-DE" sz="1200" dirty="0"/>
              <a:t>wird ausgeführt:</a:t>
            </a:r>
          </a:p>
          <a:p>
            <a:r>
              <a:rPr lang="de-DE" sz="1200" dirty="0" smtClean="0"/>
              <a:t>	Nach </a:t>
            </a:r>
            <a:r>
              <a:rPr lang="de-DE" sz="1200" dirty="0"/>
              <a:t>Abklingen der Narkose ist die </a:t>
            </a:r>
            <a:r>
              <a:rPr lang="de-DE" sz="1200" dirty="0" err="1"/>
              <a:t>pDMS</a:t>
            </a:r>
            <a:r>
              <a:rPr lang="de-DE" sz="1200" dirty="0"/>
              <a:t> an der rechten </a:t>
            </a:r>
            <a:r>
              <a:rPr lang="de-DE" sz="1200" dirty="0" smtClean="0"/>
              <a:t>oberen Extremität intakt</a:t>
            </a:r>
          </a:p>
          <a:p>
            <a:endParaRPr lang="de-DE" sz="1200" dirty="0"/>
          </a:p>
          <a:p>
            <a:r>
              <a:rPr lang="de-DE" sz="2000" b="1" u="sng" dirty="0" smtClean="0"/>
              <a:t>Nicht dokumentiert:</a:t>
            </a:r>
          </a:p>
          <a:p>
            <a:r>
              <a:rPr lang="de-DE" sz="2000" dirty="0" smtClean="0"/>
              <a:t>     Bei dieser Operation </a:t>
            </a:r>
            <a:r>
              <a:rPr lang="de-DE" sz="2000" dirty="0" err="1" smtClean="0"/>
              <a:t>mandantorische</a:t>
            </a:r>
            <a:r>
              <a:rPr lang="de-DE" sz="2000" dirty="0" smtClean="0"/>
              <a:t> und somit dokumentationspflichtige Rekonstruktion der </a:t>
            </a:r>
            <a:r>
              <a:rPr lang="de-DE" sz="2000" dirty="0" err="1" smtClean="0"/>
              <a:t>Tuberkula</a:t>
            </a:r>
            <a:r>
              <a:rPr lang="de-DE" sz="2000" dirty="0" smtClean="0"/>
              <a:t> </a:t>
            </a:r>
            <a:r>
              <a:rPr lang="de-DE" sz="2000" dirty="0" err="1" smtClean="0"/>
              <a:t>major</a:t>
            </a:r>
            <a:r>
              <a:rPr lang="de-DE" sz="2000" dirty="0" smtClean="0"/>
              <a:t>/minor bzw.. Fragmente und Adaptation an die Prothese</a:t>
            </a:r>
          </a:p>
          <a:p>
            <a:r>
              <a:rPr lang="de-DE" sz="2000" dirty="0" smtClean="0"/>
              <a:t>Nicht dokumentiert= nicht durchgeführt= Abweichung vom Facharztstandard</a:t>
            </a:r>
            <a:endParaRPr lang="de-DE" sz="2000" dirty="0"/>
          </a:p>
          <a:p>
            <a:endParaRPr lang="de-DE" sz="1200" dirty="0" smtClean="0"/>
          </a:p>
        </p:txBody>
      </p:sp>
      <p:sp>
        <p:nvSpPr>
          <p:cNvPr id="5" name="Fußzeilenplatzhalter 4"/>
          <p:cNvSpPr>
            <a:spLocks noGrp="1"/>
          </p:cNvSpPr>
          <p:nvPr>
            <p:ph type="ftr" sz="quarter" idx="11"/>
          </p:nvPr>
        </p:nvSpPr>
        <p:spPr>
          <a:xfrm>
            <a:off x="1043608" y="6588125"/>
            <a:ext cx="8550981" cy="269875"/>
          </a:xfrm>
        </p:spPr>
        <p:txBody>
          <a:bodyPr/>
          <a:lstStyle/>
          <a:p>
            <a:pPr algn="l">
              <a:defRPr/>
            </a:pPr>
            <a:r>
              <a:rPr lang="de-DE" altLang="de-DE" sz="1400" dirty="0" smtClean="0"/>
              <a:t>34. Kölner Symposium Arbeitsgemeinschaft Rechtsanwälte im Medizinrecht e.V., 25.11.2023</a:t>
            </a:r>
            <a:endParaRPr lang="de-DE" altLang="de-DE" sz="1400" dirty="0"/>
          </a:p>
        </p:txBody>
      </p:sp>
    </p:spTree>
    <p:extLst>
      <p:ext uri="{BB962C8B-B14F-4D97-AF65-F5344CB8AC3E}">
        <p14:creationId xmlns:p14="http://schemas.microsoft.com/office/powerpoint/2010/main" val="384449693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ußzeilenplatzhalter 4"/>
          <p:cNvSpPr>
            <a:spLocks noGrp="1"/>
          </p:cNvSpPr>
          <p:nvPr>
            <p:ph type="ftr" sz="quarter" idx="11"/>
          </p:nvPr>
        </p:nvSpPr>
        <p:spPr>
          <a:xfrm>
            <a:off x="1043608" y="6588125"/>
            <a:ext cx="8550981" cy="269875"/>
          </a:xfrm>
        </p:spPr>
        <p:txBody>
          <a:bodyPr/>
          <a:lstStyle/>
          <a:p>
            <a:pPr algn="l">
              <a:defRPr/>
            </a:pPr>
            <a:r>
              <a:rPr lang="de-DE" altLang="de-DE" sz="1400" dirty="0" smtClean="0"/>
              <a:t>34. Kölner Symposium Arbeitsgemeinschaft Rechtsanwälte im Medizinrecht e.V., 25.11.2023</a:t>
            </a:r>
            <a:endParaRPr lang="de-DE" altLang="de-DE" sz="1400" dirty="0"/>
          </a:p>
        </p:txBody>
      </p:sp>
      <p:sp>
        <p:nvSpPr>
          <p:cNvPr id="7" name="Textfeld 6"/>
          <p:cNvSpPr txBox="1"/>
          <p:nvPr/>
        </p:nvSpPr>
        <p:spPr>
          <a:xfrm>
            <a:off x="179512" y="6124654"/>
            <a:ext cx="7632848" cy="307777"/>
          </a:xfrm>
          <a:prstGeom prst="rect">
            <a:avLst/>
          </a:prstGeom>
          <a:noFill/>
        </p:spPr>
        <p:txBody>
          <a:bodyPr wrap="square" rtlCol="0">
            <a:spAutoFit/>
          </a:bodyPr>
          <a:lstStyle/>
          <a:p>
            <a:r>
              <a:rPr lang="de-DE" sz="1400" b="1" dirty="0" smtClean="0"/>
              <a:t>HIMSS-Studie Auf </a:t>
            </a:r>
            <a:r>
              <a:rPr lang="de-DE" sz="1400" b="1" dirty="0"/>
              <a:t>den Spuren der Zeitdiebe im Krankenhaus | V3 Web, 19.3.2015</a:t>
            </a:r>
            <a:endParaRPr lang="de-DE" sz="1400" dirty="0"/>
          </a:p>
        </p:txBody>
      </p:sp>
      <p:sp>
        <p:nvSpPr>
          <p:cNvPr id="2" name="Rechteck 1"/>
          <p:cNvSpPr/>
          <p:nvPr/>
        </p:nvSpPr>
        <p:spPr>
          <a:xfrm>
            <a:off x="0" y="692696"/>
            <a:ext cx="9577064" cy="5262979"/>
          </a:xfrm>
          <a:prstGeom prst="rect">
            <a:avLst/>
          </a:prstGeom>
        </p:spPr>
        <p:txBody>
          <a:bodyPr wrap="square">
            <a:spAutoFit/>
          </a:bodyPr>
          <a:lstStyle/>
          <a:p>
            <a:pPr>
              <a:lnSpc>
                <a:spcPct val="150000"/>
              </a:lnSpc>
            </a:pPr>
            <a:r>
              <a:rPr lang="de-DE" sz="1600" b="1" dirty="0"/>
              <a:t>Die </a:t>
            </a:r>
            <a:r>
              <a:rPr lang="de-DE" sz="1600" b="1" dirty="0" smtClean="0"/>
              <a:t>aufwendigsten </a:t>
            </a:r>
            <a:r>
              <a:rPr lang="de-DE" sz="1600" b="1" dirty="0"/>
              <a:t>Dokumentationsprozesse </a:t>
            </a:r>
            <a:r>
              <a:rPr lang="de-DE" sz="1600" dirty="0"/>
              <a:t>sind Aufnahme- und Entlassungsbericht,</a:t>
            </a:r>
          </a:p>
          <a:p>
            <a:pPr>
              <a:lnSpc>
                <a:spcPct val="150000"/>
              </a:lnSpc>
            </a:pPr>
            <a:r>
              <a:rPr lang="de-DE" sz="1600" dirty="0"/>
              <a:t>Auf die durchschnittlich 43 Minuten beziehungsweise 44 Minuten am Tag entfallen.</a:t>
            </a:r>
          </a:p>
          <a:p>
            <a:pPr>
              <a:lnSpc>
                <a:spcPct val="150000"/>
              </a:lnSpc>
            </a:pPr>
            <a:r>
              <a:rPr lang="de-DE" sz="1600" dirty="0"/>
              <a:t>Fast die Hälfte des ärztlichen Dienstes dokumentiert computergestützt, im Pflegedienst sind</a:t>
            </a:r>
          </a:p>
          <a:p>
            <a:pPr>
              <a:lnSpc>
                <a:spcPct val="150000"/>
              </a:lnSpc>
            </a:pPr>
            <a:r>
              <a:rPr lang="de-DE" sz="1600" dirty="0"/>
              <a:t>es 52 %. Insbesondere Chefärzte nutzen das digitale Diktat.</a:t>
            </a:r>
          </a:p>
          <a:p>
            <a:pPr>
              <a:lnSpc>
                <a:spcPct val="150000"/>
              </a:lnSpc>
            </a:pPr>
            <a:r>
              <a:rPr lang="de-DE" sz="1600" dirty="0"/>
              <a:t>In allen Fachrichtungen, mit Ausnahme der Anästhesie-und Intensivmedizin, dominiert die</a:t>
            </a:r>
          </a:p>
          <a:p>
            <a:pPr>
              <a:lnSpc>
                <a:spcPct val="150000"/>
              </a:lnSpc>
            </a:pPr>
            <a:r>
              <a:rPr lang="de-DE" sz="1600" dirty="0"/>
              <a:t>computergestützte Dokumentation. In der Urologie und HNO ist sie am meisten verbreitet.</a:t>
            </a:r>
          </a:p>
          <a:p>
            <a:pPr>
              <a:lnSpc>
                <a:spcPct val="150000"/>
              </a:lnSpc>
            </a:pPr>
            <a:r>
              <a:rPr lang="de-DE" sz="1600" b="1" dirty="0"/>
              <a:t>Ein Viertel aller befragten Ärzte </a:t>
            </a:r>
            <a:r>
              <a:rPr lang="de-DE" sz="1600" dirty="0"/>
              <a:t>gab an, Mehrarbeit aufgrund fehlender Informationen zu</a:t>
            </a:r>
          </a:p>
          <a:p>
            <a:pPr>
              <a:lnSpc>
                <a:spcPct val="150000"/>
              </a:lnSpc>
            </a:pPr>
            <a:r>
              <a:rPr lang="de-DE" sz="1600" dirty="0"/>
              <a:t>haben.</a:t>
            </a:r>
          </a:p>
          <a:p>
            <a:pPr>
              <a:lnSpc>
                <a:spcPct val="150000"/>
              </a:lnSpc>
            </a:pPr>
            <a:r>
              <a:rPr lang="de-DE" sz="1600" b="1" dirty="0"/>
              <a:t>Mehrheitlich schätzen die Befragten </a:t>
            </a:r>
            <a:r>
              <a:rPr lang="de-DE" sz="1600" dirty="0"/>
              <a:t>digitale Dokumentation, besonders Verfügbarkeit und</a:t>
            </a:r>
          </a:p>
          <a:p>
            <a:pPr>
              <a:lnSpc>
                <a:spcPct val="150000"/>
              </a:lnSpc>
            </a:pPr>
            <a:r>
              <a:rPr lang="de-DE" sz="1600" dirty="0"/>
              <a:t>Übersichtlichkeit der Daten, Zeitersparnis und abteilungsübergreifende Koordination.</a:t>
            </a:r>
          </a:p>
          <a:p>
            <a:pPr>
              <a:lnSpc>
                <a:spcPct val="150000"/>
              </a:lnSpc>
            </a:pPr>
            <a:r>
              <a:rPr lang="de-DE" sz="1600" dirty="0"/>
              <a:t>Als Probleme im Umgang mit digitaler Dokumentation wurden erhöhter Zeitaufwand,</a:t>
            </a:r>
          </a:p>
          <a:p>
            <a:pPr>
              <a:lnSpc>
                <a:spcPct val="150000"/>
              </a:lnSpc>
            </a:pPr>
            <a:r>
              <a:rPr lang="de-DE" sz="1600" dirty="0"/>
              <a:t>Mehrfachdokumentation und EDV bedingte Schwierigkeiten identifiziert.</a:t>
            </a:r>
          </a:p>
          <a:p>
            <a:pPr>
              <a:lnSpc>
                <a:spcPct val="150000"/>
              </a:lnSpc>
            </a:pPr>
            <a:r>
              <a:rPr lang="de-DE" sz="1600" b="1" dirty="0"/>
              <a:t>36 % der befragen Ärzten </a:t>
            </a:r>
            <a:r>
              <a:rPr lang="de-DE" sz="1600" dirty="0"/>
              <a:t>setzt insbesondere die Arbeitsbelastung sowie die</a:t>
            </a:r>
          </a:p>
          <a:p>
            <a:pPr>
              <a:lnSpc>
                <a:spcPct val="150000"/>
              </a:lnSpc>
            </a:pPr>
            <a:r>
              <a:rPr lang="de-DE" sz="1600" dirty="0"/>
              <a:t>Dokumentationslast (27 %) zu. Dies beeinträchtigt die Zufriedenheit mit ihrem Beruf</a:t>
            </a:r>
            <a:r>
              <a:rPr lang="de-DE" sz="1600" dirty="0" smtClean="0"/>
              <a:t>.</a:t>
            </a:r>
            <a:endParaRPr lang="de-DE" sz="1600" dirty="0"/>
          </a:p>
        </p:txBody>
      </p:sp>
    </p:spTree>
    <p:extLst>
      <p:ext uri="{BB962C8B-B14F-4D97-AF65-F5344CB8AC3E}">
        <p14:creationId xmlns:p14="http://schemas.microsoft.com/office/powerpoint/2010/main" val="850091358"/>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a:xfrm>
            <a:off x="107504" y="692696"/>
            <a:ext cx="8856984" cy="4248150"/>
          </a:xfrm>
        </p:spPr>
        <p:txBody>
          <a:bodyPr/>
          <a:lstStyle/>
          <a:p>
            <a:endParaRPr lang="de-DE" b="1" dirty="0" smtClean="0"/>
          </a:p>
          <a:p>
            <a:r>
              <a:rPr lang="de-DE" sz="2400" b="1" dirty="0" smtClean="0"/>
              <a:t>    Komplex 3</a:t>
            </a:r>
          </a:p>
          <a:p>
            <a:r>
              <a:rPr lang="de-DE" sz="2400" b="1" dirty="0"/>
              <a:t> </a:t>
            </a:r>
            <a:r>
              <a:rPr lang="de-DE" sz="2400" b="1" dirty="0" smtClean="0"/>
              <a:t>   Dokumentation der Aufklärung vor Untersuchungen und Eingriffen</a:t>
            </a:r>
            <a:endParaRPr lang="de-DE" b="1" dirty="0"/>
          </a:p>
          <a:p>
            <a:pPr>
              <a:lnSpc>
                <a:spcPct val="150000"/>
              </a:lnSpc>
            </a:pPr>
            <a:r>
              <a:rPr lang="de-DE" sz="2000" dirty="0" smtClean="0"/>
              <a:t>     </a:t>
            </a:r>
          </a:p>
          <a:p>
            <a:pPr>
              <a:lnSpc>
                <a:spcPct val="150000"/>
              </a:lnSpc>
            </a:pPr>
            <a:r>
              <a:rPr lang="de-DE" sz="2000" dirty="0" smtClean="0"/>
              <a:t>……der </a:t>
            </a:r>
            <a:r>
              <a:rPr lang="de-DE" sz="2000" dirty="0"/>
              <a:t>Behandler für eine ausreichende Aufklärung im </a:t>
            </a:r>
            <a:r>
              <a:rPr lang="de-DE" sz="2000" dirty="0" err="1"/>
              <a:t>Bestreitensfalle</a:t>
            </a:r>
            <a:r>
              <a:rPr lang="de-DE" sz="2000" dirty="0"/>
              <a:t> beweispflichtig ist (Deutsche Krankenhausgesellschaft 2013; Prütting </a:t>
            </a:r>
            <a:r>
              <a:rPr lang="de-DE" sz="2000" dirty="0" smtClean="0"/>
              <a:t>2019).</a:t>
            </a:r>
            <a:r>
              <a:rPr lang="de-DE" sz="2000" dirty="0"/>
              <a:t> </a:t>
            </a:r>
            <a:r>
              <a:rPr lang="de-DE" sz="2000" dirty="0" smtClean="0"/>
              <a:t>    </a:t>
            </a:r>
            <a:endParaRPr lang="de-DE" sz="2000" b="1" dirty="0"/>
          </a:p>
          <a:p>
            <a:pPr>
              <a:lnSpc>
                <a:spcPct val="150000"/>
              </a:lnSpc>
            </a:pPr>
            <a:endParaRPr lang="de-DE" sz="1400" dirty="0" smtClean="0"/>
          </a:p>
          <a:p>
            <a:pPr>
              <a:lnSpc>
                <a:spcPct val="150000"/>
              </a:lnSpc>
            </a:pPr>
            <a:r>
              <a:rPr lang="de-DE" sz="1400" dirty="0" smtClean="0"/>
              <a:t>Springer </a:t>
            </a:r>
            <a:r>
              <a:rPr lang="de-DE" sz="1400" dirty="0"/>
              <a:t>Medizin; e. </a:t>
            </a:r>
            <a:r>
              <a:rPr lang="de-DE" sz="1400" dirty="0" err="1"/>
              <a:t>Medpedia</a:t>
            </a:r>
            <a:r>
              <a:rPr lang="de-DE" sz="1400" dirty="0"/>
              <a:t>: Medizinische und rechtliche Aspekte der Dokumentation in Klinik und Praxis</a:t>
            </a:r>
          </a:p>
          <a:p>
            <a:pPr>
              <a:lnSpc>
                <a:spcPct val="150000"/>
              </a:lnSpc>
            </a:pPr>
            <a:endParaRPr lang="de-DE" b="1" dirty="0" smtClean="0"/>
          </a:p>
          <a:p>
            <a:pPr>
              <a:lnSpc>
                <a:spcPct val="150000"/>
              </a:lnSpc>
            </a:pPr>
            <a:endParaRPr lang="de-DE" b="1" dirty="0"/>
          </a:p>
          <a:p>
            <a:endParaRPr lang="de-DE" b="1" dirty="0" smtClean="0"/>
          </a:p>
          <a:p>
            <a:endParaRPr lang="de-DE" b="1" dirty="0"/>
          </a:p>
          <a:p>
            <a:endParaRPr lang="de-DE" b="1" dirty="0" smtClean="0"/>
          </a:p>
          <a:p>
            <a:endParaRPr lang="de-DE" b="1" dirty="0"/>
          </a:p>
          <a:p>
            <a:endParaRPr lang="de-DE" b="1" dirty="0" smtClean="0"/>
          </a:p>
          <a:p>
            <a:endParaRPr lang="de-DE" b="1" dirty="0"/>
          </a:p>
          <a:p>
            <a:endParaRPr lang="de-DE" b="1" dirty="0" smtClean="0"/>
          </a:p>
          <a:p>
            <a:endParaRPr lang="de-DE" b="1" dirty="0"/>
          </a:p>
          <a:p>
            <a:endParaRPr lang="de-DE" b="1" dirty="0" smtClean="0"/>
          </a:p>
          <a:p>
            <a:endParaRPr lang="de-DE" b="1" dirty="0"/>
          </a:p>
          <a:p>
            <a:endParaRPr lang="de-DE" b="1" dirty="0" smtClean="0"/>
          </a:p>
          <a:p>
            <a:endParaRPr lang="de-DE" b="1" dirty="0" smtClean="0"/>
          </a:p>
        </p:txBody>
      </p:sp>
      <p:sp>
        <p:nvSpPr>
          <p:cNvPr id="5" name="Fußzeilenplatzhalter 4"/>
          <p:cNvSpPr>
            <a:spLocks noGrp="1"/>
          </p:cNvSpPr>
          <p:nvPr>
            <p:ph type="ftr" sz="quarter" idx="11"/>
          </p:nvPr>
        </p:nvSpPr>
        <p:spPr>
          <a:xfrm>
            <a:off x="1043608" y="6588125"/>
            <a:ext cx="8550981" cy="269875"/>
          </a:xfrm>
        </p:spPr>
        <p:txBody>
          <a:bodyPr/>
          <a:lstStyle/>
          <a:p>
            <a:pPr algn="l">
              <a:defRPr/>
            </a:pPr>
            <a:r>
              <a:rPr lang="de-DE" altLang="de-DE" sz="1400" dirty="0" smtClean="0"/>
              <a:t>34. Kölner Symposium Arbeitsgemeinschaft Rechtsanwälte im Medizinrecht e.V., 25.11.2023</a:t>
            </a:r>
            <a:endParaRPr lang="de-DE" altLang="de-DE" sz="1400" dirty="0"/>
          </a:p>
        </p:txBody>
      </p:sp>
    </p:spTree>
    <p:extLst>
      <p:ext uri="{BB962C8B-B14F-4D97-AF65-F5344CB8AC3E}">
        <p14:creationId xmlns:p14="http://schemas.microsoft.com/office/powerpoint/2010/main" val="1511175705"/>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a:xfrm>
            <a:off x="179512" y="404664"/>
            <a:ext cx="8856984" cy="4248150"/>
          </a:xfrm>
        </p:spPr>
        <p:txBody>
          <a:bodyPr/>
          <a:lstStyle/>
          <a:p>
            <a:endParaRPr lang="de-DE" b="1" dirty="0" smtClean="0"/>
          </a:p>
          <a:p>
            <a:r>
              <a:rPr lang="de-DE" sz="2400" b="1" dirty="0" smtClean="0"/>
              <a:t>    </a:t>
            </a:r>
            <a:r>
              <a:rPr lang="de-DE" sz="2000" b="1" dirty="0" smtClean="0"/>
              <a:t>Komplex 3</a:t>
            </a:r>
          </a:p>
          <a:p>
            <a:r>
              <a:rPr lang="de-DE" sz="2000" b="1" dirty="0"/>
              <a:t> </a:t>
            </a:r>
            <a:r>
              <a:rPr lang="de-DE" sz="2000" b="1" dirty="0" smtClean="0"/>
              <a:t>   Dokumentation des Aufklärungsgespräches vor Untersuchungen</a:t>
            </a:r>
          </a:p>
          <a:p>
            <a:r>
              <a:rPr lang="de-DE" sz="2000" b="1" dirty="0"/>
              <a:t> </a:t>
            </a:r>
            <a:r>
              <a:rPr lang="de-DE" sz="2000" b="1" dirty="0" smtClean="0"/>
              <a:t>   und Eingriffen</a:t>
            </a:r>
          </a:p>
          <a:p>
            <a:r>
              <a:rPr lang="de-DE" sz="2000" b="1" dirty="0"/>
              <a:t> </a:t>
            </a:r>
            <a:r>
              <a:rPr lang="de-DE" sz="2000" b="1" dirty="0" smtClean="0"/>
              <a:t>   stumpfes Schwert</a:t>
            </a:r>
          </a:p>
          <a:p>
            <a:r>
              <a:rPr lang="de-DE" sz="2000" dirty="0" smtClean="0"/>
              <a:t>     </a:t>
            </a:r>
            <a:r>
              <a:rPr lang="de-DE" dirty="0"/>
              <a:t>Allerdings darf nach der Rechtsprechung des Bundesgerichtshofs an das Fehlen einer Dokumentation für das Aufklärungsgespräch keine allzu weitgehende Beweisskepsis geknüpft werden. Aus medizinischer Sicht ist – anders als bei Behandlungsmaßnahmen – eine Dokumentation der Aufklärung regelmäßig nicht erforderlich. Ebenso wie dem Arzt der Nachweis der Aufklärung nicht verwehrt ist, wenn er sie überhaupt nicht dokumentiert hat, muss es ihm möglich sein, über den schriftlich dokumentierten Text hinausgehende Inhalte seines Aufklärungsgesprächs nachzuweisen. Dies gilt sowohl für den Fall, dass das sich realisierende Risiko in dem vom Patienten unterschriebenen Aufklärungsformular nicht erwähnt ist, als auch für den Fall, dass darüber hinaus durch handschriftliche Zusatzeinträge ein weitergehender Gesprächsinhalt dokumentiert ist. Daher darf das Gericht seine Überzeugungsbildung auf die Angaben des Arztes über eine erfolgte Risikoaufklärung stützen, wenn seine Darstellung in sich schlüssig und „einiger“ Beweis für ein Aufklärungsgespräch erbracht ist. Dies gilt auch dann, wenn der Arzt erklärt, ihm sei das strittige Aufklärungsgespräch nicht im Gedächtnis geblieben (BGH 2014).</a:t>
            </a:r>
            <a:endParaRPr lang="de-DE" b="1" dirty="0" smtClean="0"/>
          </a:p>
          <a:p>
            <a:pPr>
              <a:lnSpc>
                <a:spcPct val="150000"/>
              </a:lnSpc>
            </a:pPr>
            <a:endParaRPr lang="de-DE" b="1" dirty="0"/>
          </a:p>
          <a:p>
            <a:r>
              <a:rPr lang="de-DE" sz="1200" dirty="0" smtClean="0"/>
              <a:t>Springer Medizin; e. </a:t>
            </a:r>
            <a:r>
              <a:rPr lang="de-DE" sz="1200" dirty="0" err="1" smtClean="0"/>
              <a:t>Medpedia</a:t>
            </a:r>
            <a:r>
              <a:rPr lang="de-DE" sz="1200" dirty="0" smtClean="0"/>
              <a:t>: Medizinische </a:t>
            </a:r>
            <a:r>
              <a:rPr lang="de-DE" sz="1200" dirty="0"/>
              <a:t>und rechtliche Aspekte der Dokumentation in Klinik und Praxis</a:t>
            </a:r>
          </a:p>
          <a:p>
            <a:endParaRPr lang="de-DE" b="1" dirty="0" smtClean="0"/>
          </a:p>
          <a:p>
            <a:endParaRPr lang="de-DE" b="1" dirty="0"/>
          </a:p>
          <a:p>
            <a:endParaRPr lang="de-DE" b="1" dirty="0" smtClean="0"/>
          </a:p>
          <a:p>
            <a:endParaRPr lang="de-DE" b="1" dirty="0"/>
          </a:p>
          <a:p>
            <a:endParaRPr lang="de-DE" b="1" dirty="0" smtClean="0"/>
          </a:p>
          <a:p>
            <a:endParaRPr lang="de-DE" b="1" dirty="0"/>
          </a:p>
          <a:p>
            <a:endParaRPr lang="de-DE" b="1" dirty="0" smtClean="0"/>
          </a:p>
          <a:p>
            <a:endParaRPr lang="de-DE" b="1" dirty="0"/>
          </a:p>
          <a:p>
            <a:endParaRPr lang="de-DE" b="1" dirty="0" smtClean="0"/>
          </a:p>
          <a:p>
            <a:endParaRPr lang="de-DE" b="1" dirty="0"/>
          </a:p>
          <a:p>
            <a:endParaRPr lang="de-DE" b="1" dirty="0" smtClean="0"/>
          </a:p>
          <a:p>
            <a:endParaRPr lang="de-DE" b="1" dirty="0" smtClean="0"/>
          </a:p>
        </p:txBody>
      </p:sp>
      <p:sp>
        <p:nvSpPr>
          <p:cNvPr id="5" name="Fußzeilenplatzhalter 4"/>
          <p:cNvSpPr>
            <a:spLocks noGrp="1"/>
          </p:cNvSpPr>
          <p:nvPr>
            <p:ph type="ftr" sz="quarter" idx="11"/>
          </p:nvPr>
        </p:nvSpPr>
        <p:spPr>
          <a:xfrm>
            <a:off x="1043608" y="6588125"/>
            <a:ext cx="8550981" cy="269875"/>
          </a:xfrm>
        </p:spPr>
        <p:txBody>
          <a:bodyPr/>
          <a:lstStyle/>
          <a:p>
            <a:pPr algn="l">
              <a:defRPr/>
            </a:pPr>
            <a:r>
              <a:rPr lang="de-DE" altLang="de-DE" sz="1400" dirty="0" smtClean="0"/>
              <a:t>34. Kölner Symposium Arbeitsgemeinschaft Rechtsanwälte im Medizinrecht e.V., 25.11.2023</a:t>
            </a:r>
            <a:endParaRPr lang="de-DE" altLang="de-DE" sz="1400" dirty="0"/>
          </a:p>
        </p:txBody>
      </p:sp>
    </p:spTree>
    <p:extLst>
      <p:ext uri="{BB962C8B-B14F-4D97-AF65-F5344CB8AC3E}">
        <p14:creationId xmlns:p14="http://schemas.microsoft.com/office/powerpoint/2010/main" val="4228916866"/>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a:xfrm>
            <a:off x="107504" y="836712"/>
            <a:ext cx="8856984" cy="4248150"/>
          </a:xfrm>
        </p:spPr>
        <p:txBody>
          <a:bodyPr/>
          <a:lstStyle/>
          <a:p>
            <a:pPr marL="0" indent="0"/>
            <a:r>
              <a:rPr lang="de-DE" b="1" dirty="0"/>
              <a:t> </a:t>
            </a:r>
            <a:r>
              <a:rPr lang="de-DE" b="1" dirty="0" smtClean="0"/>
              <a:t>          </a:t>
            </a:r>
            <a:r>
              <a:rPr lang="de-DE" sz="2000" b="1" dirty="0" smtClean="0"/>
              <a:t>Komplex 3</a:t>
            </a:r>
            <a:endParaRPr lang="de-DE" sz="2000" b="1" dirty="0"/>
          </a:p>
          <a:p>
            <a:pPr marL="0" indent="0"/>
            <a:r>
              <a:rPr lang="de-DE" sz="2000" b="1" dirty="0" smtClean="0"/>
              <a:t>         Dokumentation der Aufklärung vor Untersuchungen und Eingriffen</a:t>
            </a:r>
          </a:p>
          <a:p>
            <a:pPr marL="0" indent="0"/>
            <a:r>
              <a:rPr lang="de-DE" sz="2000" b="1" dirty="0"/>
              <a:t> </a:t>
            </a:r>
            <a:r>
              <a:rPr lang="de-DE" sz="2000" b="1" dirty="0" smtClean="0"/>
              <a:t>        </a:t>
            </a:r>
          </a:p>
          <a:p>
            <a:pPr marL="0" indent="0"/>
            <a:r>
              <a:rPr lang="de-DE" sz="2000" b="1" dirty="0"/>
              <a:t> </a:t>
            </a:r>
            <a:r>
              <a:rPr lang="de-DE" sz="2000" b="1" dirty="0" smtClean="0"/>
              <a:t>        scharfes Schwert</a:t>
            </a:r>
          </a:p>
          <a:p>
            <a:pPr>
              <a:buFont typeface="Arial" panose="020B0604020202020204" pitchFamily="34" charset="0"/>
              <a:buChar char="•"/>
            </a:pPr>
            <a:endParaRPr lang="de-DE" b="1" dirty="0"/>
          </a:p>
          <a:p>
            <a:pPr>
              <a:lnSpc>
                <a:spcPct val="150000"/>
              </a:lnSpc>
              <a:buFont typeface="Wingdings" panose="05000000000000000000" pitchFamily="2" charset="2"/>
              <a:buChar char="Ø"/>
            </a:pPr>
            <a:r>
              <a:rPr lang="de-DE" sz="1800" dirty="0" smtClean="0"/>
              <a:t>Verzicht </a:t>
            </a:r>
            <a:r>
              <a:rPr lang="de-DE" sz="1800" dirty="0"/>
              <a:t>auf eine Aufklärung </a:t>
            </a:r>
            <a:endParaRPr lang="de-DE" sz="1800" dirty="0" smtClean="0"/>
          </a:p>
          <a:p>
            <a:pPr>
              <a:lnSpc>
                <a:spcPct val="150000"/>
              </a:lnSpc>
              <a:buFont typeface="Wingdings" panose="05000000000000000000" pitchFamily="2" charset="2"/>
              <a:buChar char="Ø"/>
            </a:pPr>
            <a:endParaRPr lang="de-DE" sz="1800" dirty="0" smtClean="0"/>
          </a:p>
          <a:p>
            <a:pPr marL="285750" indent="-285750">
              <a:lnSpc>
                <a:spcPct val="150000"/>
              </a:lnSpc>
              <a:buFont typeface="Wingdings" panose="05000000000000000000" pitchFamily="2" charset="2"/>
              <a:buChar char="Ø"/>
            </a:pPr>
            <a:r>
              <a:rPr lang="de-DE" sz="1800" dirty="0" smtClean="0"/>
              <a:t>Ablehnung </a:t>
            </a:r>
            <a:r>
              <a:rPr lang="de-DE" sz="1800" dirty="0"/>
              <a:t>einer Untersuchung bzw. Behandlung und der </a:t>
            </a:r>
            <a:endParaRPr lang="de-DE" sz="1800" dirty="0" smtClean="0"/>
          </a:p>
          <a:p>
            <a:pPr marL="285750" indent="-285750">
              <a:lnSpc>
                <a:spcPct val="150000"/>
              </a:lnSpc>
              <a:buFont typeface="Wingdings" panose="05000000000000000000" pitchFamily="2" charset="2"/>
              <a:buChar char="Ø"/>
            </a:pPr>
            <a:endParaRPr lang="de-DE" sz="1800" dirty="0" smtClean="0"/>
          </a:p>
          <a:p>
            <a:pPr marL="285750" indent="-285750">
              <a:lnSpc>
                <a:spcPct val="150000"/>
              </a:lnSpc>
              <a:buFont typeface="Wingdings" panose="05000000000000000000" pitchFamily="2" charset="2"/>
              <a:buChar char="Ø"/>
            </a:pPr>
            <a:r>
              <a:rPr lang="de-DE" sz="2000" b="1" dirty="0" smtClean="0"/>
              <a:t>Hinweis </a:t>
            </a:r>
            <a:r>
              <a:rPr lang="de-DE" sz="2000" b="1" dirty="0"/>
              <a:t>auf mögliche alternative Behandlungsverfahren (Laufs und Uhlenbruck 2019; Martis und </a:t>
            </a:r>
            <a:r>
              <a:rPr lang="de-DE" sz="2000" b="1" dirty="0" err="1"/>
              <a:t>Winkhart</a:t>
            </a:r>
            <a:r>
              <a:rPr lang="de-DE" sz="2000" b="1" dirty="0"/>
              <a:t>-Martis 2014). </a:t>
            </a:r>
            <a:endParaRPr lang="de-DE" sz="2000" b="1" dirty="0" smtClean="0"/>
          </a:p>
          <a:p>
            <a:pPr>
              <a:lnSpc>
                <a:spcPct val="150000"/>
              </a:lnSpc>
              <a:buFont typeface="Arial" panose="020B0604020202020204" pitchFamily="34" charset="0"/>
              <a:buChar char="•"/>
            </a:pPr>
            <a:endParaRPr lang="de-DE" b="1" dirty="0"/>
          </a:p>
          <a:p>
            <a:pPr>
              <a:buFont typeface="Arial" panose="020B0604020202020204" pitchFamily="34" charset="0"/>
              <a:buChar char="•"/>
            </a:pPr>
            <a:endParaRPr lang="de-DE" b="1" dirty="0" smtClean="0"/>
          </a:p>
          <a:p>
            <a:pPr>
              <a:buFont typeface="Arial" panose="020B0604020202020204" pitchFamily="34" charset="0"/>
              <a:buChar char="•"/>
            </a:pPr>
            <a:endParaRPr lang="de-DE" b="1" dirty="0"/>
          </a:p>
          <a:p>
            <a:pPr>
              <a:buFont typeface="Arial" panose="020B0604020202020204" pitchFamily="34" charset="0"/>
              <a:buChar char="•"/>
            </a:pPr>
            <a:endParaRPr lang="de-DE" b="1" dirty="0" smtClean="0"/>
          </a:p>
          <a:p>
            <a:pPr>
              <a:buFont typeface="Arial" panose="020B0604020202020204" pitchFamily="34" charset="0"/>
              <a:buChar char="•"/>
            </a:pPr>
            <a:endParaRPr lang="de-DE" b="1" dirty="0"/>
          </a:p>
          <a:p>
            <a:pPr>
              <a:buFont typeface="Arial" panose="020B0604020202020204" pitchFamily="34" charset="0"/>
              <a:buChar char="•"/>
            </a:pPr>
            <a:endParaRPr lang="de-DE" b="1" dirty="0" smtClean="0"/>
          </a:p>
          <a:p>
            <a:pPr>
              <a:buFont typeface="Arial" panose="020B0604020202020204" pitchFamily="34" charset="0"/>
              <a:buChar char="•"/>
            </a:pPr>
            <a:endParaRPr lang="de-DE" b="1" dirty="0"/>
          </a:p>
          <a:p>
            <a:pPr>
              <a:buFont typeface="Arial" panose="020B0604020202020204" pitchFamily="34" charset="0"/>
              <a:buChar char="•"/>
            </a:pPr>
            <a:endParaRPr lang="de-DE" b="1" dirty="0" smtClean="0"/>
          </a:p>
          <a:p>
            <a:pPr>
              <a:buFont typeface="Arial" panose="020B0604020202020204" pitchFamily="34" charset="0"/>
              <a:buChar char="•"/>
            </a:pPr>
            <a:endParaRPr lang="de-DE" b="1" dirty="0"/>
          </a:p>
          <a:p>
            <a:pPr>
              <a:buFont typeface="Arial" panose="020B0604020202020204" pitchFamily="34" charset="0"/>
              <a:buChar char="•"/>
            </a:pPr>
            <a:endParaRPr lang="de-DE" b="1" dirty="0" smtClean="0"/>
          </a:p>
          <a:p>
            <a:pPr>
              <a:buFont typeface="Arial" panose="020B0604020202020204" pitchFamily="34" charset="0"/>
              <a:buChar char="•"/>
            </a:pPr>
            <a:endParaRPr lang="de-DE" b="1" dirty="0"/>
          </a:p>
          <a:p>
            <a:pPr>
              <a:buFont typeface="Arial" panose="020B0604020202020204" pitchFamily="34" charset="0"/>
              <a:buChar char="•"/>
            </a:pPr>
            <a:endParaRPr lang="de-DE" b="1" dirty="0" smtClean="0"/>
          </a:p>
          <a:p>
            <a:pPr>
              <a:buFont typeface="Arial" panose="020B0604020202020204" pitchFamily="34" charset="0"/>
              <a:buChar char="•"/>
            </a:pPr>
            <a:endParaRPr lang="de-DE" b="1" dirty="0" smtClean="0"/>
          </a:p>
        </p:txBody>
      </p:sp>
      <p:sp>
        <p:nvSpPr>
          <p:cNvPr id="5" name="Fußzeilenplatzhalter 4"/>
          <p:cNvSpPr>
            <a:spLocks noGrp="1"/>
          </p:cNvSpPr>
          <p:nvPr>
            <p:ph type="ftr" sz="quarter" idx="11"/>
          </p:nvPr>
        </p:nvSpPr>
        <p:spPr>
          <a:xfrm>
            <a:off x="1043608" y="6588125"/>
            <a:ext cx="8550981" cy="269875"/>
          </a:xfrm>
        </p:spPr>
        <p:txBody>
          <a:bodyPr/>
          <a:lstStyle/>
          <a:p>
            <a:pPr algn="l">
              <a:defRPr/>
            </a:pPr>
            <a:r>
              <a:rPr lang="de-DE" altLang="de-DE" sz="1400" dirty="0" smtClean="0"/>
              <a:t>34. Kölner Symposium Arbeitsgemeinschaft Rechtsanwälte im Medizinrecht e.V., 25.11.2023</a:t>
            </a:r>
            <a:endParaRPr lang="de-DE" altLang="de-DE" sz="1400" dirty="0"/>
          </a:p>
        </p:txBody>
      </p:sp>
      <p:sp>
        <p:nvSpPr>
          <p:cNvPr id="2" name="Rechteck 1"/>
          <p:cNvSpPr/>
          <p:nvPr/>
        </p:nvSpPr>
        <p:spPr>
          <a:xfrm>
            <a:off x="107504" y="6021288"/>
            <a:ext cx="8820472" cy="415498"/>
          </a:xfrm>
          <a:prstGeom prst="rect">
            <a:avLst/>
          </a:prstGeom>
        </p:spPr>
        <p:txBody>
          <a:bodyPr wrap="square">
            <a:spAutoFit/>
          </a:bodyPr>
          <a:lstStyle/>
          <a:p>
            <a:pPr>
              <a:lnSpc>
                <a:spcPct val="150000"/>
              </a:lnSpc>
            </a:pPr>
            <a:r>
              <a:rPr lang="de-DE" sz="1400" dirty="0"/>
              <a:t>Springer Medizin; e. </a:t>
            </a:r>
            <a:r>
              <a:rPr lang="de-DE" sz="1400" dirty="0" err="1"/>
              <a:t>Medpedia</a:t>
            </a:r>
            <a:r>
              <a:rPr lang="de-DE" sz="1400" dirty="0"/>
              <a:t>: Medizinische und rechtliche Aspekte der Dokumentation in Klinik und Praxis</a:t>
            </a:r>
          </a:p>
        </p:txBody>
      </p:sp>
    </p:spTree>
    <p:extLst>
      <p:ext uri="{BB962C8B-B14F-4D97-AF65-F5344CB8AC3E}">
        <p14:creationId xmlns:p14="http://schemas.microsoft.com/office/powerpoint/2010/main" val="872663812"/>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a:xfrm>
            <a:off x="107504" y="836712"/>
            <a:ext cx="8856984" cy="4248150"/>
          </a:xfrm>
        </p:spPr>
        <p:txBody>
          <a:bodyPr/>
          <a:lstStyle/>
          <a:p>
            <a:pPr marL="0" indent="0"/>
            <a:r>
              <a:rPr lang="de-DE" b="1" dirty="0"/>
              <a:t> </a:t>
            </a:r>
            <a:r>
              <a:rPr lang="de-DE" b="1" dirty="0" smtClean="0"/>
              <a:t>          </a:t>
            </a:r>
            <a:r>
              <a:rPr lang="de-DE" sz="2000" b="1" dirty="0" smtClean="0"/>
              <a:t>Komplex 3</a:t>
            </a:r>
            <a:endParaRPr lang="de-DE" sz="2000" b="1" dirty="0"/>
          </a:p>
          <a:p>
            <a:pPr marL="0" indent="0"/>
            <a:r>
              <a:rPr lang="de-DE" sz="2000" b="1" dirty="0" smtClean="0"/>
              <a:t>         Dokumentation der Aufklärung vor Untersuchungen und Eingriffen</a:t>
            </a:r>
          </a:p>
          <a:p>
            <a:pPr marL="0" indent="0"/>
            <a:r>
              <a:rPr lang="de-DE" sz="2000" b="1" dirty="0"/>
              <a:t> </a:t>
            </a:r>
            <a:r>
              <a:rPr lang="de-DE" sz="2000" b="1" dirty="0" smtClean="0"/>
              <a:t>        </a:t>
            </a:r>
          </a:p>
          <a:p>
            <a:pPr marL="0" indent="0"/>
            <a:r>
              <a:rPr lang="de-DE" sz="2000" b="1" dirty="0"/>
              <a:t> </a:t>
            </a:r>
            <a:r>
              <a:rPr lang="de-DE" sz="2000" b="1" dirty="0" smtClean="0"/>
              <a:t>        halb-scharfes Schwert</a:t>
            </a:r>
          </a:p>
          <a:p>
            <a:pPr>
              <a:buFont typeface="Arial" panose="020B0604020202020204" pitchFamily="34" charset="0"/>
              <a:buChar char="•"/>
            </a:pPr>
            <a:endParaRPr lang="de-DE" b="1" dirty="0"/>
          </a:p>
          <a:p>
            <a:pPr>
              <a:lnSpc>
                <a:spcPct val="150000"/>
              </a:lnSpc>
              <a:buFont typeface="Wingdings" panose="05000000000000000000" pitchFamily="2" charset="2"/>
              <a:buChar char="Ø"/>
            </a:pPr>
            <a:r>
              <a:rPr lang="de-DE" sz="2000" b="1" dirty="0" smtClean="0"/>
              <a:t>Typisches Risiko</a:t>
            </a:r>
          </a:p>
          <a:p>
            <a:pPr lvl="1">
              <a:lnSpc>
                <a:spcPct val="150000"/>
              </a:lnSpc>
            </a:pPr>
            <a:r>
              <a:rPr lang="de-DE" sz="1800" b="1" dirty="0" err="1" smtClean="0"/>
              <a:t>Eingrifftypisches</a:t>
            </a:r>
            <a:r>
              <a:rPr lang="de-DE" sz="1800" b="1" dirty="0" smtClean="0"/>
              <a:t> Risiko unabhängig von der Häufigkeit</a:t>
            </a:r>
          </a:p>
          <a:p>
            <a:pPr lvl="2">
              <a:lnSpc>
                <a:spcPct val="150000"/>
              </a:lnSpc>
              <a:buFont typeface="Wingdings" panose="05000000000000000000" pitchFamily="2" charset="2"/>
              <a:buChar char="ü"/>
            </a:pPr>
            <a:r>
              <a:rPr lang="de-DE" sz="1800" b="1" dirty="0" smtClean="0"/>
              <a:t>Bei „Aufklärungsformularen“ meist genannt</a:t>
            </a:r>
          </a:p>
          <a:p>
            <a:pPr marL="1371600" lvl="3" indent="0">
              <a:lnSpc>
                <a:spcPct val="150000"/>
              </a:lnSpc>
              <a:buNone/>
            </a:pPr>
            <a:r>
              <a:rPr lang="de-DE" sz="1800" b="1" dirty="0" smtClean="0"/>
              <a:t>Aufgabe für den medizinischen Sachverständigen</a:t>
            </a:r>
          </a:p>
          <a:p>
            <a:pPr>
              <a:lnSpc>
                <a:spcPct val="150000"/>
              </a:lnSpc>
              <a:buFont typeface="Arial" panose="020B0604020202020204" pitchFamily="34" charset="0"/>
              <a:buChar char="•"/>
            </a:pPr>
            <a:endParaRPr lang="de-DE" b="1" dirty="0"/>
          </a:p>
          <a:p>
            <a:pPr>
              <a:buFont typeface="Arial" panose="020B0604020202020204" pitchFamily="34" charset="0"/>
              <a:buChar char="•"/>
            </a:pPr>
            <a:endParaRPr lang="de-DE" b="1" dirty="0" smtClean="0"/>
          </a:p>
          <a:p>
            <a:pPr>
              <a:buFont typeface="Arial" panose="020B0604020202020204" pitchFamily="34" charset="0"/>
              <a:buChar char="•"/>
            </a:pPr>
            <a:endParaRPr lang="de-DE" b="1" dirty="0"/>
          </a:p>
          <a:p>
            <a:pPr>
              <a:buFont typeface="Arial" panose="020B0604020202020204" pitchFamily="34" charset="0"/>
              <a:buChar char="•"/>
            </a:pPr>
            <a:endParaRPr lang="de-DE" b="1" dirty="0" smtClean="0"/>
          </a:p>
          <a:p>
            <a:pPr>
              <a:buFont typeface="Arial" panose="020B0604020202020204" pitchFamily="34" charset="0"/>
              <a:buChar char="•"/>
            </a:pPr>
            <a:endParaRPr lang="de-DE" b="1" dirty="0"/>
          </a:p>
          <a:p>
            <a:pPr>
              <a:buFont typeface="Arial" panose="020B0604020202020204" pitchFamily="34" charset="0"/>
              <a:buChar char="•"/>
            </a:pPr>
            <a:endParaRPr lang="de-DE" b="1" dirty="0" smtClean="0"/>
          </a:p>
          <a:p>
            <a:pPr>
              <a:buFont typeface="Arial" panose="020B0604020202020204" pitchFamily="34" charset="0"/>
              <a:buChar char="•"/>
            </a:pPr>
            <a:endParaRPr lang="de-DE" b="1" dirty="0"/>
          </a:p>
          <a:p>
            <a:pPr>
              <a:buFont typeface="Arial" panose="020B0604020202020204" pitchFamily="34" charset="0"/>
              <a:buChar char="•"/>
            </a:pPr>
            <a:endParaRPr lang="de-DE" b="1" dirty="0" smtClean="0"/>
          </a:p>
          <a:p>
            <a:pPr>
              <a:buFont typeface="Arial" panose="020B0604020202020204" pitchFamily="34" charset="0"/>
              <a:buChar char="•"/>
            </a:pPr>
            <a:endParaRPr lang="de-DE" b="1" dirty="0"/>
          </a:p>
          <a:p>
            <a:pPr>
              <a:buFont typeface="Arial" panose="020B0604020202020204" pitchFamily="34" charset="0"/>
              <a:buChar char="•"/>
            </a:pPr>
            <a:endParaRPr lang="de-DE" b="1" dirty="0" smtClean="0"/>
          </a:p>
          <a:p>
            <a:pPr>
              <a:buFont typeface="Arial" panose="020B0604020202020204" pitchFamily="34" charset="0"/>
              <a:buChar char="•"/>
            </a:pPr>
            <a:endParaRPr lang="de-DE" b="1" dirty="0"/>
          </a:p>
          <a:p>
            <a:pPr>
              <a:buFont typeface="Arial" panose="020B0604020202020204" pitchFamily="34" charset="0"/>
              <a:buChar char="•"/>
            </a:pPr>
            <a:endParaRPr lang="de-DE" b="1" dirty="0" smtClean="0"/>
          </a:p>
          <a:p>
            <a:pPr>
              <a:buFont typeface="Arial" panose="020B0604020202020204" pitchFamily="34" charset="0"/>
              <a:buChar char="•"/>
            </a:pPr>
            <a:endParaRPr lang="de-DE" b="1" dirty="0" smtClean="0"/>
          </a:p>
        </p:txBody>
      </p:sp>
      <p:sp>
        <p:nvSpPr>
          <p:cNvPr id="5" name="Fußzeilenplatzhalter 4"/>
          <p:cNvSpPr>
            <a:spLocks noGrp="1"/>
          </p:cNvSpPr>
          <p:nvPr>
            <p:ph type="ftr" sz="quarter" idx="11"/>
          </p:nvPr>
        </p:nvSpPr>
        <p:spPr>
          <a:xfrm>
            <a:off x="1043608" y="6588125"/>
            <a:ext cx="8550981" cy="269875"/>
          </a:xfrm>
        </p:spPr>
        <p:txBody>
          <a:bodyPr/>
          <a:lstStyle/>
          <a:p>
            <a:pPr algn="l">
              <a:defRPr/>
            </a:pPr>
            <a:r>
              <a:rPr lang="de-DE" altLang="de-DE" sz="1400" dirty="0" smtClean="0"/>
              <a:t>34. Kölner Symposium Arbeitsgemeinschaft Rechtsanwälte im Medizinrecht e.V., 25.11.2023</a:t>
            </a:r>
            <a:endParaRPr lang="de-DE" altLang="de-DE" sz="1400" dirty="0"/>
          </a:p>
        </p:txBody>
      </p:sp>
    </p:spTree>
    <p:extLst>
      <p:ext uri="{BB962C8B-B14F-4D97-AF65-F5344CB8AC3E}">
        <p14:creationId xmlns:p14="http://schemas.microsoft.com/office/powerpoint/2010/main" val="2934099695"/>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a:xfrm>
            <a:off x="107504" y="836712"/>
            <a:ext cx="8856984" cy="4248150"/>
          </a:xfrm>
        </p:spPr>
        <p:txBody>
          <a:bodyPr/>
          <a:lstStyle/>
          <a:p>
            <a:pPr marL="0" indent="0"/>
            <a:r>
              <a:rPr lang="de-DE" b="1" dirty="0"/>
              <a:t> </a:t>
            </a:r>
            <a:r>
              <a:rPr lang="de-DE" b="1" dirty="0" smtClean="0"/>
              <a:t>          </a:t>
            </a:r>
            <a:r>
              <a:rPr lang="de-DE" sz="2000" b="1" dirty="0" smtClean="0"/>
              <a:t>Zusammenfassung</a:t>
            </a:r>
          </a:p>
          <a:p>
            <a:pPr>
              <a:buFont typeface="Arial" panose="020B0604020202020204" pitchFamily="34" charset="0"/>
              <a:buChar char="•"/>
            </a:pPr>
            <a:endParaRPr lang="de-DE" b="1" dirty="0"/>
          </a:p>
          <a:p>
            <a:pPr>
              <a:lnSpc>
                <a:spcPct val="150000"/>
              </a:lnSpc>
              <a:buFont typeface="Arial" panose="020B0604020202020204" pitchFamily="34" charset="0"/>
              <a:buChar char="•"/>
            </a:pPr>
            <a:r>
              <a:rPr lang="de-DE" b="1" dirty="0" smtClean="0"/>
              <a:t>Trotz inzwischen fast ins unendliche gestiegener </a:t>
            </a:r>
            <a:r>
              <a:rPr lang="de-DE" b="1" dirty="0" err="1" smtClean="0"/>
              <a:t>Dokumenationstätigkeit</a:t>
            </a:r>
            <a:r>
              <a:rPr lang="de-DE" b="1" dirty="0" smtClean="0"/>
              <a:t> im Gesundheitswesen gibt es aus Sicht des Sachverständigen </a:t>
            </a:r>
          </a:p>
          <a:p>
            <a:pPr>
              <a:lnSpc>
                <a:spcPct val="150000"/>
              </a:lnSpc>
              <a:buFont typeface="Arial" panose="020B0604020202020204" pitchFamily="34" charset="0"/>
              <a:buChar char="•"/>
            </a:pPr>
            <a:endParaRPr lang="de-DE" b="1" dirty="0" smtClean="0"/>
          </a:p>
          <a:p>
            <a:pPr>
              <a:lnSpc>
                <a:spcPct val="150000"/>
              </a:lnSpc>
              <a:buFont typeface="Arial" panose="020B0604020202020204" pitchFamily="34" charset="0"/>
              <a:buChar char="•"/>
            </a:pPr>
            <a:r>
              <a:rPr lang="de-DE" sz="2400" b="1" dirty="0" smtClean="0"/>
              <a:t>„Haftungsfallen“ im Hinblick auf „Dokumentationsfehler“</a:t>
            </a:r>
          </a:p>
          <a:p>
            <a:pPr lvl="1">
              <a:lnSpc>
                <a:spcPct val="150000"/>
              </a:lnSpc>
              <a:buFont typeface="Arial" panose="020B0604020202020204" pitchFamily="34" charset="0"/>
              <a:buChar char="•"/>
            </a:pPr>
            <a:r>
              <a:rPr lang="de-DE" sz="2200" b="1" dirty="0" err="1" smtClean="0"/>
              <a:t>V.a</a:t>
            </a:r>
            <a:r>
              <a:rPr lang="de-DE" sz="2200" b="1" dirty="0" smtClean="0"/>
              <a:t> bei Untersuchungsbefunden</a:t>
            </a:r>
          </a:p>
          <a:p>
            <a:pPr lvl="1">
              <a:lnSpc>
                <a:spcPct val="150000"/>
              </a:lnSpc>
              <a:buFont typeface="Arial" panose="020B0604020202020204" pitchFamily="34" charset="0"/>
              <a:buChar char="•"/>
            </a:pPr>
            <a:r>
              <a:rPr lang="de-DE" sz="2200" b="1" dirty="0" smtClean="0"/>
              <a:t>beim </a:t>
            </a:r>
            <a:r>
              <a:rPr lang="de-DE" sz="2200" b="1" dirty="0" smtClean="0"/>
              <a:t>OP </a:t>
            </a:r>
            <a:r>
              <a:rPr lang="de-DE" sz="2200" b="1" dirty="0" smtClean="0"/>
              <a:t>Bericht</a:t>
            </a:r>
          </a:p>
          <a:p>
            <a:pPr lvl="1">
              <a:lnSpc>
                <a:spcPct val="150000"/>
              </a:lnSpc>
              <a:buFont typeface="Arial" panose="020B0604020202020204" pitchFamily="34" charset="0"/>
              <a:buChar char="•"/>
            </a:pPr>
            <a:r>
              <a:rPr lang="de-DE" sz="2200" b="1" dirty="0" smtClean="0"/>
              <a:t>Alternative </a:t>
            </a:r>
            <a:r>
              <a:rPr lang="de-DE" sz="2200" b="1" smtClean="0"/>
              <a:t>Behabdlungsverfahren</a:t>
            </a:r>
            <a:endParaRPr lang="de-DE" sz="2200" b="1" dirty="0" smtClean="0"/>
          </a:p>
          <a:p>
            <a:pPr lvl="1">
              <a:lnSpc>
                <a:spcPct val="150000"/>
              </a:lnSpc>
              <a:buFont typeface="Arial" panose="020B0604020202020204" pitchFamily="34" charset="0"/>
              <a:buChar char="•"/>
            </a:pPr>
            <a:r>
              <a:rPr lang="de-DE" sz="2200" b="1" dirty="0" smtClean="0"/>
              <a:t>Bei genauerer Betrachtung ist es aber meist so dass nichts dokumentiert ist weil nichts gemacht wurde</a:t>
            </a:r>
            <a:endParaRPr lang="de-DE" sz="2200" b="1" dirty="0"/>
          </a:p>
          <a:p>
            <a:pPr>
              <a:buFont typeface="Arial" panose="020B0604020202020204" pitchFamily="34" charset="0"/>
              <a:buChar char="•"/>
            </a:pPr>
            <a:endParaRPr lang="de-DE" b="1" dirty="0" smtClean="0"/>
          </a:p>
          <a:p>
            <a:pPr>
              <a:buFont typeface="Arial" panose="020B0604020202020204" pitchFamily="34" charset="0"/>
              <a:buChar char="•"/>
            </a:pPr>
            <a:endParaRPr lang="de-DE" b="1" dirty="0"/>
          </a:p>
          <a:p>
            <a:pPr>
              <a:buFont typeface="Arial" panose="020B0604020202020204" pitchFamily="34" charset="0"/>
              <a:buChar char="•"/>
            </a:pPr>
            <a:endParaRPr lang="de-DE" b="1" dirty="0" smtClean="0"/>
          </a:p>
          <a:p>
            <a:pPr>
              <a:buFont typeface="Arial" panose="020B0604020202020204" pitchFamily="34" charset="0"/>
              <a:buChar char="•"/>
            </a:pPr>
            <a:endParaRPr lang="de-DE" b="1" dirty="0"/>
          </a:p>
          <a:p>
            <a:pPr>
              <a:buFont typeface="Arial" panose="020B0604020202020204" pitchFamily="34" charset="0"/>
              <a:buChar char="•"/>
            </a:pPr>
            <a:endParaRPr lang="de-DE" b="1" dirty="0" smtClean="0"/>
          </a:p>
          <a:p>
            <a:pPr>
              <a:buFont typeface="Arial" panose="020B0604020202020204" pitchFamily="34" charset="0"/>
              <a:buChar char="•"/>
            </a:pPr>
            <a:endParaRPr lang="de-DE" b="1" dirty="0"/>
          </a:p>
          <a:p>
            <a:pPr>
              <a:buFont typeface="Arial" panose="020B0604020202020204" pitchFamily="34" charset="0"/>
              <a:buChar char="•"/>
            </a:pPr>
            <a:endParaRPr lang="de-DE" b="1" dirty="0" smtClean="0"/>
          </a:p>
          <a:p>
            <a:pPr>
              <a:buFont typeface="Arial" panose="020B0604020202020204" pitchFamily="34" charset="0"/>
              <a:buChar char="•"/>
            </a:pPr>
            <a:endParaRPr lang="de-DE" b="1" dirty="0"/>
          </a:p>
          <a:p>
            <a:pPr>
              <a:buFont typeface="Arial" panose="020B0604020202020204" pitchFamily="34" charset="0"/>
              <a:buChar char="•"/>
            </a:pPr>
            <a:endParaRPr lang="de-DE" b="1" dirty="0" smtClean="0"/>
          </a:p>
          <a:p>
            <a:pPr>
              <a:buFont typeface="Arial" panose="020B0604020202020204" pitchFamily="34" charset="0"/>
              <a:buChar char="•"/>
            </a:pPr>
            <a:endParaRPr lang="de-DE" b="1" dirty="0"/>
          </a:p>
          <a:p>
            <a:pPr>
              <a:buFont typeface="Arial" panose="020B0604020202020204" pitchFamily="34" charset="0"/>
              <a:buChar char="•"/>
            </a:pPr>
            <a:endParaRPr lang="de-DE" b="1" dirty="0" smtClean="0"/>
          </a:p>
          <a:p>
            <a:pPr>
              <a:buFont typeface="Arial" panose="020B0604020202020204" pitchFamily="34" charset="0"/>
              <a:buChar char="•"/>
            </a:pPr>
            <a:endParaRPr lang="de-DE" b="1" dirty="0" smtClean="0"/>
          </a:p>
        </p:txBody>
      </p:sp>
      <p:sp>
        <p:nvSpPr>
          <p:cNvPr id="5" name="Fußzeilenplatzhalter 4"/>
          <p:cNvSpPr>
            <a:spLocks noGrp="1"/>
          </p:cNvSpPr>
          <p:nvPr>
            <p:ph type="ftr" sz="quarter" idx="11"/>
          </p:nvPr>
        </p:nvSpPr>
        <p:spPr>
          <a:xfrm>
            <a:off x="1043608" y="6588125"/>
            <a:ext cx="8550981" cy="269875"/>
          </a:xfrm>
        </p:spPr>
        <p:txBody>
          <a:bodyPr/>
          <a:lstStyle/>
          <a:p>
            <a:pPr algn="l">
              <a:defRPr/>
            </a:pPr>
            <a:r>
              <a:rPr lang="de-DE" altLang="de-DE" sz="1400" dirty="0" smtClean="0"/>
              <a:t>34. Kölner Symposium Arbeitsgemeinschaft Rechtsanwälte im Medizinrecht e.V., 25.11.2023</a:t>
            </a:r>
            <a:endParaRPr lang="de-DE" altLang="de-DE" sz="1400" dirty="0"/>
          </a:p>
        </p:txBody>
      </p:sp>
    </p:spTree>
    <p:extLst>
      <p:ext uri="{BB962C8B-B14F-4D97-AF65-F5344CB8AC3E}">
        <p14:creationId xmlns:p14="http://schemas.microsoft.com/office/powerpoint/2010/main" val="95217989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ußzeilenplatzhalter 4"/>
          <p:cNvSpPr>
            <a:spLocks noGrp="1"/>
          </p:cNvSpPr>
          <p:nvPr>
            <p:ph type="ftr" sz="quarter" idx="11"/>
          </p:nvPr>
        </p:nvSpPr>
        <p:spPr>
          <a:xfrm>
            <a:off x="1043608" y="6588125"/>
            <a:ext cx="8550981" cy="269875"/>
          </a:xfrm>
        </p:spPr>
        <p:txBody>
          <a:bodyPr/>
          <a:lstStyle/>
          <a:p>
            <a:pPr algn="l">
              <a:defRPr/>
            </a:pPr>
            <a:r>
              <a:rPr lang="de-DE" altLang="de-DE" sz="1400" dirty="0" smtClean="0"/>
              <a:t>34. Kölner Symposium Arbeitsgemeinschaft Rechtsanwälte im Medizinrecht e.V., 25.11.2023</a:t>
            </a:r>
            <a:endParaRPr lang="de-DE" altLang="de-DE" sz="1400" dirty="0"/>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59632" y="1154339"/>
            <a:ext cx="6192688" cy="44843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4477608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a:xfrm>
            <a:off x="24056" y="620688"/>
            <a:ext cx="8856984" cy="5184576"/>
          </a:xfrm>
        </p:spPr>
        <p:txBody>
          <a:bodyPr/>
          <a:lstStyle/>
          <a:p>
            <a:endParaRPr lang="de-DE" b="1" dirty="0" smtClean="0"/>
          </a:p>
          <a:p>
            <a:r>
              <a:rPr lang="de-DE" b="1" dirty="0" smtClean="0"/>
              <a:t>Was und warum wird dokumentiert</a:t>
            </a:r>
            <a:endParaRPr lang="de-DE" b="1" dirty="0"/>
          </a:p>
          <a:p>
            <a:endParaRPr lang="de-DE" b="1" dirty="0" smtClean="0"/>
          </a:p>
          <a:p>
            <a:endParaRPr lang="de-DE" b="1" dirty="0"/>
          </a:p>
          <a:p>
            <a:r>
              <a:rPr lang="de-DE" b="1" dirty="0" smtClean="0"/>
              <a:t>Allgemein</a:t>
            </a:r>
          </a:p>
          <a:p>
            <a:pPr>
              <a:lnSpc>
                <a:spcPct val="150000"/>
              </a:lnSpc>
            </a:pPr>
            <a:r>
              <a:rPr lang="de-DE" dirty="0" smtClean="0"/>
              <a:t>Die </a:t>
            </a:r>
            <a:r>
              <a:rPr lang="de-DE" dirty="0"/>
              <a:t>medizinische Dokumentation im Krankenhaus umfasst alle patientenbezogenen Daten. </a:t>
            </a:r>
            <a:endParaRPr lang="de-DE" dirty="0" smtClean="0"/>
          </a:p>
          <a:p>
            <a:pPr>
              <a:lnSpc>
                <a:spcPct val="150000"/>
              </a:lnSpc>
            </a:pPr>
            <a:r>
              <a:rPr lang="de-DE" dirty="0" smtClean="0"/>
              <a:t>Diese sensiblen </a:t>
            </a:r>
            <a:r>
              <a:rPr lang="de-DE" dirty="0"/>
              <a:t>Daten müssen zur richtigen Zeit am richtigen Ort den berechtigten Personen </a:t>
            </a:r>
            <a:r>
              <a:rPr lang="de-DE" dirty="0" smtClean="0"/>
              <a:t>zur</a:t>
            </a:r>
          </a:p>
          <a:p>
            <a:pPr>
              <a:lnSpc>
                <a:spcPct val="150000"/>
              </a:lnSpc>
            </a:pPr>
            <a:r>
              <a:rPr lang="de-DE" dirty="0" smtClean="0"/>
              <a:t>Verfügung </a:t>
            </a:r>
            <a:r>
              <a:rPr lang="de-DE" dirty="0"/>
              <a:t>stehen, um eine adäquate Patientenversorgung zu gewährleisten. </a:t>
            </a:r>
            <a:endParaRPr lang="de-DE" dirty="0" smtClean="0"/>
          </a:p>
          <a:p>
            <a:pPr>
              <a:lnSpc>
                <a:spcPct val="150000"/>
              </a:lnSpc>
            </a:pPr>
            <a:r>
              <a:rPr lang="de-DE" dirty="0" smtClean="0"/>
              <a:t>Durch </a:t>
            </a:r>
            <a:r>
              <a:rPr lang="de-DE" dirty="0"/>
              <a:t>die steigenden gesetzlichen Anforderungen an Qualitätssicherungsmaßnahmen hat </a:t>
            </a:r>
            <a:r>
              <a:rPr lang="de-DE" dirty="0" smtClean="0"/>
              <a:t>die</a:t>
            </a:r>
          </a:p>
          <a:p>
            <a:pPr>
              <a:lnSpc>
                <a:spcPct val="150000"/>
              </a:lnSpc>
            </a:pPr>
            <a:r>
              <a:rPr lang="de-DE" dirty="0" smtClean="0"/>
              <a:t>klinische </a:t>
            </a:r>
            <a:r>
              <a:rPr lang="de-DE" dirty="0"/>
              <a:t>Dokumentation einen deutlich höheren Stellenwert im Gesundheitswesen als je zuvor. </a:t>
            </a:r>
            <a:endParaRPr lang="de-DE" dirty="0" smtClean="0"/>
          </a:p>
          <a:p>
            <a:pPr>
              <a:lnSpc>
                <a:spcPct val="150000"/>
              </a:lnSpc>
            </a:pPr>
            <a:r>
              <a:rPr lang="de-DE" dirty="0" smtClean="0"/>
              <a:t>Darüber </a:t>
            </a:r>
            <a:r>
              <a:rPr lang="de-DE" dirty="0"/>
              <a:t>hinaus bildet sie die Grundlage für die Abrechnung stationärer und ambulanter </a:t>
            </a:r>
            <a:r>
              <a:rPr lang="de-DE" dirty="0" smtClean="0"/>
              <a:t>Fälle</a:t>
            </a:r>
            <a:endParaRPr lang="de-DE" b="1" dirty="0" smtClean="0"/>
          </a:p>
          <a:p>
            <a:endParaRPr lang="de-DE" b="1" dirty="0" smtClean="0"/>
          </a:p>
          <a:p>
            <a:endParaRPr lang="de-DE" b="1" dirty="0"/>
          </a:p>
          <a:p>
            <a:endParaRPr lang="de-DE" b="1" dirty="0" smtClean="0"/>
          </a:p>
          <a:p>
            <a:endParaRPr lang="de-DE" b="1" dirty="0"/>
          </a:p>
          <a:p>
            <a:r>
              <a:rPr lang="de-DE" sz="1400" dirty="0" smtClean="0"/>
              <a:t>DVMD</a:t>
            </a:r>
          </a:p>
          <a:p>
            <a:r>
              <a:rPr lang="de-DE" sz="1400" dirty="0" smtClean="0"/>
              <a:t>Fachverband für Dokumentation und Informationsmanagement in der Medizin e.V.</a:t>
            </a:r>
          </a:p>
          <a:p>
            <a:endParaRPr lang="de-DE" b="1" dirty="0"/>
          </a:p>
          <a:p>
            <a:endParaRPr lang="de-DE" b="1" dirty="0" smtClean="0"/>
          </a:p>
          <a:p>
            <a:endParaRPr lang="de-DE" b="1" dirty="0"/>
          </a:p>
          <a:p>
            <a:endParaRPr lang="de-DE" b="1" dirty="0" smtClean="0"/>
          </a:p>
          <a:p>
            <a:endParaRPr lang="de-DE" b="1" dirty="0"/>
          </a:p>
          <a:p>
            <a:endParaRPr lang="de-DE" b="1" dirty="0" smtClean="0"/>
          </a:p>
          <a:p>
            <a:endParaRPr lang="de-DE" b="1" dirty="0"/>
          </a:p>
          <a:p>
            <a:endParaRPr lang="de-DE" b="1" dirty="0" smtClean="0"/>
          </a:p>
          <a:p>
            <a:endParaRPr lang="de-DE" b="1" dirty="0"/>
          </a:p>
          <a:p>
            <a:endParaRPr lang="de-DE" b="1" dirty="0" smtClean="0"/>
          </a:p>
          <a:p>
            <a:endParaRPr lang="de-DE" b="1" dirty="0" smtClean="0"/>
          </a:p>
        </p:txBody>
      </p:sp>
      <p:sp>
        <p:nvSpPr>
          <p:cNvPr id="5" name="Fußzeilenplatzhalter 4"/>
          <p:cNvSpPr>
            <a:spLocks noGrp="1"/>
          </p:cNvSpPr>
          <p:nvPr>
            <p:ph type="ftr" sz="quarter" idx="11"/>
          </p:nvPr>
        </p:nvSpPr>
        <p:spPr>
          <a:xfrm>
            <a:off x="1043608" y="6588125"/>
            <a:ext cx="8550981" cy="269875"/>
          </a:xfrm>
        </p:spPr>
        <p:txBody>
          <a:bodyPr/>
          <a:lstStyle/>
          <a:p>
            <a:pPr algn="l">
              <a:defRPr/>
            </a:pPr>
            <a:r>
              <a:rPr lang="de-DE" altLang="de-DE" sz="1400" dirty="0" smtClean="0"/>
              <a:t>34. Kölner Symposium Arbeitsgemeinschaft Rechtsanwälte im Medizinrecht e.V., 25.11.2023</a:t>
            </a:r>
            <a:endParaRPr lang="de-DE" altLang="de-DE" sz="1400" dirty="0"/>
          </a:p>
        </p:txBody>
      </p:sp>
    </p:spTree>
    <p:extLst>
      <p:ext uri="{BB962C8B-B14F-4D97-AF65-F5344CB8AC3E}">
        <p14:creationId xmlns:p14="http://schemas.microsoft.com/office/powerpoint/2010/main" val="52150542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a:xfrm>
            <a:off x="24056" y="620688"/>
            <a:ext cx="8856984" cy="5184576"/>
          </a:xfrm>
        </p:spPr>
        <p:txBody>
          <a:bodyPr/>
          <a:lstStyle/>
          <a:p>
            <a:endParaRPr lang="de-DE" b="1" dirty="0" smtClean="0"/>
          </a:p>
          <a:p>
            <a:r>
              <a:rPr lang="de-DE" b="1" dirty="0" smtClean="0"/>
              <a:t>Was und warum wird dokumentiert</a:t>
            </a:r>
            <a:endParaRPr lang="de-DE" b="1" dirty="0"/>
          </a:p>
          <a:p>
            <a:endParaRPr lang="de-DE" b="1" dirty="0" smtClean="0"/>
          </a:p>
          <a:p>
            <a:endParaRPr lang="de-DE" b="1" dirty="0"/>
          </a:p>
          <a:p>
            <a:r>
              <a:rPr lang="de-DE" b="1" dirty="0" smtClean="0"/>
              <a:t>Allgemein</a:t>
            </a:r>
          </a:p>
          <a:p>
            <a:endParaRPr lang="de-DE" b="1" dirty="0" smtClean="0"/>
          </a:p>
          <a:p>
            <a:pPr>
              <a:lnSpc>
                <a:spcPct val="150000"/>
              </a:lnSpc>
            </a:pPr>
            <a:r>
              <a:rPr lang="de-DE" sz="2000" b="1" dirty="0" smtClean="0"/>
              <a:t>………. </a:t>
            </a:r>
            <a:r>
              <a:rPr lang="de-DE" sz="2000" b="1" dirty="0"/>
              <a:t>um eine adäquate Patientenversorgung zu gewährleisten. </a:t>
            </a:r>
            <a:endParaRPr lang="de-DE" sz="2000" b="1" dirty="0" smtClean="0"/>
          </a:p>
          <a:p>
            <a:pPr>
              <a:lnSpc>
                <a:spcPct val="150000"/>
              </a:lnSpc>
            </a:pPr>
            <a:endParaRPr lang="de-DE" sz="2000" b="1" dirty="0"/>
          </a:p>
          <a:p>
            <a:pPr>
              <a:lnSpc>
                <a:spcPct val="150000"/>
              </a:lnSpc>
            </a:pPr>
            <a:r>
              <a:rPr lang="de-DE" sz="2000" b="1" dirty="0" smtClean="0"/>
              <a:t>……….Haftpflichtfall</a:t>
            </a:r>
          </a:p>
          <a:p>
            <a:endParaRPr lang="de-DE" b="1" dirty="0"/>
          </a:p>
          <a:p>
            <a:endParaRPr lang="de-DE" b="1" dirty="0" smtClean="0"/>
          </a:p>
          <a:p>
            <a:endParaRPr lang="de-DE" b="1" dirty="0"/>
          </a:p>
          <a:p>
            <a:r>
              <a:rPr lang="de-DE" sz="1400" dirty="0" smtClean="0"/>
              <a:t>.</a:t>
            </a:r>
          </a:p>
          <a:p>
            <a:endParaRPr lang="de-DE" b="1" dirty="0"/>
          </a:p>
          <a:p>
            <a:endParaRPr lang="de-DE" b="1" dirty="0" smtClean="0"/>
          </a:p>
          <a:p>
            <a:endParaRPr lang="de-DE" b="1" dirty="0"/>
          </a:p>
          <a:p>
            <a:endParaRPr lang="de-DE" b="1" dirty="0" smtClean="0"/>
          </a:p>
          <a:p>
            <a:endParaRPr lang="de-DE" b="1" dirty="0"/>
          </a:p>
          <a:p>
            <a:endParaRPr lang="de-DE" b="1" dirty="0" smtClean="0"/>
          </a:p>
          <a:p>
            <a:endParaRPr lang="de-DE" b="1" dirty="0"/>
          </a:p>
          <a:p>
            <a:endParaRPr lang="de-DE" b="1" dirty="0" smtClean="0"/>
          </a:p>
          <a:p>
            <a:endParaRPr lang="de-DE" b="1" dirty="0"/>
          </a:p>
          <a:p>
            <a:endParaRPr lang="de-DE" b="1" dirty="0" smtClean="0"/>
          </a:p>
          <a:p>
            <a:endParaRPr lang="de-DE" b="1" dirty="0" smtClean="0"/>
          </a:p>
        </p:txBody>
      </p:sp>
      <p:sp>
        <p:nvSpPr>
          <p:cNvPr id="5" name="Fußzeilenplatzhalter 4"/>
          <p:cNvSpPr>
            <a:spLocks noGrp="1"/>
          </p:cNvSpPr>
          <p:nvPr>
            <p:ph type="ftr" sz="quarter" idx="11"/>
          </p:nvPr>
        </p:nvSpPr>
        <p:spPr>
          <a:xfrm>
            <a:off x="1043608" y="6588125"/>
            <a:ext cx="8550981" cy="269875"/>
          </a:xfrm>
        </p:spPr>
        <p:txBody>
          <a:bodyPr/>
          <a:lstStyle/>
          <a:p>
            <a:pPr algn="l">
              <a:defRPr/>
            </a:pPr>
            <a:r>
              <a:rPr lang="de-DE" altLang="de-DE" sz="1400" dirty="0" smtClean="0"/>
              <a:t>34. Kölner Symposium Arbeitsgemeinschaft Rechtsanwälte im Medizinrecht e.V., 25.11.2023</a:t>
            </a:r>
            <a:endParaRPr lang="de-DE" altLang="de-DE" sz="1400" dirty="0"/>
          </a:p>
        </p:txBody>
      </p:sp>
    </p:spTree>
    <p:extLst>
      <p:ext uri="{BB962C8B-B14F-4D97-AF65-F5344CB8AC3E}">
        <p14:creationId xmlns:p14="http://schemas.microsoft.com/office/powerpoint/2010/main" val="332714818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a:xfrm>
            <a:off x="24056" y="620688"/>
            <a:ext cx="8856984" cy="5184576"/>
          </a:xfrm>
        </p:spPr>
        <p:txBody>
          <a:bodyPr/>
          <a:lstStyle/>
          <a:p>
            <a:endParaRPr lang="de-DE" b="1" dirty="0" smtClean="0"/>
          </a:p>
          <a:p>
            <a:r>
              <a:rPr lang="de-DE" b="1" dirty="0" smtClean="0"/>
              <a:t>Haftpflichtfälle an der Klinik für Orthopädie und orthopädische Chirurgie Homburg</a:t>
            </a:r>
          </a:p>
          <a:p>
            <a:r>
              <a:rPr lang="de-DE" b="1" dirty="0" smtClean="0"/>
              <a:t>   </a:t>
            </a:r>
            <a:r>
              <a:rPr lang="de-DE" sz="2400" b="1" dirty="0" smtClean="0"/>
              <a:t>3000 Operationen pro Jahr</a:t>
            </a:r>
          </a:p>
          <a:p>
            <a:r>
              <a:rPr lang="de-DE" sz="2400" b="1" dirty="0" smtClean="0"/>
              <a:t>30000 ambulante Patienten pro Jahr</a:t>
            </a:r>
          </a:p>
          <a:p>
            <a:endParaRPr lang="de-DE" sz="2400" b="1" dirty="0" smtClean="0"/>
          </a:p>
          <a:p>
            <a:r>
              <a:rPr lang="de-DE" sz="1800" b="1" dirty="0" smtClean="0"/>
              <a:t>HAFTPLICHTFÄLLE</a:t>
            </a:r>
          </a:p>
          <a:p>
            <a:pPr>
              <a:lnSpc>
                <a:spcPct val="150000"/>
              </a:lnSpc>
            </a:pPr>
            <a:r>
              <a:rPr lang="de-DE" sz="2000" b="1" dirty="0" smtClean="0"/>
              <a:t>2018: 2</a:t>
            </a:r>
          </a:p>
          <a:p>
            <a:pPr>
              <a:lnSpc>
                <a:spcPct val="150000"/>
              </a:lnSpc>
            </a:pPr>
            <a:r>
              <a:rPr lang="de-DE" sz="2000" b="1" dirty="0" smtClean="0"/>
              <a:t>2019: 2</a:t>
            </a:r>
          </a:p>
          <a:p>
            <a:pPr>
              <a:lnSpc>
                <a:spcPct val="150000"/>
              </a:lnSpc>
            </a:pPr>
            <a:r>
              <a:rPr lang="de-DE" sz="2000" b="1" dirty="0" smtClean="0"/>
              <a:t>2020: 1</a:t>
            </a:r>
          </a:p>
          <a:p>
            <a:pPr>
              <a:lnSpc>
                <a:spcPct val="150000"/>
              </a:lnSpc>
            </a:pPr>
            <a:r>
              <a:rPr lang="de-DE" sz="2000" b="1" dirty="0" smtClean="0"/>
              <a:t>2021: 2</a:t>
            </a:r>
          </a:p>
          <a:p>
            <a:pPr>
              <a:lnSpc>
                <a:spcPct val="150000"/>
              </a:lnSpc>
            </a:pPr>
            <a:r>
              <a:rPr lang="de-DE" sz="2000" b="1" dirty="0" smtClean="0"/>
              <a:t>2022: 1</a:t>
            </a:r>
          </a:p>
          <a:p>
            <a:pPr>
              <a:lnSpc>
                <a:spcPct val="150000"/>
              </a:lnSpc>
            </a:pPr>
            <a:r>
              <a:rPr lang="de-DE" sz="2000" b="1" dirty="0" smtClean="0"/>
              <a:t>2023: 2</a:t>
            </a:r>
          </a:p>
          <a:p>
            <a:pPr>
              <a:lnSpc>
                <a:spcPct val="150000"/>
              </a:lnSpc>
            </a:pPr>
            <a:r>
              <a:rPr lang="de-DE" sz="2000" b="1" dirty="0" smtClean="0"/>
              <a:t>„verlorene Fälle“ : 0</a:t>
            </a:r>
            <a:endParaRPr lang="de-DE" b="1" dirty="0"/>
          </a:p>
          <a:p>
            <a:endParaRPr lang="de-DE" b="1" dirty="0" smtClean="0"/>
          </a:p>
          <a:p>
            <a:endParaRPr lang="de-DE" b="1" dirty="0"/>
          </a:p>
          <a:p>
            <a:r>
              <a:rPr lang="de-DE" sz="1400" dirty="0" smtClean="0"/>
              <a:t>.</a:t>
            </a:r>
          </a:p>
          <a:p>
            <a:endParaRPr lang="de-DE" b="1" dirty="0"/>
          </a:p>
          <a:p>
            <a:endParaRPr lang="de-DE" b="1" dirty="0" smtClean="0"/>
          </a:p>
          <a:p>
            <a:endParaRPr lang="de-DE" b="1" dirty="0"/>
          </a:p>
          <a:p>
            <a:endParaRPr lang="de-DE" b="1" dirty="0" smtClean="0"/>
          </a:p>
          <a:p>
            <a:endParaRPr lang="de-DE" b="1" dirty="0"/>
          </a:p>
          <a:p>
            <a:endParaRPr lang="de-DE" b="1" dirty="0" smtClean="0"/>
          </a:p>
          <a:p>
            <a:endParaRPr lang="de-DE" b="1" dirty="0"/>
          </a:p>
          <a:p>
            <a:endParaRPr lang="de-DE" b="1" dirty="0" smtClean="0"/>
          </a:p>
          <a:p>
            <a:endParaRPr lang="de-DE" b="1" dirty="0"/>
          </a:p>
          <a:p>
            <a:endParaRPr lang="de-DE" b="1" dirty="0" smtClean="0"/>
          </a:p>
          <a:p>
            <a:r>
              <a:rPr lang="de-DE" b="1" dirty="0" smtClean="0"/>
              <a:t> </a:t>
            </a:r>
          </a:p>
        </p:txBody>
      </p:sp>
      <p:sp>
        <p:nvSpPr>
          <p:cNvPr id="5" name="Fußzeilenplatzhalter 4"/>
          <p:cNvSpPr>
            <a:spLocks noGrp="1"/>
          </p:cNvSpPr>
          <p:nvPr>
            <p:ph type="ftr" sz="quarter" idx="11"/>
          </p:nvPr>
        </p:nvSpPr>
        <p:spPr>
          <a:xfrm>
            <a:off x="1043608" y="6588125"/>
            <a:ext cx="8550981" cy="269875"/>
          </a:xfrm>
        </p:spPr>
        <p:txBody>
          <a:bodyPr/>
          <a:lstStyle/>
          <a:p>
            <a:pPr algn="l">
              <a:defRPr/>
            </a:pPr>
            <a:r>
              <a:rPr lang="de-DE" altLang="de-DE" sz="1400" dirty="0" smtClean="0"/>
              <a:t>34. Kölner Symposium Arbeitsgemeinschaft Rechtsanwälte im Medizinrecht e.V., 25.11.2023</a:t>
            </a:r>
            <a:endParaRPr lang="de-DE" altLang="de-DE" sz="1400" dirty="0"/>
          </a:p>
        </p:txBody>
      </p:sp>
    </p:spTree>
    <p:extLst>
      <p:ext uri="{BB962C8B-B14F-4D97-AF65-F5344CB8AC3E}">
        <p14:creationId xmlns:p14="http://schemas.microsoft.com/office/powerpoint/2010/main" val="69888368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a:xfrm>
            <a:off x="323528" y="620688"/>
            <a:ext cx="8557512" cy="5184576"/>
          </a:xfrm>
        </p:spPr>
        <p:txBody>
          <a:bodyPr/>
          <a:lstStyle/>
          <a:p>
            <a:endParaRPr lang="de-DE" b="1" dirty="0" smtClean="0"/>
          </a:p>
          <a:p>
            <a:r>
              <a:rPr lang="de-DE" b="1" dirty="0" smtClean="0"/>
              <a:t>Haftpflichtfälle an der Klinik für Orthopädie und orthopädische Chirurgie Homburg</a:t>
            </a:r>
          </a:p>
          <a:p>
            <a:endParaRPr lang="de-DE" b="1" dirty="0"/>
          </a:p>
          <a:p>
            <a:pPr>
              <a:buFont typeface="Arial" panose="020B0604020202020204" pitchFamily="34" charset="0"/>
              <a:buChar char="•"/>
            </a:pPr>
            <a:r>
              <a:rPr lang="de-DE" b="1" dirty="0" smtClean="0"/>
              <a:t>  </a:t>
            </a:r>
            <a:r>
              <a:rPr lang="de-DE" sz="2400" b="1" dirty="0" smtClean="0"/>
              <a:t>ein Oberarzt ist für alle Haftpflichtfälle zuständig</a:t>
            </a:r>
          </a:p>
          <a:p>
            <a:pPr>
              <a:buFont typeface="Arial" panose="020B0604020202020204" pitchFamily="34" charset="0"/>
              <a:buChar char="•"/>
            </a:pPr>
            <a:endParaRPr lang="de-DE" sz="2400" b="1" dirty="0"/>
          </a:p>
          <a:p>
            <a:pPr>
              <a:buFont typeface="Arial" panose="020B0604020202020204" pitchFamily="34" charset="0"/>
              <a:buChar char="•"/>
            </a:pPr>
            <a:r>
              <a:rPr lang="de-DE" sz="2400" b="1" dirty="0" smtClean="0"/>
              <a:t> derjenige der die meisten Gutachten im ärztlichen</a:t>
            </a:r>
          </a:p>
          <a:p>
            <a:pPr marL="0" indent="0"/>
            <a:r>
              <a:rPr lang="de-DE" sz="2400" b="1" dirty="0"/>
              <a:t> </a:t>
            </a:r>
            <a:r>
              <a:rPr lang="de-DE" sz="2400" b="1" dirty="0" smtClean="0"/>
              <a:t>    Haftpflichtbereich pro Jahr erstattet</a:t>
            </a:r>
          </a:p>
          <a:p>
            <a:pPr marL="0" indent="0"/>
            <a:endParaRPr lang="de-DE" sz="2400" b="1" dirty="0"/>
          </a:p>
          <a:p>
            <a:pPr marL="0" indent="0"/>
            <a:r>
              <a:rPr lang="de-DE" sz="2400" b="1" dirty="0" smtClean="0"/>
              <a:t>Input aus 100 Gutachten /Jahr auf</a:t>
            </a:r>
          </a:p>
          <a:p>
            <a:pPr>
              <a:buFont typeface="Wingdings" panose="05000000000000000000" pitchFamily="2" charset="2"/>
              <a:buChar char="Ø"/>
            </a:pPr>
            <a:r>
              <a:rPr lang="de-DE" sz="2400" b="1" dirty="0" smtClean="0"/>
              <a:t> Facharztstandard konformes medizinische Vorgehen</a:t>
            </a:r>
          </a:p>
          <a:p>
            <a:pPr>
              <a:buFont typeface="Wingdings" panose="05000000000000000000" pitchFamily="2" charset="2"/>
              <a:buChar char="Ø"/>
            </a:pPr>
            <a:r>
              <a:rPr lang="de-DE" sz="2400" b="1" dirty="0"/>
              <a:t> </a:t>
            </a:r>
            <a:r>
              <a:rPr lang="de-DE" sz="2400" b="1" dirty="0" smtClean="0"/>
              <a:t>Art und Umfang der DOKUMENTATION</a:t>
            </a:r>
          </a:p>
          <a:p>
            <a:endParaRPr lang="de-DE" b="1" dirty="0" smtClean="0"/>
          </a:p>
          <a:p>
            <a:endParaRPr lang="de-DE" b="1" dirty="0"/>
          </a:p>
          <a:p>
            <a:r>
              <a:rPr lang="de-DE" sz="1400" dirty="0" smtClean="0"/>
              <a:t>.</a:t>
            </a:r>
          </a:p>
          <a:p>
            <a:endParaRPr lang="de-DE" b="1" dirty="0"/>
          </a:p>
          <a:p>
            <a:endParaRPr lang="de-DE" b="1" dirty="0" smtClean="0"/>
          </a:p>
          <a:p>
            <a:endParaRPr lang="de-DE" b="1" dirty="0"/>
          </a:p>
          <a:p>
            <a:endParaRPr lang="de-DE" b="1" dirty="0" smtClean="0"/>
          </a:p>
          <a:p>
            <a:endParaRPr lang="de-DE" b="1" dirty="0"/>
          </a:p>
          <a:p>
            <a:endParaRPr lang="de-DE" b="1" dirty="0" smtClean="0"/>
          </a:p>
          <a:p>
            <a:endParaRPr lang="de-DE" b="1" dirty="0"/>
          </a:p>
          <a:p>
            <a:endParaRPr lang="de-DE" b="1" dirty="0" smtClean="0"/>
          </a:p>
          <a:p>
            <a:endParaRPr lang="de-DE" b="1" dirty="0"/>
          </a:p>
          <a:p>
            <a:endParaRPr lang="de-DE" b="1" dirty="0" smtClean="0"/>
          </a:p>
          <a:p>
            <a:r>
              <a:rPr lang="de-DE" b="1" dirty="0" smtClean="0"/>
              <a:t> </a:t>
            </a:r>
          </a:p>
        </p:txBody>
      </p:sp>
      <p:sp>
        <p:nvSpPr>
          <p:cNvPr id="5" name="Fußzeilenplatzhalter 4"/>
          <p:cNvSpPr>
            <a:spLocks noGrp="1"/>
          </p:cNvSpPr>
          <p:nvPr>
            <p:ph type="ftr" sz="quarter" idx="11"/>
          </p:nvPr>
        </p:nvSpPr>
        <p:spPr>
          <a:xfrm>
            <a:off x="1043608" y="6588125"/>
            <a:ext cx="8550981" cy="269875"/>
          </a:xfrm>
        </p:spPr>
        <p:txBody>
          <a:bodyPr/>
          <a:lstStyle/>
          <a:p>
            <a:pPr algn="l">
              <a:defRPr/>
            </a:pPr>
            <a:r>
              <a:rPr lang="de-DE" altLang="de-DE" sz="1400" dirty="0" smtClean="0"/>
              <a:t>34. Kölner Symposium Arbeitsgemeinschaft Rechtsanwälte im Medizinrecht e.V., 25.11.2023</a:t>
            </a:r>
            <a:endParaRPr lang="de-DE" altLang="de-DE" sz="1400" dirty="0"/>
          </a:p>
        </p:txBody>
      </p:sp>
    </p:spTree>
    <p:extLst>
      <p:ext uri="{BB962C8B-B14F-4D97-AF65-F5344CB8AC3E}">
        <p14:creationId xmlns:p14="http://schemas.microsoft.com/office/powerpoint/2010/main" val="315422394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a:xfrm>
            <a:off x="24056" y="620688"/>
            <a:ext cx="8856984" cy="4248150"/>
          </a:xfrm>
        </p:spPr>
        <p:txBody>
          <a:bodyPr/>
          <a:lstStyle/>
          <a:p>
            <a:endParaRPr lang="de-DE" b="1" dirty="0" smtClean="0"/>
          </a:p>
          <a:p>
            <a:r>
              <a:rPr lang="de-DE" b="1" dirty="0" smtClean="0"/>
              <a:t>Inhalt und Umfang der Dokumentationspflicht</a:t>
            </a:r>
          </a:p>
          <a:p>
            <a:endParaRPr lang="de-DE" b="1" dirty="0"/>
          </a:p>
          <a:p>
            <a:pPr>
              <a:lnSpc>
                <a:spcPct val="150000"/>
              </a:lnSpc>
            </a:pPr>
            <a:r>
              <a:rPr lang="de-DE" dirty="0" smtClean="0"/>
              <a:t>      Die </a:t>
            </a:r>
            <a:r>
              <a:rPr lang="de-DE" dirty="0"/>
              <a:t>zunehmende Bedeutung der Dokumentation der Patientenbehandlung, die den medizinischen und rechtlichen Erfordernissen entspricht, geht aus der Rechtsprechung hervor und wird auch im „Patientenrechtegesetz“ (§§ 630a ff. BGB) besonders hervorgehoben und in § 630f BGB kodifiziert. Die Dokumentationspflicht stellt eine Nebenpflicht des Behandlungsvertrags dar und gilt sowohl im Krankenhaus als auch in der Praxis. Der Behandelnde ist verpflichtet, in unmittelbarem zeitlichem Zusammenhang mit der Behandlung eine Patientenakte in Papierform oder elektronisch zu führen. Hauptziel des Inhalts und Umfangs der Dokumentationspflicht ist es nicht, auf diesem Wege Beweise für einen eventuellen, späteren Arzthaftungsprozess zu sichern. Dokumentationspflichtig für die ärztliche Diagnose und Therapie sind nur wesentliche medizinische Fakten, die von einem Arzt hinreichend klar nachvollzogen werden können, denn die ärztliche Dokumentation dient vor allem therapeutischen Belangen (BGH 1989).</a:t>
            </a:r>
            <a:endParaRPr lang="de-DE" b="1" dirty="0" smtClean="0"/>
          </a:p>
          <a:p>
            <a:endParaRPr lang="de-DE" b="1" dirty="0"/>
          </a:p>
          <a:p>
            <a:r>
              <a:rPr lang="de-DE" sz="1200" dirty="0" smtClean="0"/>
              <a:t>Springer Medizin; e. </a:t>
            </a:r>
            <a:r>
              <a:rPr lang="de-DE" sz="1200" dirty="0" err="1" smtClean="0"/>
              <a:t>Medpedia</a:t>
            </a:r>
            <a:r>
              <a:rPr lang="de-DE" sz="1200" dirty="0" smtClean="0"/>
              <a:t>: Medizinische </a:t>
            </a:r>
            <a:r>
              <a:rPr lang="de-DE" sz="1200" dirty="0"/>
              <a:t>und rechtliche Aspekte der Dokumentation in Klinik und Praxis</a:t>
            </a:r>
          </a:p>
          <a:p>
            <a:endParaRPr lang="de-DE" b="1" dirty="0" smtClean="0"/>
          </a:p>
          <a:p>
            <a:endParaRPr lang="de-DE" b="1" dirty="0"/>
          </a:p>
          <a:p>
            <a:endParaRPr lang="de-DE" b="1" dirty="0" smtClean="0"/>
          </a:p>
          <a:p>
            <a:endParaRPr lang="de-DE" b="1" dirty="0"/>
          </a:p>
          <a:p>
            <a:endParaRPr lang="de-DE" b="1" dirty="0" smtClean="0"/>
          </a:p>
          <a:p>
            <a:endParaRPr lang="de-DE" b="1" dirty="0"/>
          </a:p>
          <a:p>
            <a:endParaRPr lang="de-DE" b="1" dirty="0" smtClean="0"/>
          </a:p>
          <a:p>
            <a:endParaRPr lang="de-DE" b="1" dirty="0"/>
          </a:p>
          <a:p>
            <a:endParaRPr lang="de-DE" b="1" dirty="0" smtClean="0"/>
          </a:p>
          <a:p>
            <a:endParaRPr lang="de-DE" b="1" dirty="0"/>
          </a:p>
          <a:p>
            <a:endParaRPr lang="de-DE" b="1" dirty="0" smtClean="0"/>
          </a:p>
          <a:p>
            <a:endParaRPr lang="de-DE" b="1" dirty="0" smtClean="0"/>
          </a:p>
        </p:txBody>
      </p:sp>
      <p:sp>
        <p:nvSpPr>
          <p:cNvPr id="5" name="Fußzeilenplatzhalter 4"/>
          <p:cNvSpPr>
            <a:spLocks noGrp="1"/>
          </p:cNvSpPr>
          <p:nvPr>
            <p:ph type="ftr" sz="quarter" idx="11"/>
          </p:nvPr>
        </p:nvSpPr>
        <p:spPr>
          <a:xfrm>
            <a:off x="1043608" y="6588125"/>
            <a:ext cx="8550981" cy="269875"/>
          </a:xfrm>
        </p:spPr>
        <p:txBody>
          <a:bodyPr/>
          <a:lstStyle/>
          <a:p>
            <a:pPr algn="l">
              <a:defRPr/>
            </a:pPr>
            <a:r>
              <a:rPr lang="de-DE" altLang="de-DE" sz="1400" dirty="0" smtClean="0"/>
              <a:t>34. Kölner Symposium Arbeitsgemeinschaft Rechtsanwälte im Medizinrecht e.V., 25.11.2023</a:t>
            </a:r>
            <a:endParaRPr lang="de-DE" altLang="de-DE" sz="1400" dirty="0"/>
          </a:p>
        </p:txBody>
      </p:sp>
    </p:spTree>
    <p:extLst>
      <p:ext uri="{BB962C8B-B14F-4D97-AF65-F5344CB8AC3E}">
        <p14:creationId xmlns:p14="http://schemas.microsoft.com/office/powerpoint/2010/main" val="2080056486"/>
      </p:ext>
    </p:extLst>
  </p:cSld>
  <p:clrMapOvr>
    <a:masterClrMapping/>
  </p:clrMapOvr>
  <p:timing>
    <p:tnLst>
      <p:par>
        <p:cTn id="1" dur="indefinite" restart="never" nodeType="tmRoot"/>
      </p:par>
    </p:tnLst>
  </p:timing>
</p:sld>
</file>

<file path=ppt/theme/theme1.xml><?xml version="1.0" encoding="utf-8"?>
<a:theme xmlns:a="http://schemas.openxmlformats.org/drawingml/2006/main" name="PAbschlussbericht">
  <a:themeElements>
    <a:clrScheme name="D4-10.5_PSB_Projektabschlussbericht 1">
      <a:dk1>
        <a:srgbClr val="000000"/>
      </a:dk1>
      <a:lt1>
        <a:srgbClr val="FFFFFF"/>
      </a:lt1>
      <a:dk2>
        <a:srgbClr val="000000"/>
      </a:dk2>
      <a:lt2>
        <a:srgbClr val="808080"/>
      </a:lt2>
      <a:accent1>
        <a:srgbClr val="93BEE9"/>
      </a:accent1>
      <a:accent2>
        <a:srgbClr val="0F376A"/>
      </a:accent2>
      <a:accent3>
        <a:srgbClr val="FFFFFF"/>
      </a:accent3>
      <a:accent4>
        <a:srgbClr val="000000"/>
      </a:accent4>
      <a:accent5>
        <a:srgbClr val="C8DBF2"/>
      </a:accent5>
      <a:accent6>
        <a:srgbClr val="0C315F"/>
      </a:accent6>
      <a:hlink>
        <a:srgbClr val="D1DBE5"/>
      </a:hlink>
      <a:folHlink>
        <a:srgbClr val="99CC00"/>
      </a:folHlink>
    </a:clrScheme>
    <a:fontScheme name="D4-10.5_PSB_Projektabschlussbericht">
      <a:majorFont>
        <a:latin typeface="Arial"/>
        <a:ea typeface=""/>
        <a:cs typeface=""/>
      </a:majorFont>
      <a:minorFont>
        <a:latin typeface="Arial"/>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4-10.5_PSB_Projektabschlussbericht 1">
        <a:dk1>
          <a:srgbClr val="000000"/>
        </a:dk1>
        <a:lt1>
          <a:srgbClr val="FFFFFF"/>
        </a:lt1>
        <a:dk2>
          <a:srgbClr val="000000"/>
        </a:dk2>
        <a:lt2>
          <a:srgbClr val="808080"/>
        </a:lt2>
        <a:accent1>
          <a:srgbClr val="93BEE9"/>
        </a:accent1>
        <a:accent2>
          <a:srgbClr val="0F376A"/>
        </a:accent2>
        <a:accent3>
          <a:srgbClr val="FFFFFF"/>
        </a:accent3>
        <a:accent4>
          <a:srgbClr val="000000"/>
        </a:accent4>
        <a:accent5>
          <a:srgbClr val="C8DBF2"/>
        </a:accent5>
        <a:accent6>
          <a:srgbClr val="0C315F"/>
        </a:accent6>
        <a:hlink>
          <a:srgbClr val="D1DBE5"/>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Larissa">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webextensions/_rels/taskpanes.xml.rels><?xml version="1.0" encoding="UTF-8" standalone="yes"?>
<Relationships xmlns="http://schemas.openxmlformats.org/package/2006/relationships"><Relationship Id="rId1" Type="http://schemas.microsoft.com/office/2011/relationships/webextension" Target="webextension1.xml"/></Relationships>
</file>

<file path=ppt/webextensions/taskpanes.xml><?xml version="1.0" encoding="utf-8"?>
<wetp:taskpanes xmlns:wetp="http://schemas.microsoft.com/office/webextensions/taskpanes/2010/11">
  <wetp:taskpane dockstate="right" visibility="0" width="350" row="1">
    <wetp:webextensionref xmlns:r="http://schemas.openxmlformats.org/officeDocument/2006/relationships" r:id="rId1"/>
  </wetp:taskpane>
</wetp:taskpanes>
</file>

<file path=ppt/webextensions/webextension1.xml><?xml version="1.0" encoding="utf-8"?>
<we:webextension xmlns:we="http://schemas.microsoft.com/office/webextensions/webextension/2010/11" id="{C34CE717-353D-4EFD-A856-28A700129A5C}">
  <we:reference id="wa104178141" version="3.0.10.0" store="de-DE" storeType="OMEX"/>
  <we:alternateReferences>
    <we:reference id="WA104178141" version="3.0.10.0" store="WA104178141" storeType="OMEX"/>
  </we:alternateReferences>
  <we:properties/>
  <we:bindings/>
  <we:snapshot xmlns:r="http://schemas.openxmlformats.org/officeDocument/2006/relationships"/>
</we:webextension>
</file>

<file path=docProps/app.xml><?xml version="1.0" encoding="utf-8"?>
<Properties xmlns="http://schemas.openxmlformats.org/officeDocument/2006/extended-properties" xmlns:vt="http://schemas.openxmlformats.org/officeDocument/2006/docPropsVTypes">
  <Template>PAbschlussbericht</Template>
  <TotalTime>0</TotalTime>
  <Words>2038</Words>
  <Application>Microsoft Office PowerPoint</Application>
  <PresentationFormat>Bildschirmpräsentation (4:3)</PresentationFormat>
  <Paragraphs>606</Paragraphs>
  <Slides>34</Slides>
  <Notes>0</Notes>
  <HiddenSlides>0</HiddenSlides>
  <MMClips>0</MMClips>
  <ScaleCrop>false</ScaleCrop>
  <HeadingPairs>
    <vt:vector size="4" baseType="variant">
      <vt:variant>
        <vt:lpstr>Design</vt:lpstr>
      </vt:variant>
      <vt:variant>
        <vt:i4>1</vt:i4>
      </vt:variant>
      <vt:variant>
        <vt:lpstr>Folientitel</vt:lpstr>
      </vt:variant>
      <vt:variant>
        <vt:i4>34</vt:i4>
      </vt:variant>
    </vt:vector>
  </HeadingPairs>
  <TitlesOfParts>
    <vt:vector size="35" baseType="lpstr">
      <vt:lpstr>PAbschlussbericht</vt:lpstr>
      <vt:lpstr>  Der „Dokumentationsfehler“  Haftungsfalle oder stumpfes Schwert   Dokumentation aus Sicht eines Sachverständigen  </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Company>Universitätsklinikum des Saarlandes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Projekt-Abschlussbericht Projektname</dc:title>
  <dc:creator>Ritter, Matthias</dc:creator>
  <cp:lastModifiedBy>Ekkehard Fritsch</cp:lastModifiedBy>
  <cp:revision>328</cp:revision>
  <cp:lastPrinted>2020-06-22T06:19:25Z</cp:lastPrinted>
  <dcterms:created xsi:type="dcterms:W3CDTF">2017-02-27T09:47:00Z</dcterms:created>
  <dcterms:modified xsi:type="dcterms:W3CDTF">2023-11-25T08:43:20Z</dcterms:modified>
</cp:coreProperties>
</file>