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5" r:id="rId2"/>
    <p:sldId id="261" r:id="rId3"/>
    <p:sldId id="276" r:id="rId4"/>
    <p:sldId id="275" r:id="rId5"/>
    <p:sldId id="259" r:id="rId6"/>
    <p:sldId id="273" r:id="rId7"/>
    <p:sldId id="277" r:id="rId8"/>
    <p:sldId id="278" r:id="rId9"/>
    <p:sldId id="279" r:id="rId10"/>
    <p:sldId id="280" r:id="rId11"/>
    <p:sldId id="282" r:id="rId12"/>
    <p:sldId id="281" r:id="rId13"/>
    <p:sldId id="283" r:id="rId14"/>
    <p:sldId id="285" r:id="rId15"/>
    <p:sldId id="263" r:id="rId16"/>
  </p:sldIdLst>
  <p:sldSz cx="12192000" cy="6858000"/>
  <p:notesSz cx="6858000" cy="9144000"/>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8E97"/>
    <a:srgbClr val="687E88"/>
    <a:srgbClr val="E5E9EF"/>
    <a:srgbClr val="867E88"/>
    <a:srgbClr val="D6DC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BCE65-6EB9-4C69-A12A-436511DA2025}" v="321" dt="2023-11-24T11:39:07.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2"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C18BA3-0234-4737-910B-9AF6AD52837B}" type="datetimeFigureOut">
              <a:rPr lang="de-DE" smtClean="0"/>
              <a:t>24.11.2023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61638-ED6C-41DC-B4BD-39492D509A37}" type="slidenum">
              <a:rPr lang="de-DE" smtClean="0"/>
              <a:t>‹Nr.›</a:t>
            </a:fld>
            <a:endParaRPr lang="de-DE"/>
          </a:p>
        </p:txBody>
      </p:sp>
    </p:spTree>
    <p:extLst>
      <p:ext uri="{BB962C8B-B14F-4D97-AF65-F5344CB8AC3E}">
        <p14:creationId xmlns:p14="http://schemas.microsoft.com/office/powerpoint/2010/main" val="932523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enutzerdefiniertes Layout">
    <p:bg>
      <p:bgPr>
        <a:solidFill>
          <a:srgbClr val="E5E9E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AF10D-03AA-FE31-ADCB-72C594318D64}"/>
              </a:ext>
            </a:extLst>
          </p:cNvPr>
          <p:cNvSpPr>
            <a:spLocks noGrp="1"/>
          </p:cNvSpPr>
          <p:nvPr>
            <p:ph type="title" hasCustomPrompt="1"/>
          </p:nvPr>
        </p:nvSpPr>
        <p:spPr>
          <a:xfrm>
            <a:off x="546410" y="1604646"/>
            <a:ext cx="11195824" cy="1017626"/>
          </a:xfrm>
          <a:solidFill>
            <a:srgbClr val="E5E9EF"/>
          </a:solidFill>
        </p:spPr>
        <p:txBody>
          <a:bodyPr>
            <a:noAutofit/>
          </a:bodyPr>
          <a:lstStyle>
            <a:lvl1pPr>
              <a:defRPr sz="4400" b="1">
                <a:latin typeface="Bahnschrift" panose="020B0502040204020203" pitchFamily="34" charset="0"/>
              </a:defRPr>
            </a:lvl1pPr>
          </a:lstStyle>
          <a:p>
            <a:r>
              <a:rPr lang="de-DE" dirty="0"/>
              <a:t>SAMPLE TITLE ONE OR TWO LINES,</a:t>
            </a:r>
            <a:br>
              <a:rPr lang="de-DE" dirty="0"/>
            </a:br>
            <a:r>
              <a:rPr lang="de-DE" dirty="0"/>
              <a:t>Bahnschrift BOLD, 44 PT</a:t>
            </a:r>
          </a:p>
        </p:txBody>
      </p:sp>
      <p:sp>
        <p:nvSpPr>
          <p:cNvPr id="3" name="Fußzeilenplatzhalter 2">
            <a:extLst>
              <a:ext uri="{FF2B5EF4-FFF2-40B4-BE49-F238E27FC236}">
                <a16:creationId xmlns:a16="http://schemas.microsoft.com/office/drawing/2014/main" id="{3B5DC277-2E88-A03A-C427-A14F0511CF53}"/>
              </a:ext>
            </a:extLst>
          </p:cNvPr>
          <p:cNvSpPr>
            <a:spLocks noGrp="1"/>
          </p:cNvSpPr>
          <p:nvPr>
            <p:ph type="ftr" sz="quarter" idx="10"/>
          </p:nvPr>
        </p:nvSpPr>
        <p:spPr/>
        <p:txBody>
          <a:bodyPr/>
          <a:lstStyle/>
          <a:p>
            <a:r>
              <a:rPr lang="de-DE"/>
              <a:t>ORT I THEMA I DATUM</a:t>
            </a:r>
            <a:endParaRPr lang="de-DE" dirty="0"/>
          </a:p>
        </p:txBody>
      </p:sp>
      <p:sp>
        <p:nvSpPr>
          <p:cNvPr id="4" name="Foliennummernplatzhalter 3">
            <a:extLst>
              <a:ext uri="{FF2B5EF4-FFF2-40B4-BE49-F238E27FC236}">
                <a16:creationId xmlns:a16="http://schemas.microsoft.com/office/drawing/2014/main" id="{4155860F-A170-C379-9105-8839816C8036}"/>
              </a:ext>
            </a:extLst>
          </p:cNvPr>
          <p:cNvSpPr>
            <a:spLocks noGrp="1"/>
          </p:cNvSpPr>
          <p:nvPr>
            <p:ph type="sldNum" sz="quarter" idx="11"/>
          </p:nvPr>
        </p:nvSpPr>
        <p:spPr/>
        <p:txBody>
          <a:bodyPr/>
          <a:lstStyle/>
          <a:p>
            <a:fld id="{9643A79D-5A10-4F11-B720-68CFEB541FF4}" type="slidenum">
              <a:rPr lang="de-DE" smtClean="0"/>
              <a:t>‹Nr.›</a:t>
            </a:fld>
            <a:endParaRPr lang="de-DE" dirty="0"/>
          </a:p>
        </p:txBody>
      </p:sp>
      <p:sp>
        <p:nvSpPr>
          <p:cNvPr id="5" name="Textfeld 4">
            <a:extLst>
              <a:ext uri="{FF2B5EF4-FFF2-40B4-BE49-F238E27FC236}">
                <a16:creationId xmlns:a16="http://schemas.microsoft.com/office/drawing/2014/main" id="{FBD5957D-02AD-FF26-E332-17B3A079AC64}"/>
              </a:ext>
            </a:extLst>
          </p:cNvPr>
          <p:cNvSpPr txBox="1"/>
          <p:nvPr userDrawn="1"/>
        </p:nvSpPr>
        <p:spPr>
          <a:xfrm>
            <a:off x="546410" y="3095143"/>
            <a:ext cx="11331912" cy="461665"/>
          </a:xfrm>
          <a:prstGeom prst="rect">
            <a:avLst/>
          </a:prstGeom>
          <a:noFill/>
        </p:spPr>
        <p:txBody>
          <a:bodyPr wrap="square" rtlCol="0">
            <a:spAutoFit/>
          </a:bodyPr>
          <a:lstStyle/>
          <a:p>
            <a:r>
              <a:rPr lang="de-DE" sz="2400" dirty="0"/>
              <a:t>Der „Dokumentationsfehler“, Haftungsfalle oder stumpfes Schwert?</a:t>
            </a:r>
          </a:p>
        </p:txBody>
      </p:sp>
      <p:sp>
        <p:nvSpPr>
          <p:cNvPr id="6" name="Textfeld 5">
            <a:extLst>
              <a:ext uri="{FF2B5EF4-FFF2-40B4-BE49-F238E27FC236}">
                <a16:creationId xmlns:a16="http://schemas.microsoft.com/office/drawing/2014/main" id="{721A3250-C5F9-78E0-FF66-CD4E5C793FFD}"/>
              </a:ext>
            </a:extLst>
          </p:cNvPr>
          <p:cNvSpPr txBox="1"/>
          <p:nvPr userDrawn="1"/>
        </p:nvSpPr>
        <p:spPr>
          <a:xfrm>
            <a:off x="546410" y="4029680"/>
            <a:ext cx="11195824" cy="369332"/>
          </a:xfrm>
          <a:prstGeom prst="rect">
            <a:avLst/>
          </a:prstGeom>
          <a:noFill/>
        </p:spPr>
        <p:txBody>
          <a:bodyPr wrap="square" rtlCol="0">
            <a:spAutoFit/>
          </a:bodyPr>
          <a:lstStyle/>
          <a:p>
            <a:r>
              <a:rPr lang="de-DE" sz="1800" dirty="0"/>
              <a:t>34. Kölner Symposium, Axel Näther</a:t>
            </a:r>
          </a:p>
        </p:txBody>
      </p:sp>
    </p:spTree>
    <p:extLst>
      <p:ext uri="{BB962C8B-B14F-4D97-AF65-F5344CB8AC3E}">
        <p14:creationId xmlns:p14="http://schemas.microsoft.com/office/powerpoint/2010/main" val="234228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1756C9-668E-92D9-03F1-8F4BE2B2B6E2}"/>
              </a:ext>
            </a:extLst>
          </p:cNvPr>
          <p:cNvSpPr>
            <a:spLocks noGrp="1"/>
          </p:cNvSpPr>
          <p:nvPr>
            <p:ph type="title"/>
          </p:nvPr>
        </p:nvSpPr>
        <p:spPr>
          <a:xfrm>
            <a:off x="535260" y="457200"/>
            <a:ext cx="4236766"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32CDC85-14A9-75E4-415A-D5D19C5971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3D11478-D7AD-E100-A41B-79D1664FC829}"/>
              </a:ext>
            </a:extLst>
          </p:cNvPr>
          <p:cNvSpPr>
            <a:spLocks noGrp="1"/>
          </p:cNvSpPr>
          <p:nvPr>
            <p:ph type="body" sz="half" idx="2"/>
          </p:nvPr>
        </p:nvSpPr>
        <p:spPr>
          <a:xfrm>
            <a:off x="535260" y="2057400"/>
            <a:ext cx="423676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a:extLst>
              <a:ext uri="{FF2B5EF4-FFF2-40B4-BE49-F238E27FC236}">
                <a16:creationId xmlns:a16="http://schemas.microsoft.com/office/drawing/2014/main" id="{B9BF56B8-6C98-2BEE-AC52-63CC88E04534}"/>
              </a:ext>
            </a:extLst>
          </p:cNvPr>
          <p:cNvSpPr>
            <a:spLocks noGrp="1"/>
          </p:cNvSpPr>
          <p:nvPr>
            <p:ph type="ftr" sz="quarter" idx="11"/>
          </p:nvPr>
        </p:nvSpPr>
        <p:spPr/>
        <p:txBody>
          <a:bodyPr/>
          <a:lstStyle/>
          <a:p>
            <a:r>
              <a:rPr lang="de-DE"/>
              <a:t>ORT I THEMA I DATUM</a:t>
            </a:r>
          </a:p>
        </p:txBody>
      </p:sp>
      <p:sp>
        <p:nvSpPr>
          <p:cNvPr id="7" name="Foliennummernplatzhalter 6">
            <a:extLst>
              <a:ext uri="{FF2B5EF4-FFF2-40B4-BE49-F238E27FC236}">
                <a16:creationId xmlns:a16="http://schemas.microsoft.com/office/drawing/2014/main" id="{00B8FB5A-9018-317F-3F72-6E6A1E1903B3}"/>
              </a:ext>
            </a:extLst>
          </p:cNvPr>
          <p:cNvSpPr>
            <a:spLocks noGrp="1"/>
          </p:cNvSpPr>
          <p:nvPr>
            <p:ph type="sldNum" sz="quarter" idx="12"/>
          </p:nvPr>
        </p:nvSpPr>
        <p:spPr/>
        <p:txBody>
          <a:bodyPr/>
          <a:lstStyle/>
          <a:p>
            <a:fld id="{9643A79D-5A10-4F11-B720-68CFEB541FF4}" type="slidenum">
              <a:rPr lang="de-DE" smtClean="0"/>
              <a:t>‹Nr.›</a:t>
            </a:fld>
            <a:endParaRPr lang="de-DE"/>
          </a:p>
        </p:txBody>
      </p:sp>
    </p:spTree>
    <p:extLst>
      <p:ext uri="{BB962C8B-B14F-4D97-AF65-F5344CB8AC3E}">
        <p14:creationId xmlns:p14="http://schemas.microsoft.com/office/powerpoint/2010/main" val="299528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enutzerdefiniertes Layout">
    <p:bg>
      <p:bgPr>
        <a:solidFill>
          <a:srgbClr val="E5E9E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AF10D-03AA-FE31-ADCB-72C594318D64}"/>
              </a:ext>
            </a:extLst>
          </p:cNvPr>
          <p:cNvSpPr>
            <a:spLocks noGrp="1"/>
          </p:cNvSpPr>
          <p:nvPr>
            <p:ph type="title" hasCustomPrompt="1"/>
          </p:nvPr>
        </p:nvSpPr>
        <p:spPr>
          <a:xfrm>
            <a:off x="546410" y="1604646"/>
            <a:ext cx="11195824" cy="1017626"/>
          </a:xfrm>
          <a:solidFill>
            <a:srgbClr val="E5E9EF"/>
          </a:solidFill>
        </p:spPr>
        <p:txBody>
          <a:bodyPr>
            <a:noAutofit/>
          </a:bodyPr>
          <a:lstStyle>
            <a:lvl1pPr>
              <a:defRPr sz="4400" b="1">
                <a:latin typeface="Bahnschrift" panose="020B0502040204020203" pitchFamily="34" charset="0"/>
              </a:defRPr>
            </a:lvl1pPr>
          </a:lstStyle>
          <a:p>
            <a:r>
              <a:rPr lang="de-DE" dirty="0"/>
              <a:t>SAMPLE TITLE ONE OR TWO LINES,</a:t>
            </a:r>
            <a:br>
              <a:rPr lang="de-DE" dirty="0"/>
            </a:br>
            <a:r>
              <a:rPr lang="de-DE" dirty="0"/>
              <a:t>Bahnschrift BOLD, 44 PT</a:t>
            </a:r>
          </a:p>
        </p:txBody>
      </p:sp>
      <p:sp>
        <p:nvSpPr>
          <p:cNvPr id="3" name="Fußzeilenplatzhalter 2">
            <a:extLst>
              <a:ext uri="{FF2B5EF4-FFF2-40B4-BE49-F238E27FC236}">
                <a16:creationId xmlns:a16="http://schemas.microsoft.com/office/drawing/2014/main" id="{3B5DC277-2E88-A03A-C427-A14F0511CF53}"/>
              </a:ext>
            </a:extLst>
          </p:cNvPr>
          <p:cNvSpPr>
            <a:spLocks noGrp="1"/>
          </p:cNvSpPr>
          <p:nvPr>
            <p:ph type="ftr" sz="quarter" idx="10"/>
          </p:nvPr>
        </p:nvSpPr>
        <p:spPr/>
        <p:txBody>
          <a:bodyPr/>
          <a:lstStyle/>
          <a:p>
            <a:r>
              <a:rPr lang="de-DE"/>
              <a:t>ORT I THEMA I DATUM</a:t>
            </a:r>
            <a:endParaRPr lang="de-DE" dirty="0"/>
          </a:p>
        </p:txBody>
      </p:sp>
      <p:sp>
        <p:nvSpPr>
          <p:cNvPr id="4" name="Foliennummernplatzhalter 3">
            <a:extLst>
              <a:ext uri="{FF2B5EF4-FFF2-40B4-BE49-F238E27FC236}">
                <a16:creationId xmlns:a16="http://schemas.microsoft.com/office/drawing/2014/main" id="{4155860F-A170-C379-9105-8839816C8036}"/>
              </a:ext>
            </a:extLst>
          </p:cNvPr>
          <p:cNvSpPr>
            <a:spLocks noGrp="1"/>
          </p:cNvSpPr>
          <p:nvPr>
            <p:ph type="sldNum" sz="quarter" idx="11"/>
          </p:nvPr>
        </p:nvSpPr>
        <p:spPr/>
        <p:txBody>
          <a:bodyPr/>
          <a:lstStyle/>
          <a:p>
            <a:fld id="{9643A79D-5A10-4F11-B720-68CFEB541FF4}" type="slidenum">
              <a:rPr lang="de-DE" smtClean="0"/>
              <a:t>‹Nr.›</a:t>
            </a:fld>
            <a:endParaRPr lang="de-DE" dirty="0"/>
          </a:p>
        </p:txBody>
      </p:sp>
    </p:spTree>
    <p:extLst>
      <p:ext uri="{BB962C8B-B14F-4D97-AF65-F5344CB8AC3E}">
        <p14:creationId xmlns:p14="http://schemas.microsoft.com/office/powerpoint/2010/main" val="390699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enutzerdefiniertes Layout">
    <p:bg>
      <p:bgPr>
        <a:solidFill>
          <a:srgbClr val="E5E9E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AF10D-03AA-FE31-ADCB-72C594318D64}"/>
              </a:ext>
            </a:extLst>
          </p:cNvPr>
          <p:cNvSpPr>
            <a:spLocks noGrp="1"/>
          </p:cNvSpPr>
          <p:nvPr>
            <p:ph type="title" hasCustomPrompt="1"/>
          </p:nvPr>
        </p:nvSpPr>
        <p:spPr>
          <a:xfrm>
            <a:off x="546410" y="1421766"/>
            <a:ext cx="6484310" cy="1017626"/>
          </a:xfrm>
          <a:solidFill>
            <a:srgbClr val="E5E9EF"/>
          </a:solidFill>
        </p:spPr>
        <p:txBody>
          <a:bodyPr>
            <a:noAutofit/>
          </a:bodyPr>
          <a:lstStyle>
            <a:lvl1pPr>
              <a:defRPr sz="4400" b="1">
                <a:latin typeface="Bahnschrift" panose="020B0502040204020203" pitchFamily="34" charset="0"/>
              </a:defRPr>
            </a:lvl1pPr>
          </a:lstStyle>
          <a:p>
            <a:r>
              <a:rPr lang="de-DE" dirty="0"/>
              <a:t>SAMPLE TITLE, Bahnschrift BOLD, 44 PT</a:t>
            </a:r>
          </a:p>
        </p:txBody>
      </p:sp>
      <p:sp>
        <p:nvSpPr>
          <p:cNvPr id="3" name="Fußzeilenplatzhalter 2">
            <a:extLst>
              <a:ext uri="{FF2B5EF4-FFF2-40B4-BE49-F238E27FC236}">
                <a16:creationId xmlns:a16="http://schemas.microsoft.com/office/drawing/2014/main" id="{3B5DC277-2E88-A03A-C427-A14F0511CF53}"/>
              </a:ext>
            </a:extLst>
          </p:cNvPr>
          <p:cNvSpPr>
            <a:spLocks noGrp="1"/>
          </p:cNvSpPr>
          <p:nvPr>
            <p:ph type="ftr" sz="quarter" idx="10"/>
          </p:nvPr>
        </p:nvSpPr>
        <p:spPr/>
        <p:txBody>
          <a:bodyPr/>
          <a:lstStyle/>
          <a:p>
            <a:r>
              <a:rPr lang="de-DE"/>
              <a:t>ORT I THEMA I DATUM</a:t>
            </a:r>
            <a:endParaRPr lang="de-DE" dirty="0"/>
          </a:p>
        </p:txBody>
      </p:sp>
      <p:sp>
        <p:nvSpPr>
          <p:cNvPr id="4" name="Foliennummernplatzhalter 3">
            <a:extLst>
              <a:ext uri="{FF2B5EF4-FFF2-40B4-BE49-F238E27FC236}">
                <a16:creationId xmlns:a16="http://schemas.microsoft.com/office/drawing/2014/main" id="{4155860F-A170-C379-9105-8839816C8036}"/>
              </a:ext>
            </a:extLst>
          </p:cNvPr>
          <p:cNvSpPr>
            <a:spLocks noGrp="1"/>
          </p:cNvSpPr>
          <p:nvPr>
            <p:ph type="sldNum" sz="quarter" idx="11"/>
          </p:nvPr>
        </p:nvSpPr>
        <p:spPr/>
        <p:txBody>
          <a:bodyPr/>
          <a:lstStyle/>
          <a:p>
            <a:fld id="{9643A79D-5A10-4F11-B720-68CFEB541FF4}" type="slidenum">
              <a:rPr lang="de-DE" smtClean="0"/>
              <a:t>‹Nr.›</a:t>
            </a:fld>
            <a:endParaRPr lang="de-DE" dirty="0"/>
          </a:p>
        </p:txBody>
      </p:sp>
      <p:sp>
        <p:nvSpPr>
          <p:cNvPr id="5" name="Textfeld 4">
            <a:extLst>
              <a:ext uri="{FF2B5EF4-FFF2-40B4-BE49-F238E27FC236}">
                <a16:creationId xmlns:a16="http://schemas.microsoft.com/office/drawing/2014/main" id="{FBD5957D-02AD-FF26-E332-17B3A079AC64}"/>
              </a:ext>
            </a:extLst>
          </p:cNvPr>
          <p:cNvSpPr txBox="1"/>
          <p:nvPr userDrawn="1"/>
        </p:nvSpPr>
        <p:spPr>
          <a:xfrm>
            <a:off x="546410" y="2865120"/>
            <a:ext cx="6484310" cy="830997"/>
          </a:xfrm>
          <a:prstGeom prst="rect">
            <a:avLst/>
          </a:prstGeom>
          <a:noFill/>
        </p:spPr>
        <p:txBody>
          <a:bodyPr wrap="square" rtlCol="0">
            <a:spAutoFit/>
          </a:bodyPr>
          <a:lstStyle/>
          <a:p>
            <a:r>
              <a:rPr lang="de-DE" sz="2400" dirty="0"/>
              <a:t>SUBLINE IN ONE OR TWO LINES, CALIBRI LIGHT BOLD, 24 PT</a:t>
            </a:r>
          </a:p>
        </p:txBody>
      </p:sp>
      <p:sp>
        <p:nvSpPr>
          <p:cNvPr id="6" name="Textfeld 5">
            <a:extLst>
              <a:ext uri="{FF2B5EF4-FFF2-40B4-BE49-F238E27FC236}">
                <a16:creationId xmlns:a16="http://schemas.microsoft.com/office/drawing/2014/main" id="{721A3250-C5F9-78E0-FF66-CD4E5C793FFD}"/>
              </a:ext>
            </a:extLst>
          </p:cNvPr>
          <p:cNvSpPr txBox="1"/>
          <p:nvPr userDrawn="1"/>
        </p:nvSpPr>
        <p:spPr>
          <a:xfrm>
            <a:off x="546410" y="3846799"/>
            <a:ext cx="6484310" cy="369332"/>
          </a:xfrm>
          <a:prstGeom prst="rect">
            <a:avLst/>
          </a:prstGeom>
          <a:noFill/>
        </p:spPr>
        <p:txBody>
          <a:bodyPr wrap="square" rtlCol="0">
            <a:spAutoFit/>
          </a:bodyPr>
          <a:lstStyle/>
          <a:p>
            <a:r>
              <a:rPr lang="de-DE" sz="1800" dirty="0"/>
              <a:t>Name </a:t>
            </a:r>
            <a:r>
              <a:rPr lang="de-DE" sz="1800" dirty="0" err="1"/>
              <a:t>of</a:t>
            </a:r>
            <a:r>
              <a:rPr lang="de-DE" sz="1800" dirty="0"/>
              <a:t> </a:t>
            </a:r>
            <a:r>
              <a:rPr lang="de-DE" sz="1800" dirty="0" err="1"/>
              <a:t>the</a:t>
            </a:r>
            <a:r>
              <a:rPr lang="de-DE" sz="1800" dirty="0"/>
              <a:t> </a:t>
            </a:r>
            <a:r>
              <a:rPr lang="de-DE" sz="1800" dirty="0" err="1"/>
              <a:t>event</a:t>
            </a:r>
            <a:r>
              <a:rPr lang="de-DE" sz="1800" dirty="0"/>
              <a:t>, </a:t>
            </a:r>
            <a:r>
              <a:rPr lang="de-DE" sz="1800" dirty="0" err="1"/>
              <a:t>presenter</a:t>
            </a:r>
            <a:r>
              <a:rPr lang="de-DE" sz="1800" dirty="0"/>
              <a:t> </a:t>
            </a:r>
            <a:r>
              <a:rPr lang="de-DE" sz="1800" dirty="0" err="1"/>
              <a:t>or</a:t>
            </a:r>
            <a:r>
              <a:rPr lang="de-DE" sz="1800" dirty="0"/>
              <a:t> </a:t>
            </a:r>
            <a:r>
              <a:rPr lang="de-DE" sz="1800" dirty="0" err="1"/>
              <a:t>project</a:t>
            </a:r>
            <a:r>
              <a:rPr lang="de-DE" sz="1800" dirty="0"/>
              <a:t>, 18 PT</a:t>
            </a:r>
          </a:p>
        </p:txBody>
      </p:sp>
      <p:sp>
        <p:nvSpPr>
          <p:cNvPr id="9" name="Bildplatzhalter 8">
            <a:extLst>
              <a:ext uri="{FF2B5EF4-FFF2-40B4-BE49-F238E27FC236}">
                <a16:creationId xmlns:a16="http://schemas.microsoft.com/office/drawing/2014/main" id="{CC211096-DDB3-75E4-8DE1-0F020B495C1D}"/>
              </a:ext>
            </a:extLst>
          </p:cNvPr>
          <p:cNvSpPr>
            <a:spLocks noGrp="1"/>
          </p:cNvSpPr>
          <p:nvPr>
            <p:ph type="pic" sz="quarter" idx="12"/>
          </p:nvPr>
        </p:nvSpPr>
        <p:spPr>
          <a:xfrm>
            <a:off x="7569200" y="0"/>
            <a:ext cx="4622800" cy="6858000"/>
          </a:xfrm>
          <a:solidFill>
            <a:schemeClr val="bg2">
              <a:lumMod val="75000"/>
            </a:schemeClr>
          </a:solidFill>
        </p:spPr>
        <p:txBody>
          <a:bodyPr/>
          <a:lstStyle/>
          <a:p>
            <a:endParaRPr lang="de-DE"/>
          </a:p>
        </p:txBody>
      </p:sp>
    </p:spTree>
    <p:extLst>
      <p:ext uri="{BB962C8B-B14F-4D97-AF65-F5344CB8AC3E}">
        <p14:creationId xmlns:p14="http://schemas.microsoft.com/office/powerpoint/2010/main" val="7435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59DE881-EAE5-38D2-6086-1ED1E579EAC0}"/>
              </a:ext>
            </a:extLst>
          </p:cNvPr>
          <p:cNvSpPr/>
          <p:nvPr userDrawn="1"/>
        </p:nvSpPr>
        <p:spPr>
          <a:xfrm>
            <a:off x="0" y="6177523"/>
            <a:ext cx="12192000" cy="681037"/>
          </a:xfrm>
          <a:prstGeom prst="rect">
            <a:avLst/>
          </a:prstGeom>
          <a:solidFill>
            <a:srgbClr val="E5E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E77AFF4-4E51-C79F-1CE9-E3C9762C7DEE}"/>
              </a:ext>
            </a:extLst>
          </p:cNvPr>
          <p:cNvSpPr>
            <a:spLocks noGrp="1"/>
          </p:cNvSpPr>
          <p:nvPr>
            <p:ph type="title" hasCustomPrompt="1"/>
          </p:nvPr>
        </p:nvSpPr>
        <p:spPr/>
        <p:txBody>
          <a:bodyPr/>
          <a:lstStyle>
            <a:lvl1pPr>
              <a:defRPr/>
            </a:lvl1pPr>
          </a:lstStyle>
          <a:p>
            <a:r>
              <a:rPr lang="de-DE" dirty="0"/>
              <a:t>DOUBLE HEADLINE WITH ONE OR TWO LINES, Bahnschrift Light </a:t>
            </a:r>
            <a:r>
              <a:rPr lang="de-DE" dirty="0" err="1"/>
              <a:t>bold</a:t>
            </a:r>
            <a:r>
              <a:rPr lang="de-DE" dirty="0"/>
              <a:t>, 32 </a:t>
            </a:r>
            <a:r>
              <a:rPr lang="de-DE" dirty="0" err="1"/>
              <a:t>pt</a:t>
            </a:r>
            <a:endParaRPr lang="de-DE" dirty="0"/>
          </a:p>
        </p:txBody>
      </p:sp>
      <p:sp>
        <p:nvSpPr>
          <p:cNvPr id="3" name="Fußzeilenplatzhalter 2">
            <a:extLst>
              <a:ext uri="{FF2B5EF4-FFF2-40B4-BE49-F238E27FC236}">
                <a16:creationId xmlns:a16="http://schemas.microsoft.com/office/drawing/2014/main" id="{824DE600-65EA-ACFE-F1CC-8A3A62D7D9D5}"/>
              </a:ext>
            </a:extLst>
          </p:cNvPr>
          <p:cNvSpPr>
            <a:spLocks noGrp="1"/>
          </p:cNvSpPr>
          <p:nvPr>
            <p:ph type="ftr" sz="quarter" idx="10"/>
          </p:nvPr>
        </p:nvSpPr>
        <p:spPr/>
        <p:txBody>
          <a:bodyPr/>
          <a:lstStyle/>
          <a:p>
            <a:r>
              <a:rPr lang="de-DE" dirty="0"/>
              <a:t>ORT I THEMA I DATUM</a:t>
            </a:r>
          </a:p>
        </p:txBody>
      </p:sp>
      <p:sp>
        <p:nvSpPr>
          <p:cNvPr id="4" name="Foliennummernplatzhalter 3">
            <a:extLst>
              <a:ext uri="{FF2B5EF4-FFF2-40B4-BE49-F238E27FC236}">
                <a16:creationId xmlns:a16="http://schemas.microsoft.com/office/drawing/2014/main" id="{32D2F608-4433-BC0E-ADC6-D31135AAF3DE}"/>
              </a:ext>
            </a:extLst>
          </p:cNvPr>
          <p:cNvSpPr>
            <a:spLocks noGrp="1"/>
          </p:cNvSpPr>
          <p:nvPr>
            <p:ph type="sldNum" sz="quarter" idx="11"/>
          </p:nvPr>
        </p:nvSpPr>
        <p:spPr/>
        <p:txBody>
          <a:bodyPr/>
          <a:lstStyle/>
          <a:p>
            <a:fld id="{9643A79D-5A10-4F11-B720-68CFEB541FF4}" type="slidenum">
              <a:rPr lang="de-DE" smtClean="0"/>
              <a:t>‹Nr.›</a:t>
            </a:fld>
            <a:endParaRPr lang="de-DE" dirty="0"/>
          </a:p>
        </p:txBody>
      </p:sp>
      <p:pic>
        <p:nvPicPr>
          <p:cNvPr id="6" name="Grafik 5">
            <a:extLst>
              <a:ext uri="{FF2B5EF4-FFF2-40B4-BE49-F238E27FC236}">
                <a16:creationId xmlns:a16="http://schemas.microsoft.com/office/drawing/2014/main" id="{CD50CA53-33C8-6EAB-A8C1-76AA4FBF45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10" y="6311900"/>
            <a:ext cx="3417422" cy="456073"/>
          </a:xfrm>
          <a:prstGeom prst="rect">
            <a:avLst/>
          </a:prstGeom>
        </p:spPr>
      </p:pic>
    </p:spTree>
    <p:extLst>
      <p:ext uri="{BB962C8B-B14F-4D97-AF65-F5344CB8AC3E}">
        <p14:creationId xmlns:p14="http://schemas.microsoft.com/office/powerpoint/2010/main" val="34614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EC196-13FE-00E6-6253-8D60C53B9B71}"/>
              </a:ext>
            </a:extLst>
          </p:cNvPr>
          <p:cNvSpPr>
            <a:spLocks noGrp="1"/>
          </p:cNvSpPr>
          <p:nvPr>
            <p:ph type="ctrTitle"/>
          </p:nvPr>
        </p:nvSpPr>
        <p:spPr>
          <a:xfrm>
            <a:off x="838200" y="1122363"/>
            <a:ext cx="10937488" cy="2387600"/>
          </a:xfrm>
        </p:spPr>
        <p:txBody>
          <a:bodyPr anchor="b"/>
          <a:lstStyle>
            <a:lvl1pPr algn="ctr">
              <a:defRPr sz="6000"/>
            </a:lvl1pPr>
          </a:lstStyle>
          <a:p>
            <a:r>
              <a:rPr lang="de-DE" dirty="0"/>
              <a:t>Mastertitelformat bearbeiten</a:t>
            </a:r>
          </a:p>
        </p:txBody>
      </p:sp>
      <p:sp>
        <p:nvSpPr>
          <p:cNvPr id="3" name="Untertitel 2">
            <a:extLst>
              <a:ext uri="{FF2B5EF4-FFF2-40B4-BE49-F238E27FC236}">
                <a16:creationId xmlns:a16="http://schemas.microsoft.com/office/drawing/2014/main" id="{FAC9D9CF-DCCF-2287-2E6B-4B51E652E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5" name="Fußzeilenplatzhalter 4">
            <a:extLst>
              <a:ext uri="{FF2B5EF4-FFF2-40B4-BE49-F238E27FC236}">
                <a16:creationId xmlns:a16="http://schemas.microsoft.com/office/drawing/2014/main" id="{27BFE4E7-9964-E073-B72E-C36DB5CC1FD3}"/>
              </a:ext>
            </a:extLst>
          </p:cNvPr>
          <p:cNvSpPr>
            <a:spLocks noGrp="1"/>
          </p:cNvSpPr>
          <p:nvPr>
            <p:ph type="ftr" sz="quarter" idx="11"/>
          </p:nvPr>
        </p:nvSpPr>
        <p:spPr/>
        <p:txBody>
          <a:bodyPr/>
          <a:lstStyle/>
          <a:p>
            <a:r>
              <a:rPr lang="de-DE"/>
              <a:t>ORT I THEMA I DATUM</a:t>
            </a:r>
            <a:endParaRPr lang="de-DE" dirty="0"/>
          </a:p>
        </p:txBody>
      </p:sp>
      <p:sp>
        <p:nvSpPr>
          <p:cNvPr id="6" name="Foliennummernplatzhalter 5">
            <a:extLst>
              <a:ext uri="{FF2B5EF4-FFF2-40B4-BE49-F238E27FC236}">
                <a16:creationId xmlns:a16="http://schemas.microsoft.com/office/drawing/2014/main" id="{3FD58583-C560-ABCE-95CB-CE092529A8BA}"/>
              </a:ext>
            </a:extLst>
          </p:cNvPr>
          <p:cNvSpPr>
            <a:spLocks noGrp="1"/>
          </p:cNvSpPr>
          <p:nvPr>
            <p:ph type="sldNum" sz="quarter" idx="12"/>
          </p:nvPr>
        </p:nvSpPr>
        <p:spPr/>
        <p:txBody>
          <a:bodyPr/>
          <a:lstStyle/>
          <a:p>
            <a:fld id="{9643A79D-5A10-4F11-B720-68CFEB541FF4}" type="slidenum">
              <a:rPr lang="de-DE" smtClean="0"/>
              <a:t>‹Nr.›</a:t>
            </a:fld>
            <a:endParaRPr lang="de-DE"/>
          </a:p>
        </p:txBody>
      </p:sp>
    </p:spTree>
    <p:extLst>
      <p:ext uri="{BB962C8B-B14F-4D97-AF65-F5344CB8AC3E}">
        <p14:creationId xmlns:p14="http://schemas.microsoft.com/office/powerpoint/2010/main" val="81194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F36EC-4356-2079-96A1-E9B055290ABC}"/>
              </a:ext>
            </a:extLst>
          </p:cNvPr>
          <p:cNvSpPr>
            <a:spLocks noGrp="1"/>
          </p:cNvSpPr>
          <p:nvPr>
            <p:ph type="title" hasCustomPrompt="1"/>
          </p:nvPr>
        </p:nvSpPr>
        <p:spPr/>
        <p:txBody>
          <a:bodyPr/>
          <a:lstStyle>
            <a:lvl1pPr>
              <a:defRPr/>
            </a:lvl1pPr>
          </a:lstStyle>
          <a:p>
            <a:r>
              <a:rPr lang="de-DE" dirty="0"/>
              <a:t>MASTERTITELFORM BEARBEITEN</a:t>
            </a:r>
          </a:p>
        </p:txBody>
      </p:sp>
      <p:sp>
        <p:nvSpPr>
          <p:cNvPr id="3" name="Inhaltsplatzhalter 2">
            <a:extLst>
              <a:ext uri="{FF2B5EF4-FFF2-40B4-BE49-F238E27FC236}">
                <a16:creationId xmlns:a16="http://schemas.microsoft.com/office/drawing/2014/main" id="{0002F504-053A-A27A-B198-8D5DC7818028}"/>
              </a:ext>
            </a:extLst>
          </p:cNvPr>
          <p:cNvSpPr>
            <a:spLocks noGrp="1"/>
          </p:cNvSpPr>
          <p:nvPr>
            <p:ph idx="1"/>
          </p:nvPr>
        </p:nvSpPr>
        <p:spPr>
          <a:xfrm>
            <a:off x="546410" y="1825625"/>
            <a:ext cx="11195823"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106928A9-2757-F622-C939-1CE8C0D87FD6}"/>
              </a:ext>
            </a:extLst>
          </p:cNvPr>
          <p:cNvSpPr>
            <a:spLocks noGrp="1"/>
          </p:cNvSpPr>
          <p:nvPr>
            <p:ph type="ftr" sz="quarter" idx="11"/>
          </p:nvPr>
        </p:nvSpPr>
        <p:spPr/>
        <p:txBody>
          <a:bodyPr/>
          <a:lstStyle/>
          <a:p>
            <a:r>
              <a:rPr lang="de-DE"/>
              <a:t>ORT I THEMA I DATUM</a:t>
            </a:r>
          </a:p>
        </p:txBody>
      </p:sp>
      <p:sp>
        <p:nvSpPr>
          <p:cNvPr id="6" name="Foliennummernplatzhalter 5">
            <a:extLst>
              <a:ext uri="{FF2B5EF4-FFF2-40B4-BE49-F238E27FC236}">
                <a16:creationId xmlns:a16="http://schemas.microsoft.com/office/drawing/2014/main" id="{C4265DC1-DF60-2A8F-4BED-F9311A17D4CA}"/>
              </a:ext>
            </a:extLst>
          </p:cNvPr>
          <p:cNvSpPr>
            <a:spLocks noGrp="1"/>
          </p:cNvSpPr>
          <p:nvPr>
            <p:ph type="sldNum" sz="quarter" idx="12"/>
          </p:nvPr>
        </p:nvSpPr>
        <p:spPr/>
        <p:txBody>
          <a:bodyPr/>
          <a:lstStyle/>
          <a:p>
            <a:fld id="{9643A79D-5A10-4F11-B720-68CFEB541FF4}" type="slidenum">
              <a:rPr lang="de-DE" smtClean="0"/>
              <a:t>‹Nr.›</a:t>
            </a:fld>
            <a:endParaRPr lang="de-DE"/>
          </a:p>
        </p:txBody>
      </p:sp>
    </p:spTree>
    <p:extLst>
      <p:ext uri="{BB962C8B-B14F-4D97-AF65-F5344CB8AC3E}">
        <p14:creationId xmlns:p14="http://schemas.microsoft.com/office/powerpoint/2010/main" val="393294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9B962-A96D-0B96-5125-D43DFB915097}"/>
              </a:ext>
            </a:extLst>
          </p:cNvPr>
          <p:cNvSpPr>
            <a:spLocks noGrp="1"/>
          </p:cNvSpPr>
          <p:nvPr>
            <p:ph type="title"/>
          </p:nvPr>
        </p:nvSpPr>
        <p:spPr>
          <a:xfrm>
            <a:off x="831850" y="1709738"/>
            <a:ext cx="10515600" cy="2852737"/>
          </a:xfrm>
        </p:spPr>
        <p:txBody>
          <a:bodyPr anchor="b"/>
          <a:lstStyle>
            <a:lvl1pPr>
              <a:defRPr sz="6000"/>
            </a:lvl1pPr>
          </a:lstStyle>
          <a:p>
            <a:r>
              <a:rPr lang="de-DE" dirty="0"/>
              <a:t>Mastertitelformat bearbeiten</a:t>
            </a:r>
          </a:p>
        </p:txBody>
      </p:sp>
      <p:sp>
        <p:nvSpPr>
          <p:cNvPr id="3" name="Textplatzhalter 2">
            <a:extLst>
              <a:ext uri="{FF2B5EF4-FFF2-40B4-BE49-F238E27FC236}">
                <a16:creationId xmlns:a16="http://schemas.microsoft.com/office/drawing/2014/main" id="{83C7F92D-5C02-1440-1370-1EAC6A81E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7EE65B5-84B2-89DC-5490-C0FB820B8993}"/>
              </a:ext>
            </a:extLst>
          </p:cNvPr>
          <p:cNvSpPr>
            <a:spLocks noGrp="1"/>
          </p:cNvSpPr>
          <p:nvPr>
            <p:ph type="dt" sz="half" idx="10"/>
          </p:nvPr>
        </p:nvSpPr>
        <p:spPr>
          <a:xfrm>
            <a:off x="838200" y="6356350"/>
            <a:ext cx="2743200" cy="365125"/>
          </a:xfrm>
          <a:prstGeom prst="rect">
            <a:avLst/>
          </a:prstGeom>
        </p:spPr>
        <p:txBody>
          <a:bodyPr/>
          <a:lstStyle/>
          <a:p>
            <a:endParaRPr lang="de-DE"/>
          </a:p>
        </p:txBody>
      </p:sp>
      <p:sp>
        <p:nvSpPr>
          <p:cNvPr id="5" name="Fußzeilenplatzhalter 4">
            <a:extLst>
              <a:ext uri="{FF2B5EF4-FFF2-40B4-BE49-F238E27FC236}">
                <a16:creationId xmlns:a16="http://schemas.microsoft.com/office/drawing/2014/main" id="{BF57AAD6-4C81-CC34-D811-8899BAE2D6BF}"/>
              </a:ext>
            </a:extLst>
          </p:cNvPr>
          <p:cNvSpPr>
            <a:spLocks noGrp="1"/>
          </p:cNvSpPr>
          <p:nvPr>
            <p:ph type="ftr" sz="quarter" idx="11"/>
          </p:nvPr>
        </p:nvSpPr>
        <p:spPr/>
        <p:txBody>
          <a:bodyPr/>
          <a:lstStyle/>
          <a:p>
            <a:r>
              <a:rPr lang="de-DE"/>
              <a:t>ORT I THEMA I DATUM</a:t>
            </a:r>
          </a:p>
        </p:txBody>
      </p:sp>
      <p:sp>
        <p:nvSpPr>
          <p:cNvPr id="6" name="Foliennummernplatzhalter 5">
            <a:extLst>
              <a:ext uri="{FF2B5EF4-FFF2-40B4-BE49-F238E27FC236}">
                <a16:creationId xmlns:a16="http://schemas.microsoft.com/office/drawing/2014/main" id="{B332363D-1CA1-0A3E-798C-81B6D4441F8F}"/>
              </a:ext>
            </a:extLst>
          </p:cNvPr>
          <p:cNvSpPr>
            <a:spLocks noGrp="1"/>
          </p:cNvSpPr>
          <p:nvPr>
            <p:ph type="sldNum" sz="quarter" idx="12"/>
          </p:nvPr>
        </p:nvSpPr>
        <p:spPr/>
        <p:txBody>
          <a:bodyPr/>
          <a:lstStyle/>
          <a:p>
            <a:fld id="{9643A79D-5A10-4F11-B720-68CFEB541FF4}" type="slidenum">
              <a:rPr lang="de-DE" smtClean="0"/>
              <a:t>‹Nr.›</a:t>
            </a:fld>
            <a:endParaRPr lang="de-DE"/>
          </a:p>
        </p:txBody>
      </p:sp>
    </p:spTree>
    <p:extLst>
      <p:ext uri="{BB962C8B-B14F-4D97-AF65-F5344CB8AC3E}">
        <p14:creationId xmlns:p14="http://schemas.microsoft.com/office/powerpoint/2010/main" val="406380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8BC9F-C349-AC17-602E-3E8E1A989226}"/>
              </a:ext>
            </a:extLst>
          </p:cNvPr>
          <p:cNvSpPr>
            <a:spLocks noGrp="1"/>
          </p:cNvSpPr>
          <p:nvPr>
            <p:ph type="title"/>
          </p:nvPr>
        </p:nvSpPr>
        <p:spPr>
          <a:xfrm>
            <a:off x="546410" y="365126"/>
            <a:ext cx="5241073" cy="1017626"/>
          </a:xfrm>
        </p:spPr>
        <p:txBody>
          <a:bodyPr/>
          <a:lstStyle/>
          <a:p>
            <a:r>
              <a:rPr lang="de-DE"/>
              <a:t>Mastertitelformat bearbeiten</a:t>
            </a:r>
          </a:p>
        </p:txBody>
      </p:sp>
      <p:sp>
        <p:nvSpPr>
          <p:cNvPr id="3" name="Inhaltsplatzhalter 2">
            <a:extLst>
              <a:ext uri="{FF2B5EF4-FFF2-40B4-BE49-F238E27FC236}">
                <a16:creationId xmlns:a16="http://schemas.microsoft.com/office/drawing/2014/main" id="{674240E3-ADF3-3094-9F44-CB49D64F016A}"/>
              </a:ext>
            </a:extLst>
          </p:cNvPr>
          <p:cNvSpPr>
            <a:spLocks noGrp="1"/>
          </p:cNvSpPr>
          <p:nvPr>
            <p:ph sz="half" idx="1"/>
          </p:nvPr>
        </p:nvSpPr>
        <p:spPr>
          <a:xfrm>
            <a:off x="546410" y="1825625"/>
            <a:ext cx="5241073"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EE55DFF-FFBE-522C-D830-97633DA4DAD7}"/>
              </a:ext>
            </a:extLst>
          </p:cNvPr>
          <p:cNvSpPr>
            <a:spLocks noGrp="1"/>
          </p:cNvSpPr>
          <p:nvPr>
            <p:ph sz="half" idx="2" hasCustomPrompt="1"/>
          </p:nvPr>
        </p:nvSpPr>
        <p:spPr>
          <a:xfrm>
            <a:off x="6019800" y="602166"/>
            <a:ext cx="5153722" cy="6255834"/>
          </a:xfrm>
        </p:spPr>
        <p:txBody>
          <a:bodyPr/>
          <a:lstStyle>
            <a:lvl1pPr>
              <a:defRPr/>
            </a:lvl1pPr>
          </a:lstStyle>
          <a:p>
            <a:pPr lvl="0"/>
            <a:r>
              <a:rPr lang="de-DE" dirty="0"/>
              <a:t>BILD</a:t>
            </a:r>
          </a:p>
        </p:txBody>
      </p:sp>
      <p:sp>
        <p:nvSpPr>
          <p:cNvPr id="6" name="Fußzeilenplatzhalter 5">
            <a:extLst>
              <a:ext uri="{FF2B5EF4-FFF2-40B4-BE49-F238E27FC236}">
                <a16:creationId xmlns:a16="http://schemas.microsoft.com/office/drawing/2014/main" id="{1BCF0940-ACFA-189E-8EEB-66AC09740ACF}"/>
              </a:ext>
            </a:extLst>
          </p:cNvPr>
          <p:cNvSpPr>
            <a:spLocks noGrp="1"/>
          </p:cNvSpPr>
          <p:nvPr>
            <p:ph type="ftr" sz="quarter" idx="11"/>
          </p:nvPr>
        </p:nvSpPr>
        <p:spPr/>
        <p:txBody>
          <a:bodyPr/>
          <a:lstStyle/>
          <a:p>
            <a:r>
              <a:rPr lang="de-DE"/>
              <a:t>ORT I THEMA I DATUM</a:t>
            </a:r>
          </a:p>
        </p:txBody>
      </p:sp>
      <p:sp>
        <p:nvSpPr>
          <p:cNvPr id="7" name="Foliennummernplatzhalter 6">
            <a:extLst>
              <a:ext uri="{FF2B5EF4-FFF2-40B4-BE49-F238E27FC236}">
                <a16:creationId xmlns:a16="http://schemas.microsoft.com/office/drawing/2014/main" id="{DC4FC2CD-D80F-8044-C243-082927F1F287}"/>
              </a:ext>
            </a:extLst>
          </p:cNvPr>
          <p:cNvSpPr>
            <a:spLocks noGrp="1"/>
          </p:cNvSpPr>
          <p:nvPr>
            <p:ph type="sldNum" sz="quarter" idx="12"/>
          </p:nvPr>
        </p:nvSpPr>
        <p:spPr/>
        <p:txBody>
          <a:bodyPr/>
          <a:lstStyle/>
          <a:p>
            <a:fld id="{9643A79D-5A10-4F11-B720-68CFEB541FF4}" type="slidenum">
              <a:rPr lang="de-DE" smtClean="0"/>
              <a:t>‹Nr.›</a:t>
            </a:fld>
            <a:endParaRPr lang="de-DE"/>
          </a:p>
        </p:txBody>
      </p:sp>
    </p:spTree>
    <p:extLst>
      <p:ext uri="{BB962C8B-B14F-4D97-AF65-F5344CB8AC3E}">
        <p14:creationId xmlns:p14="http://schemas.microsoft.com/office/powerpoint/2010/main" val="298688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5D0CA-557F-D72E-C4B7-D703868532BF}"/>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05046CC7-0DB5-0028-8776-9C5DCB290002}"/>
              </a:ext>
            </a:extLst>
          </p:cNvPr>
          <p:cNvSpPr>
            <a:spLocks noGrp="1"/>
          </p:cNvSpPr>
          <p:nvPr>
            <p:ph type="ftr" sz="quarter" idx="11"/>
          </p:nvPr>
        </p:nvSpPr>
        <p:spPr/>
        <p:txBody>
          <a:bodyPr/>
          <a:lstStyle/>
          <a:p>
            <a:r>
              <a:rPr lang="de-DE"/>
              <a:t>ORT I THEMA I DATUM</a:t>
            </a:r>
          </a:p>
        </p:txBody>
      </p:sp>
      <p:sp>
        <p:nvSpPr>
          <p:cNvPr id="5" name="Foliennummernplatzhalter 4">
            <a:extLst>
              <a:ext uri="{FF2B5EF4-FFF2-40B4-BE49-F238E27FC236}">
                <a16:creationId xmlns:a16="http://schemas.microsoft.com/office/drawing/2014/main" id="{CB30EECE-C16F-BDDD-6DEB-521A27B63F93}"/>
              </a:ext>
            </a:extLst>
          </p:cNvPr>
          <p:cNvSpPr>
            <a:spLocks noGrp="1"/>
          </p:cNvSpPr>
          <p:nvPr>
            <p:ph type="sldNum" sz="quarter" idx="12"/>
          </p:nvPr>
        </p:nvSpPr>
        <p:spPr/>
        <p:txBody>
          <a:bodyPr/>
          <a:lstStyle/>
          <a:p>
            <a:fld id="{9643A79D-5A10-4F11-B720-68CFEB541FF4}" type="slidenum">
              <a:rPr lang="de-DE" smtClean="0"/>
              <a:t>‹Nr.›</a:t>
            </a:fld>
            <a:endParaRPr lang="de-DE"/>
          </a:p>
        </p:txBody>
      </p:sp>
    </p:spTree>
    <p:extLst>
      <p:ext uri="{BB962C8B-B14F-4D97-AF65-F5344CB8AC3E}">
        <p14:creationId xmlns:p14="http://schemas.microsoft.com/office/powerpoint/2010/main" val="4203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EDB8465-1608-2D08-C411-496F5B07FA0C}"/>
              </a:ext>
            </a:extLst>
          </p:cNvPr>
          <p:cNvSpPr>
            <a:spLocks noGrp="1"/>
          </p:cNvSpPr>
          <p:nvPr>
            <p:ph type="dt" sz="half" idx="10"/>
          </p:nvPr>
        </p:nvSpPr>
        <p:spPr>
          <a:xfrm>
            <a:off x="838200" y="6356350"/>
            <a:ext cx="2743200" cy="365125"/>
          </a:xfrm>
          <a:prstGeom prst="rect">
            <a:avLst/>
          </a:prstGeom>
        </p:spPr>
        <p:txBody>
          <a:bodyPr/>
          <a:lstStyle/>
          <a:p>
            <a:endParaRPr lang="de-DE" dirty="0"/>
          </a:p>
        </p:txBody>
      </p:sp>
      <p:sp>
        <p:nvSpPr>
          <p:cNvPr id="3" name="Fußzeilenplatzhalter 2">
            <a:extLst>
              <a:ext uri="{FF2B5EF4-FFF2-40B4-BE49-F238E27FC236}">
                <a16:creationId xmlns:a16="http://schemas.microsoft.com/office/drawing/2014/main" id="{12F3A3AF-66B1-4A19-7C65-E3794D280F12}"/>
              </a:ext>
            </a:extLst>
          </p:cNvPr>
          <p:cNvSpPr>
            <a:spLocks noGrp="1"/>
          </p:cNvSpPr>
          <p:nvPr>
            <p:ph type="ftr" sz="quarter" idx="11"/>
          </p:nvPr>
        </p:nvSpPr>
        <p:spPr/>
        <p:txBody>
          <a:bodyPr/>
          <a:lstStyle/>
          <a:p>
            <a:r>
              <a:rPr lang="de-DE"/>
              <a:t>ORT I THEMA I DATUM</a:t>
            </a:r>
          </a:p>
        </p:txBody>
      </p:sp>
      <p:sp>
        <p:nvSpPr>
          <p:cNvPr id="4" name="Foliennummernplatzhalter 3">
            <a:extLst>
              <a:ext uri="{FF2B5EF4-FFF2-40B4-BE49-F238E27FC236}">
                <a16:creationId xmlns:a16="http://schemas.microsoft.com/office/drawing/2014/main" id="{54C0FD7F-6509-63A8-142E-A7C1DD026D2E}"/>
              </a:ext>
            </a:extLst>
          </p:cNvPr>
          <p:cNvSpPr>
            <a:spLocks noGrp="1"/>
          </p:cNvSpPr>
          <p:nvPr>
            <p:ph type="sldNum" sz="quarter" idx="12"/>
          </p:nvPr>
        </p:nvSpPr>
        <p:spPr/>
        <p:txBody>
          <a:bodyPr/>
          <a:lstStyle/>
          <a:p>
            <a:fld id="{9643A79D-5A10-4F11-B720-68CFEB541FF4}" type="slidenum">
              <a:rPr lang="de-DE" smtClean="0"/>
              <a:t>‹Nr.›</a:t>
            </a:fld>
            <a:endParaRPr lang="de-DE"/>
          </a:p>
        </p:txBody>
      </p:sp>
    </p:spTree>
    <p:extLst>
      <p:ext uri="{BB962C8B-B14F-4D97-AF65-F5344CB8AC3E}">
        <p14:creationId xmlns:p14="http://schemas.microsoft.com/office/powerpoint/2010/main" val="2590361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8F618C0-8936-E2B3-B827-952F090E77B3}"/>
              </a:ext>
            </a:extLst>
          </p:cNvPr>
          <p:cNvSpPr>
            <a:spLocks noGrp="1"/>
          </p:cNvSpPr>
          <p:nvPr>
            <p:ph type="title"/>
          </p:nvPr>
        </p:nvSpPr>
        <p:spPr>
          <a:xfrm>
            <a:off x="546410" y="365126"/>
            <a:ext cx="11195824" cy="1017626"/>
          </a:xfrm>
          <a:prstGeom prst="rect">
            <a:avLst/>
          </a:prstGeom>
        </p:spPr>
        <p:txBody>
          <a:bodyPr vert="horz" lIns="91440" tIns="45720" rIns="91440" bIns="45720" rtlCol="0" anchor="ctr">
            <a:normAutofit/>
          </a:bodyPr>
          <a:lstStyle/>
          <a:p>
            <a:r>
              <a:rPr lang="de-DE" dirty="0"/>
              <a:t>DOUBLE HEADLINE WITH ONE OR TWO LINES, Bahnschrift </a:t>
            </a:r>
            <a:r>
              <a:rPr lang="de-DE" dirty="0" err="1"/>
              <a:t>Bold</a:t>
            </a:r>
            <a:r>
              <a:rPr lang="de-DE" dirty="0"/>
              <a:t>, 32 </a:t>
            </a:r>
            <a:r>
              <a:rPr lang="de-DE" dirty="0" err="1"/>
              <a:t>pt</a:t>
            </a:r>
            <a:endParaRPr lang="de-DE" dirty="0"/>
          </a:p>
        </p:txBody>
      </p:sp>
      <p:sp>
        <p:nvSpPr>
          <p:cNvPr id="3" name="Textplatzhalter 2">
            <a:extLst>
              <a:ext uri="{FF2B5EF4-FFF2-40B4-BE49-F238E27FC236}">
                <a16:creationId xmlns:a16="http://schemas.microsoft.com/office/drawing/2014/main" id="{787F29C8-1316-5DEC-CB8F-0EF6559AEE4E}"/>
              </a:ext>
            </a:extLst>
          </p:cNvPr>
          <p:cNvSpPr>
            <a:spLocks noGrp="1"/>
          </p:cNvSpPr>
          <p:nvPr>
            <p:ph type="body" idx="1"/>
          </p:nvPr>
        </p:nvSpPr>
        <p:spPr>
          <a:xfrm>
            <a:off x="546410" y="1859079"/>
            <a:ext cx="11195824" cy="4351338"/>
          </a:xfrm>
          <a:prstGeom prst="rect">
            <a:avLst/>
          </a:prstGeom>
        </p:spPr>
        <p:txBody>
          <a:bodyPr vert="horz" lIns="91440" tIns="45720" rIns="91440" bIns="45720" rtlCol="0">
            <a:normAutofit/>
          </a:bodyPr>
          <a:lstStyle/>
          <a:p>
            <a:pPr lvl="0"/>
            <a:r>
              <a:rPr lang="de-DE" dirty="0"/>
              <a:t>Body </a:t>
            </a:r>
            <a:r>
              <a:rPr lang="de-DE" dirty="0" err="1"/>
              <a:t>text</a:t>
            </a:r>
            <a:r>
              <a:rPr lang="de-DE" dirty="0"/>
              <a:t> in Bahnschrift, 28</a:t>
            </a:r>
          </a:p>
          <a:p>
            <a:pPr lvl="1"/>
            <a:r>
              <a:rPr lang="de-DE" dirty="0"/>
              <a:t>Bullet </a:t>
            </a:r>
            <a:r>
              <a:rPr lang="de-DE" dirty="0" err="1"/>
              <a:t>text</a:t>
            </a:r>
            <a:r>
              <a:rPr lang="de-DE" dirty="0"/>
              <a:t>, Bahnschrift 18</a:t>
            </a:r>
          </a:p>
        </p:txBody>
      </p:sp>
      <p:sp>
        <p:nvSpPr>
          <p:cNvPr id="5" name="Fußzeilenplatzhalter 4">
            <a:extLst>
              <a:ext uri="{FF2B5EF4-FFF2-40B4-BE49-F238E27FC236}">
                <a16:creationId xmlns:a16="http://schemas.microsoft.com/office/drawing/2014/main" id="{1EC0EAB5-C280-6589-1FB3-8A2FF36FEBF5}"/>
              </a:ext>
            </a:extLst>
          </p:cNvPr>
          <p:cNvSpPr>
            <a:spLocks noGrp="1"/>
          </p:cNvSpPr>
          <p:nvPr>
            <p:ph type="ftr" sz="quarter" idx="3"/>
          </p:nvPr>
        </p:nvSpPr>
        <p:spPr>
          <a:xfrm>
            <a:off x="4616604" y="6311900"/>
            <a:ext cx="6322741" cy="41228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dirty="0"/>
              <a:t>ORT I THEMA I DATUM</a:t>
            </a:r>
          </a:p>
        </p:txBody>
      </p:sp>
      <p:sp>
        <p:nvSpPr>
          <p:cNvPr id="6" name="Foliennummernplatzhalter 5">
            <a:extLst>
              <a:ext uri="{FF2B5EF4-FFF2-40B4-BE49-F238E27FC236}">
                <a16:creationId xmlns:a16="http://schemas.microsoft.com/office/drawing/2014/main" id="{C087F2A3-CD29-0F29-4F12-4061ED4B9DFE}"/>
              </a:ext>
            </a:extLst>
          </p:cNvPr>
          <p:cNvSpPr>
            <a:spLocks noGrp="1"/>
          </p:cNvSpPr>
          <p:nvPr>
            <p:ph type="sldNum" sz="quarter" idx="4"/>
          </p:nvPr>
        </p:nvSpPr>
        <p:spPr>
          <a:xfrm>
            <a:off x="11173522" y="6311900"/>
            <a:ext cx="568712" cy="412285"/>
          </a:xfrm>
          <a:prstGeom prst="rect">
            <a:avLst/>
          </a:prstGeom>
        </p:spPr>
        <p:txBody>
          <a:bodyPr vert="horz" lIns="91440" tIns="45720" rIns="91440" bIns="45720" rtlCol="0" anchor="ctr"/>
          <a:lstStyle>
            <a:lvl1pPr algn="r">
              <a:defRPr sz="1200">
                <a:solidFill>
                  <a:schemeClr val="tx1">
                    <a:tint val="75000"/>
                  </a:schemeClr>
                </a:solidFill>
              </a:defRPr>
            </a:lvl1pPr>
          </a:lstStyle>
          <a:p>
            <a:fld id="{9643A79D-5A10-4F11-B720-68CFEB541FF4}" type="slidenum">
              <a:rPr lang="de-DE" smtClean="0"/>
              <a:t>‹Nr.›</a:t>
            </a:fld>
            <a:endParaRPr lang="de-DE" dirty="0"/>
          </a:p>
        </p:txBody>
      </p:sp>
      <p:sp>
        <p:nvSpPr>
          <p:cNvPr id="12" name="MSIPCMContentMarking" descr="{&quot;HashCode&quot;:905108722,&quot;Placement&quot;:&quot;Header&quot;,&quot;Top&quot;:0.0,&quot;Left&quot;:0.0,&quot;SlideWidth&quot;:960,&quot;SlideHeight&quot;:540}">
            <a:extLst>
              <a:ext uri="{FF2B5EF4-FFF2-40B4-BE49-F238E27FC236}">
                <a16:creationId xmlns:a16="http://schemas.microsoft.com/office/drawing/2014/main" id="{07A11F07-E229-1C69-8A04-DD9DE3002ADC}"/>
              </a:ext>
            </a:extLst>
          </p:cNvPr>
          <p:cNvSpPr txBox="1"/>
          <p:nvPr userDrawn="1"/>
        </p:nvSpPr>
        <p:spPr>
          <a:xfrm>
            <a:off x="0" y="0"/>
            <a:ext cx="1387009" cy="234315"/>
          </a:xfrm>
          <a:prstGeom prst="rect">
            <a:avLst/>
          </a:prstGeom>
          <a:noFill/>
        </p:spPr>
        <p:txBody>
          <a:bodyPr vert="horz" wrap="square" lIns="0" tIns="0" rIns="0" bIns="0" rtlCol="0" anchor="ctr" anchorCtr="1">
            <a:spAutoFit/>
          </a:bodyPr>
          <a:lstStyle/>
          <a:p>
            <a:pPr algn="l">
              <a:spcBef>
                <a:spcPts val="0"/>
              </a:spcBef>
              <a:spcAft>
                <a:spcPts val="0"/>
              </a:spcAft>
            </a:pPr>
            <a:r>
              <a:rPr lang="de-DE" sz="1000">
                <a:solidFill>
                  <a:srgbClr val="747474"/>
                </a:solidFill>
                <a:latin typeface="Delivery" panose="020F0503020204020204" pitchFamily="34" charset="0"/>
              </a:rPr>
              <a:t>FOR INTERNAL USE</a:t>
            </a:r>
          </a:p>
        </p:txBody>
      </p:sp>
      <p:pic>
        <p:nvPicPr>
          <p:cNvPr id="11" name="Grafik 10">
            <a:extLst>
              <a:ext uri="{FF2B5EF4-FFF2-40B4-BE49-F238E27FC236}">
                <a16:creationId xmlns:a16="http://schemas.microsoft.com/office/drawing/2014/main" id="{6043BEE7-D16D-B72E-F24C-8B6EBF10AE5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6410" y="6311900"/>
            <a:ext cx="3417422" cy="456073"/>
          </a:xfrm>
          <a:prstGeom prst="rect">
            <a:avLst/>
          </a:prstGeom>
        </p:spPr>
      </p:pic>
    </p:spTree>
    <p:extLst>
      <p:ext uri="{BB962C8B-B14F-4D97-AF65-F5344CB8AC3E}">
        <p14:creationId xmlns:p14="http://schemas.microsoft.com/office/powerpoint/2010/main" val="297255117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49" r:id="rId4"/>
    <p:sldLayoutId id="2147483650" r:id="rId5"/>
    <p:sldLayoutId id="2147483651" r:id="rId6"/>
    <p:sldLayoutId id="2147483652" r:id="rId7"/>
    <p:sldLayoutId id="2147483654" r:id="rId8"/>
    <p:sldLayoutId id="2147483655" r:id="rId9"/>
    <p:sldLayoutId id="2147483657" r:id="rId10"/>
    <p:sldLayoutId id="2147483661" r:id="rId11"/>
  </p:sldLayoutIdLst>
  <p:hf hdr="0" ftr="0" dt="0"/>
  <p:txStyles>
    <p:titleStyle>
      <a:lvl1pPr algn="l" defTabSz="914400" rtl="0" eaLnBrk="1" latinLnBrk="0" hangingPunct="1">
        <a:lnSpc>
          <a:spcPct val="90000"/>
        </a:lnSpc>
        <a:spcBef>
          <a:spcPct val="0"/>
        </a:spcBef>
        <a:buNone/>
        <a:defRPr sz="3200" b="1"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078CFC3-DD04-82B2-3A25-F29619CBDD53}"/>
              </a:ext>
            </a:extLst>
          </p:cNvPr>
          <p:cNvSpPr>
            <a:spLocks noGrp="1"/>
          </p:cNvSpPr>
          <p:nvPr>
            <p:ph type="title"/>
          </p:nvPr>
        </p:nvSpPr>
        <p:spPr>
          <a:xfrm>
            <a:off x="417252" y="1888731"/>
            <a:ext cx="11258904" cy="1017626"/>
          </a:xfrm>
        </p:spPr>
        <p:txBody>
          <a:bodyPr/>
          <a:lstStyle/>
          <a:p>
            <a:r>
              <a:rPr lang="de-DE" sz="5400" dirty="0">
                <a:latin typeface="Bahnschrift" panose="020B0502040204020203" pitchFamily="34" charset="0"/>
              </a:rPr>
              <a:t>DOKUMENTATION AUS SICHT </a:t>
            </a:r>
            <a:br>
              <a:rPr lang="de-DE" sz="5400" dirty="0">
                <a:latin typeface="Bahnschrift" panose="020B0502040204020203" pitchFamily="34" charset="0"/>
              </a:rPr>
            </a:br>
            <a:r>
              <a:rPr lang="de-DE" sz="5400" dirty="0">
                <a:latin typeface="Bahnschrift" panose="020B0502040204020203" pitchFamily="34" charset="0"/>
              </a:rPr>
              <a:t>EINES PATIENTENANWALTS</a:t>
            </a:r>
          </a:p>
        </p:txBody>
      </p:sp>
      <p:sp>
        <p:nvSpPr>
          <p:cNvPr id="6" name="Textfeld 5">
            <a:extLst>
              <a:ext uri="{FF2B5EF4-FFF2-40B4-BE49-F238E27FC236}">
                <a16:creationId xmlns:a16="http://schemas.microsoft.com/office/drawing/2014/main" id="{6DDB44A6-B6DF-5377-91F4-E3FA40D7A1C4}"/>
              </a:ext>
            </a:extLst>
          </p:cNvPr>
          <p:cNvSpPr txBox="1"/>
          <p:nvPr/>
        </p:nvSpPr>
        <p:spPr>
          <a:xfrm>
            <a:off x="435007" y="3429000"/>
            <a:ext cx="11080717" cy="769441"/>
          </a:xfrm>
          <a:prstGeom prst="rect">
            <a:avLst/>
          </a:prstGeom>
          <a:noFill/>
        </p:spPr>
        <p:txBody>
          <a:bodyPr wrap="square" rtlCol="0">
            <a:spAutoFit/>
          </a:bodyPr>
          <a:lstStyle/>
          <a:p>
            <a:r>
              <a:rPr lang="de-DE" sz="2200" dirty="0">
                <a:latin typeface="Bahnschrift" panose="020B0502040204020203" pitchFamily="34" charset="0"/>
              </a:rPr>
              <a:t>34. Kölner Symposium: Der „Dokumentationsfehler“ – Haftungsfalle oder stumpfes Schwert?</a:t>
            </a:r>
          </a:p>
        </p:txBody>
      </p:sp>
      <p:sp>
        <p:nvSpPr>
          <p:cNvPr id="7" name="Textfeld 6">
            <a:extLst>
              <a:ext uri="{FF2B5EF4-FFF2-40B4-BE49-F238E27FC236}">
                <a16:creationId xmlns:a16="http://schemas.microsoft.com/office/drawing/2014/main" id="{9AFC2DAD-3B44-64EA-794B-862227CAF274}"/>
              </a:ext>
            </a:extLst>
          </p:cNvPr>
          <p:cNvSpPr txBox="1"/>
          <p:nvPr/>
        </p:nvSpPr>
        <p:spPr>
          <a:xfrm>
            <a:off x="462576" y="4597974"/>
            <a:ext cx="7070338" cy="369332"/>
          </a:xfrm>
          <a:prstGeom prst="rect">
            <a:avLst/>
          </a:prstGeom>
          <a:noFill/>
        </p:spPr>
        <p:txBody>
          <a:bodyPr wrap="square" rtlCol="0">
            <a:spAutoFit/>
          </a:bodyPr>
          <a:lstStyle/>
          <a:p>
            <a:r>
              <a:rPr lang="de-DE" b="1" dirty="0">
                <a:latin typeface="Bahnschrift" panose="020B0502040204020203" pitchFamily="34" charset="0"/>
              </a:rPr>
              <a:t>Axel Näther, Fachanwalt für Medizinrecht </a:t>
            </a:r>
          </a:p>
        </p:txBody>
      </p:sp>
    </p:spTree>
    <p:extLst>
      <p:ext uri="{BB962C8B-B14F-4D97-AF65-F5344CB8AC3E}">
        <p14:creationId xmlns:p14="http://schemas.microsoft.com/office/powerpoint/2010/main" val="4212201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9A0EED9-F1CD-F0D7-FF19-4E0750CFB39D}"/>
              </a:ext>
            </a:extLst>
          </p:cNvPr>
          <p:cNvSpPr>
            <a:spLocks noGrp="1"/>
          </p:cNvSpPr>
          <p:nvPr>
            <p:ph type="sldNum" sz="quarter" idx="11"/>
          </p:nvPr>
        </p:nvSpPr>
        <p:spPr/>
        <p:txBody>
          <a:bodyPr/>
          <a:lstStyle/>
          <a:p>
            <a:fld id="{9643A79D-5A10-4F11-B720-68CFEB541FF4}" type="slidenum">
              <a:rPr lang="de-DE" smtClean="0"/>
              <a:t>10</a:t>
            </a:fld>
            <a:endParaRPr lang="de-DE"/>
          </a:p>
        </p:txBody>
      </p:sp>
      <p:pic>
        <p:nvPicPr>
          <p:cNvPr id="3" name="Grafik 2">
            <a:extLst>
              <a:ext uri="{FF2B5EF4-FFF2-40B4-BE49-F238E27FC236}">
                <a16:creationId xmlns:a16="http://schemas.microsoft.com/office/drawing/2014/main" id="{E88C6497-B3AC-2EFF-A3F6-BE5D0604A2FC}"/>
              </a:ext>
            </a:extLst>
          </p:cNvPr>
          <p:cNvPicPr>
            <a:picLocks noChangeAspect="1"/>
          </p:cNvPicPr>
          <p:nvPr/>
        </p:nvPicPr>
        <p:blipFill>
          <a:blip r:embed="rId2">
            <a:lum contrast="-2000"/>
          </a:blip>
          <a:stretch>
            <a:fillRect/>
          </a:stretch>
        </p:blipFill>
        <p:spPr>
          <a:xfrm>
            <a:off x="1610267" y="496888"/>
            <a:ext cx="4025894" cy="5735558"/>
          </a:xfrm>
          <a:prstGeom prst="rect">
            <a:avLst/>
          </a:prstGeom>
          <a:effectLst>
            <a:outerShdw blurRad="50800" dist="38100" dir="2700000" algn="tl" rotWithShape="0">
              <a:prstClr val="black">
                <a:alpha val="40000"/>
              </a:prstClr>
            </a:outerShdw>
          </a:effectLst>
        </p:spPr>
      </p:pic>
      <p:pic>
        <p:nvPicPr>
          <p:cNvPr id="6" name="Grafik 5">
            <a:extLst>
              <a:ext uri="{FF2B5EF4-FFF2-40B4-BE49-F238E27FC236}">
                <a16:creationId xmlns:a16="http://schemas.microsoft.com/office/drawing/2014/main" id="{6DFF7AE2-D88D-16CB-8422-6C4168709042}"/>
              </a:ext>
            </a:extLst>
          </p:cNvPr>
          <p:cNvPicPr>
            <a:picLocks noChangeAspect="1"/>
          </p:cNvPicPr>
          <p:nvPr/>
        </p:nvPicPr>
        <p:blipFill>
          <a:blip r:embed="rId3">
            <a:lum contrast="-2000"/>
          </a:blip>
          <a:stretch>
            <a:fillRect/>
          </a:stretch>
        </p:blipFill>
        <p:spPr>
          <a:xfrm>
            <a:off x="6266287" y="496888"/>
            <a:ext cx="4029367" cy="57355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2036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65A44-FE84-61D7-CA8A-426E54A3A392}"/>
              </a:ext>
            </a:extLst>
          </p:cNvPr>
          <p:cNvSpPr>
            <a:spLocks noGrp="1"/>
          </p:cNvSpPr>
          <p:nvPr>
            <p:ph type="title"/>
          </p:nvPr>
        </p:nvSpPr>
        <p:spPr/>
        <p:txBody>
          <a:bodyPr/>
          <a:lstStyle/>
          <a:p>
            <a:r>
              <a:rPr lang="de-DE" dirty="0"/>
              <a:t>FEHLENDE DOKUMENTATION = AUTOMATISCHE HAFTUNG ?</a:t>
            </a:r>
          </a:p>
        </p:txBody>
      </p:sp>
      <p:sp>
        <p:nvSpPr>
          <p:cNvPr id="4" name="Foliennummernplatzhalter 3">
            <a:extLst>
              <a:ext uri="{FF2B5EF4-FFF2-40B4-BE49-F238E27FC236}">
                <a16:creationId xmlns:a16="http://schemas.microsoft.com/office/drawing/2014/main" id="{29A0EED9-F1CD-F0D7-FF19-4E0750CFB39D}"/>
              </a:ext>
            </a:extLst>
          </p:cNvPr>
          <p:cNvSpPr>
            <a:spLocks noGrp="1"/>
          </p:cNvSpPr>
          <p:nvPr>
            <p:ph type="sldNum" sz="quarter" idx="12"/>
          </p:nvPr>
        </p:nvSpPr>
        <p:spPr/>
        <p:txBody>
          <a:bodyPr/>
          <a:lstStyle/>
          <a:p>
            <a:fld id="{9643A79D-5A10-4F11-B720-68CFEB541FF4}" type="slidenum">
              <a:rPr lang="de-DE" smtClean="0"/>
              <a:t>11</a:t>
            </a:fld>
            <a:endParaRPr lang="de-DE"/>
          </a:p>
        </p:txBody>
      </p:sp>
      <p:sp>
        <p:nvSpPr>
          <p:cNvPr id="5" name="Inhaltsplatzhalter 4">
            <a:extLst>
              <a:ext uri="{FF2B5EF4-FFF2-40B4-BE49-F238E27FC236}">
                <a16:creationId xmlns:a16="http://schemas.microsoft.com/office/drawing/2014/main" id="{887D5ECE-1A21-5AB4-ED5D-357C82E6B32C}"/>
              </a:ext>
            </a:extLst>
          </p:cNvPr>
          <p:cNvSpPr>
            <a:spLocks noGrp="1"/>
          </p:cNvSpPr>
          <p:nvPr>
            <p:ph idx="1"/>
          </p:nvPr>
        </p:nvSpPr>
        <p:spPr>
          <a:xfrm>
            <a:off x="546410" y="1671657"/>
            <a:ext cx="11092215" cy="4351338"/>
          </a:xfrm>
        </p:spPr>
        <p:txBody>
          <a:bodyPr>
            <a:normAutofit fontScale="92500" lnSpcReduction="10000"/>
          </a:bodyPr>
          <a:lstStyle/>
          <a:p>
            <a:r>
              <a:rPr lang="de-DE" sz="2000" b="1" dirty="0"/>
              <a:t>SITUATION</a:t>
            </a:r>
          </a:p>
          <a:p>
            <a:pPr marL="342900" indent="-342900">
              <a:buFont typeface="Arial" panose="020B0604020202020204" pitchFamily="34" charset="0"/>
              <a:buChar char="•"/>
            </a:pPr>
            <a:r>
              <a:rPr lang="de-DE" sz="1800" dirty="0"/>
              <a:t>Keine Dokumentation von Kontrollen beim Kind zwischen 7.00 und 7.38 Uhr</a:t>
            </a:r>
          </a:p>
          <a:p>
            <a:pPr marL="342900" indent="-342900">
              <a:buFont typeface="Arial" panose="020B0604020202020204" pitchFamily="34" charset="0"/>
              <a:buChar char="•"/>
            </a:pPr>
            <a:r>
              <a:rPr lang="de-DE" sz="1800" dirty="0"/>
              <a:t>Vortrag Kläger: tatsächlich haben auch keine Kontrollen stattgefunden</a:t>
            </a:r>
          </a:p>
          <a:p>
            <a:pPr marL="342900" indent="-342900">
              <a:lnSpc>
                <a:spcPct val="100000"/>
              </a:lnSpc>
              <a:spcBef>
                <a:spcPts val="800"/>
              </a:spcBef>
              <a:buFont typeface="Arial" panose="020B0604020202020204" pitchFamily="34" charset="0"/>
              <a:buChar char="•"/>
            </a:pPr>
            <a:r>
              <a:rPr lang="de-DE" sz="1800" dirty="0"/>
              <a:t>Vortrag Beklagte: zahlreiche Kontrollen, leider nicht dokumentiert</a:t>
            </a:r>
          </a:p>
          <a:p>
            <a:pPr marL="342900" indent="-342900">
              <a:lnSpc>
                <a:spcPct val="100000"/>
              </a:lnSpc>
              <a:spcBef>
                <a:spcPts val="800"/>
              </a:spcBef>
              <a:buFont typeface="Arial" panose="020B0604020202020204" pitchFamily="34" charset="0"/>
              <a:buChar char="•"/>
            </a:pPr>
            <a:r>
              <a:rPr lang="de-DE" sz="1800" dirty="0"/>
              <a:t>Sachverständiger: Kontrollen von Atmung und Tonus alle 15 min. erforderlich, </a:t>
            </a:r>
            <a:r>
              <a:rPr lang="de-DE" sz="1800" b="1" u="sng" dirty="0"/>
              <a:t>Kontrollbesuche sind dokumentationspflichtig</a:t>
            </a:r>
          </a:p>
          <a:p>
            <a:pPr marL="342900" indent="-342900">
              <a:buFont typeface="Arial" panose="020B0604020202020204" pitchFamily="34" charset="0"/>
              <a:buChar char="•"/>
            </a:pPr>
            <a:endParaRPr lang="de-DE" sz="1800" b="1" u="sng" dirty="0"/>
          </a:p>
          <a:p>
            <a:br>
              <a:rPr lang="de-DE" sz="1800" dirty="0"/>
            </a:br>
            <a:r>
              <a:rPr lang="de-DE" sz="2000" b="1" dirty="0"/>
              <a:t>PROBLEM</a:t>
            </a:r>
          </a:p>
          <a:p>
            <a:pPr marL="342900" indent="-342900">
              <a:buFont typeface="Arial" panose="020B0604020202020204" pitchFamily="34" charset="0"/>
              <a:buChar char="•"/>
            </a:pPr>
            <a:r>
              <a:rPr lang="de-DE" sz="1800" dirty="0"/>
              <a:t>Gericht führt umfängliche Beweisaufnahme durch</a:t>
            </a:r>
          </a:p>
          <a:p>
            <a:pPr marL="342900" indent="-342900">
              <a:buFont typeface="Arial" panose="020B0604020202020204" pitchFamily="34" charset="0"/>
              <a:buChar char="•"/>
            </a:pPr>
            <a:r>
              <a:rPr lang="de-DE" sz="1800" dirty="0"/>
              <a:t>Parteien werden angehört, darunter die beklagte Ärztin und die beklagte Hebamme</a:t>
            </a:r>
          </a:p>
          <a:p>
            <a:pPr marL="342900" indent="-342900">
              <a:buFont typeface="Arial" panose="020B0604020202020204" pitchFamily="34" charset="0"/>
              <a:buChar char="•"/>
            </a:pPr>
            <a:r>
              <a:rPr lang="de-DE" sz="1800" dirty="0"/>
              <a:t>Zeugin (Praktikantin) wird geladen</a:t>
            </a:r>
          </a:p>
          <a:p>
            <a:pPr marL="342900" indent="-342900">
              <a:buFont typeface="Arial" panose="020B0604020202020204" pitchFamily="34" charset="0"/>
              <a:buChar char="•"/>
            </a:pPr>
            <a:r>
              <a:rPr lang="de-DE" sz="1800" b="1" dirty="0"/>
              <a:t>Trotz Dokumentationspflicht und eklatantem Dokumentationsmangel will Gericht auf Basis Anhörung</a:t>
            </a:r>
            <a:r>
              <a:rPr lang="de-DE" sz="1800" dirty="0"/>
              <a:t> der Eltern einerseits und der Beklagten andererseits </a:t>
            </a:r>
            <a:r>
              <a:rPr lang="de-DE" sz="1800" b="1" dirty="0"/>
              <a:t>entscheiden </a:t>
            </a:r>
            <a:r>
              <a:rPr lang="de-DE" sz="1800" dirty="0"/>
              <a:t>(VT Dezember 2023)</a:t>
            </a:r>
            <a:endParaRPr lang="de-DE" sz="1800" b="1" dirty="0"/>
          </a:p>
        </p:txBody>
      </p:sp>
    </p:spTree>
    <p:extLst>
      <p:ext uri="{BB962C8B-B14F-4D97-AF65-F5344CB8AC3E}">
        <p14:creationId xmlns:p14="http://schemas.microsoft.com/office/powerpoint/2010/main" val="1534866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32DE65-213C-44BA-3F41-CB271A831B65}"/>
              </a:ext>
            </a:extLst>
          </p:cNvPr>
          <p:cNvSpPr>
            <a:spLocks noGrp="1"/>
          </p:cNvSpPr>
          <p:nvPr>
            <p:ph type="title"/>
          </p:nvPr>
        </p:nvSpPr>
        <p:spPr/>
        <p:txBody>
          <a:bodyPr/>
          <a:lstStyle/>
          <a:p>
            <a:r>
              <a:rPr lang="de-DE" dirty="0"/>
              <a:t>BEISPIEL 3: KEINER WEISS WIE ES WAR</a:t>
            </a:r>
          </a:p>
        </p:txBody>
      </p:sp>
      <p:sp>
        <p:nvSpPr>
          <p:cNvPr id="3" name="Inhaltsplatzhalter 2">
            <a:extLst>
              <a:ext uri="{FF2B5EF4-FFF2-40B4-BE49-F238E27FC236}">
                <a16:creationId xmlns:a16="http://schemas.microsoft.com/office/drawing/2014/main" id="{3BEADAA1-A946-316C-7AE9-219D32E027B4}"/>
              </a:ext>
            </a:extLst>
          </p:cNvPr>
          <p:cNvSpPr>
            <a:spLocks noGrp="1"/>
          </p:cNvSpPr>
          <p:nvPr>
            <p:ph idx="1"/>
          </p:nvPr>
        </p:nvSpPr>
        <p:spPr>
          <a:xfrm>
            <a:off x="546410" y="1648069"/>
            <a:ext cx="10710475" cy="4351338"/>
          </a:xfrm>
        </p:spPr>
        <p:txBody>
          <a:bodyPr>
            <a:normAutofit fontScale="47500" lnSpcReduction="20000"/>
          </a:bodyPr>
          <a:lstStyle/>
          <a:p>
            <a:pPr>
              <a:lnSpc>
                <a:spcPct val="107000"/>
              </a:lnSpc>
              <a:spcAft>
                <a:spcPts val="800"/>
              </a:spcAft>
            </a:pPr>
            <a:r>
              <a:rPr lang="de-DE" sz="3400" b="1" kern="100" dirty="0">
                <a:effectLst/>
                <a:latin typeface="Overpass"/>
                <a:ea typeface="Calibri" panose="020F0502020204030204" pitchFamily="34" charset="0"/>
                <a:cs typeface="Times New Roman" panose="02020603050405020304" pitchFamily="18" charset="0"/>
              </a:rPr>
              <a:t>Geburt 2013, männliches Kind, Geburtsgewicht 3.780g. Bei der Geburt kommt es zu einer </a:t>
            </a:r>
            <a:r>
              <a:rPr lang="de-DE" sz="3400" b="1" kern="100" dirty="0" err="1">
                <a:effectLst/>
                <a:latin typeface="Overpass"/>
                <a:ea typeface="Calibri" panose="020F0502020204030204" pitchFamily="34" charset="0"/>
                <a:cs typeface="Times New Roman" panose="02020603050405020304" pitchFamily="18" charset="0"/>
              </a:rPr>
              <a:t>Schulterdystokie</a:t>
            </a:r>
            <a:r>
              <a:rPr lang="de-DE" sz="3400" b="1" kern="100" dirty="0">
                <a:effectLst/>
                <a:latin typeface="Overpass"/>
                <a:ea typeface="Calibri" panose="020F0502020204030204" pitchFamily="34" charset="0"/>
                <a:cs typeface="Times New Roman" panose="02020603050405020304" pitchFamily="18" charset="0"/>
              </a:rPr>
              <a:t>, </a:t>
            </a:r>
            <a:br>
              <a:rPr lang="de-DE" sz="3400" b="1" kern="100" dirty="0">
                <a:effectLst/>
                <a:latin typeface="Overpass"/>
                <a:ea typeface="Calibri" panose="020F0502020204030204" pitchFamily="34" charset="0"/>
                <a:cs typeface="Times New Roman" panose="02020603050405020304" pitchFamily="18" charset="0"/>
              </a:rPr>
            </a:br>
            <a:r>
              <a:rPr lang="de-DE" sz="3400" kern="100" dirty="0">
                <a:effectLst/>
                <a:latin typeface="Overpass"/>
                <a:ea typeface="Calibri" panose="020F0502020204030204" pitchFamily="34" charset="0"/>
                <a:cs typeface="Times New Roman" panose="02020603050405020304" pitchFamily="18" charset="0"/>
              </a:rPr>
              <a:t>d. h. eine Schulter des Kindes verhakt sich während des Geburtsvorgangs bzw. (genauer: während des Tiefertretens im Mutterleib) hinter der mütterlichen Symphyse (Schambein). Das passiert, weil die Rotation des Kindes ausbleibt oder nicht vollständig durchgeführt wird. Beim Eintritt in das Becken muss sich das Kind seitlich einstellen ( d.h. das Kind hat das Gesicht nach links oder rechts gerichtet), da der Beckeneingang </a:t>
            </a:r>
            <a:r>
              <a:rPr lang="de-DE" sz="3400" kern="100" dirty="0" err="1">
                <a:effectLst/>
                <a:latin typeface="Overpass"/>
                <a:ea typeface="Calibri" panose="020F0502020204030204" pitchFamily="34" charset="0"/>
                <a:cs typeface="Times New Roman" panose="02020603050405020304" pitchFamily="18" charset="0"/>
              </a:rPr>
              <a:t>queroval</a:t>
            </a:r>
            <a:r>
              <a:rPr lang="de-DE" sz="3400" kern="100" dirty="0">
                <a:effectLst/>
                <a:latin typeface="Overpass"/>
                <a:ea typeface="Calibri" panose="020F0502020204030204" pitchFamily="34" charset="0"/>
                <a:cs typeface="Times New Roman" panose="02020603050405020304" pitchFamily="18" charset="0"/>
              </a:rPr>
              <a:t> ist. Auf dem anschließenden Weg durch das Becken muss es sich um 90 Grad drehen, da der Beckenausgang eine längsovale Form hat.</a:t>
            </a:r>
            <a:endParaRPr lang="de-DE" sz="3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3400" kern="100" dirty="0">
                <a:effectLst/>
                <a:latin typeface="Overpass"/>
                <a:ea typeface="Calibri" panose="020F0502020204030204" pitchFamily="34" charset="0"/>
                <a:cs typeface="Times New Roman" panose="02020603050405020304" pitchFamily="18" charset="0"/>
              </a:rPr>
              <a:t>Die ärztlichen und nichtärztlichen Geburtshelfer ergreifen Maßnahmen, um dem Kind zur Geburt zu verhelfen. </a:t>
            </a:r>
            <a:br>
              <a:rPr lang="de-DE" sz="2600" kern="100" dirty="0">
                <a:effectLst/>
                <a:latin typeface="Overpass"/>
                <a:ea typeface="Calibri" panose="020F0502020204030204" pitchFamily="34" charset="0"/>
                <a:cs typeface="Times New Roman" panose="02020603050405020304" pitchFamily="18" charset="0"/>
              </a:rPr>
            </a:br>
            <a:br>
              <a:rPr lang="de-DE" sz="2600" b="1" kern="100" dirty="0">
                <a:effectLst/>
                <a:latin typeface="Overpass"/>
                <a:ea typeface="Calibri" panose="020F0502020204030204" pitchFamily="34" charset="0"/>
                <a:cs typeface="Times New Roman" panose="02020603050405020304" pitchFamily="18" charset="0"/>
              </a:rPr>
            </a:br>
            <a:r>
              <a:rPr lang="de-DE" sz="2100" i="1" kern="100" dirty="0">
                <a:effectLst/>
                <a:latin typeface="Overpass"/>
                <a:ea typeface="Calibri" panose="020F0502020204030204" pitchFamily="34" charset="0"/>
                <a:cs typeface="Times New Roman" panose="02020603050405020304" pitchFamily="18" charset="0"/>
              </a:rPr>
              <a:t>„Operation: Lösung der </a:t>
            </a:r>
            <a:r>
              <a:rPr lang="de-DE" sz="2100" i="1" kern="100" dirty="0" err="1">
                <a:effectLst/>
                <a:latin typeface="Overpass"/>
                <a:ea typeface="Calibri" panose="020F0502020204030204" pitchFamily="34" charset="0"/>
                <a:cs typeface="Times New Roman" panose="02020603050405020304" pitchFamily="18" charset="0"/>
              </a:rPr>
              <a:t>Schulterdystokie</a:t>
            </a:r>
            <a:r>
              <a:rPr lang="de-DE" sz="2100" i="1" kern="100" dirty="0">
                <a:latin typeface="Overpass"/>
                <a:ea typeface="Calibri" panose="020F0502020204030204" pitchFamily="34" charset="0"/>
                <a:cs typeface="Times New Roman" panose="02020603050405020304" pitchFamily="18" charset="0"/>
              </a:rPr>
              <a:t>, </a:t>
            </a:r>
            <a:r>
              <a:rPr lang="de-DE" sz="2100" i="1" kern="100" dirty="0">
                <a:effectLst/>
                <a:latin typeface="Overpass"/>
                <a:ea typeface="Calibri" panose="020F0502020204030204" pitchFamily="34" charset="0"/>
                <a:cs typeface="Times New Roman" panose="02020603050405020304" pitchFamily="18" charset="0"/>
              </a:rPr>
              <a:t>Kopf bereits geboren sowie zweimaliger Ausführung des </a:t>
            </a:r>
            <a:r>
              <a:rPr lang="de-DE" sz="2100" i="1" kern="100" dirty="0" err="1">
                <a:effectLst/>
                <a:latin typeface="Overpass"/>
                <a:ea typeface="Calibri" panose="020F0502020204030204" pitchFamily="34" charset="0"/>
                <a:cs typeface="Times New Roman" panose="02020603050405020304" pitchFamily="18" charset="0"/>
              </a:rPr>
              <a:t>McRoberts</a:t>
            </a:r>
            <a:r>
              <a:rPr lang="de-DE" sz="2100" i="1" kern="100" dirty="0">
                <a:effectLst/>
                <a:latin typeface="Overpass"/>
                <a:ea typeface="Calibri" panose="020F0502020204030204" pitchFamily="34" charset="0"/>
                <a:cs typeface="Times New Roman" panose="02020603050405020304" pitchFamily="18" charset="0"/>
              </a:rPr>
              <a:t> Manövers. </a:t>
            </a:r>
            <a:br>
              <a:rPr lang="de-DE" sz="2100" i="1" kern="100" dirty="0">
                <a:effectLst/>
                <a:latin typeface="Overpass"/>
                <a:ea typeface="Calibri" panose="020F0502020204030204" pitchFamily="34" charset="0"/>
                <a:cs typeface="Times New Roman" panose="02020603050405020304" pitchFamily="18" charset="0"/>
              </a:rPr>
            </a:br>
            <a:r>
              <a:rPr lang="de-DE" sz="2100" i="1" kern="100" dirty="0">
                <a:effectLst/>
                <a:latin typeface="Overpass"/>
                <a:ea typeface="Calibri" panose="020F0502020204030204" pitchFamily="34" charset="0"/>
                <a:cs typeface="Times New Roman" panose="02020603050405020304" pitchFamily="18" charset="0"/>
              </a:rPr>
              <a:t>Es erfolgte die intravenöse Gabe von 2ml Notfall-</a:t>
            </a:r>
            <a:r>
              <a:rPr lang="de-DE" sz="2100" i="1" kern="100" dirty="0" err="1">
                <a:effectLst/>
                <a:latin typeface="Overpass"/>
                <a:ea typeface="Calibri" panose="020F0502020204030204" pitchFamily="34" charset="0"/>
                <a:cs typeface="Times New Roman" panose="02020603050405020304" pitchFamily="18" charset="0"/>
              </a:rPr>
              <a:t>Tokolyse</a:t>
            </a:r>
            <a:r>
              <a:rPr lang="de-DE" sz="2100" i="1" kern="100" dirty="0">
                <a:effectLst/>
                <a:latin typeface="Overpass"/>
                <a:ea typeface="Calibri" panose="020F0502020204030204" pitchFamily="34" charset="0"/>
                <a:cs typeface="Times New Roman" panose="02020603050405020304" pitchFamily="18" charset="0"/>
              </a:rPr>
              <a:t>. </a:t>
            </a:r>
            <a:r>
              <a:rPr lang="de-DE" sz="2100" i="1" kern="100" dirty="0" err="1">
                <a:effectLst/>
                <a:latin typeface="Overpass"/>
                <a:ea typeface="Calibri" panose="020F0502020204030204" pitchFamily="34" charset="0"/>
                <a:cs typeface="Times New Roman" panose="02020603050405020304" pitchFamily="18" charset="0"/>
              </a:rPr>
              <a:t>Anpiepsen</a:t>
            </a:r>
            <a:r>
              <a:rPr lang="de-DE" sz="2100" i="1" kern="100" dirty="0">
                <a:effectLst/>
                <a:latin typeface="Overpass"/>
                <a:ea typeface="Calibri" panose="020F0502020204030204" pitchFamily="34" charset="0"/>
                <a:cs typeface="Times New Roman" panose="02020603050405020304" pitchFamily="18" charset="0"/>
              </a:rPr>
              <a:t> des diensthabenden Anästhesisten.</a:t>
            </a:r>
            <a:br>
              <a:rPr lang="de-DE" sz="2100" i="1" kern="100" dirty="0">
                <a:effectLst/>
                <a:latin typeface="Overpass"/>
                <a:ea typeface="Calibri" panose="020F0502020204030204" pitchFamily="34" charset="0"/>
                <a:cs typeface="Times New Roman" panose="02020603050405020304" pitchFamily="18" charset="0"/>
              </a:rPr>
            </a:br>
            <a:r>
              <a:rPr lang="de-DE" sz="2100" i="1" kern="100" dirty="0">
                <a:effectLst/>
                <a:latin typeface="Overpass"/>
                <a:ea typeface="Calibri" panose="020F0502020204030204" pitchFamily="34" charset="0"/>
                <a:cs typeface="Times New Roman" panose="02020603050405020304" pitchFamily="18" charset="0"/>
              </a:rPr>
              <a:t>Erneutes zweimaliges Ausführen des </a:t>
            </a:r>
            <a:r>
              <a:rPr lang="de-DE" sz="2100" i="1" kern="100" dirty="0" err="1">
                <a:effectLst/>
                <a:latin typeface="Overpass"/>
                <a:ea typeface="Calibri" panose="020F0502020204030204" pitchFamily="34" charset="0"/>
                <a:cs typeface="Times New Roman" panose="02020603050405020304" pitchFamily="18" charset="0"/>
              </a:rPr>
              <a:t>McRoberts</a:t>
            </a:r>
            <a:r>
              <a:rPr lang="de-DE" sz="2100" i="1" kern="100" dirty="0">
                <a:effectLst/>
                <a:latin typeface="Overpass"/>
                <a:ea typeface="Calibri" panose="020F0502020204030204" pitchFamily="34" charset="0"/>
                <a:cs typeface="Times New Roman" panose="02020603050405020304" pitchFamily="18" charset="0"/>
              </a:rPr>
              <a:t> Manövers. Da sich durch Hebamme M. die Schulter des Kindes nicht löst - Versuch der Lösung durch Dr. N.. Erneute Übernahme durch Hebamme M. und Entwicklung eines Kindes nach innerer Rotation der rechten Schulter aus I. vorderer HHL. Das Kind wird sofort an den anwesenden Pädiater übergeben. Zu dieser Zeit Anwesenheit durch OA Dr. H.“</a:t>
            </a:r>
          </a:p>
          <a:p>
            <a:pPr>
              <a:lnSpc>
                <a:spcPct val="107000"/>
              </a:lnSpc>
              <a:spcAft>
                <a:spcPts val="800"/>
              </a:spcAft>
            </a:pPr>
            <a:r>
              <a:rPr lang="de-DE" sz="3400" b="1" kern="100" dirty="0">
                <a:effectLst/>
                <a:latin typeface="Overpass"/>
                <a:ea typeface="Calibri" panose="020F0502020204030204" pitchFamily="34" charset="0"/>
                <a:cs typeface="Times New Roman" panose="02020603050405020304" pitchFamily="18" charset="0"/>
              </a:rPr>
              <a:t>Das Kind erleidet eine </a:t>
            </a:r>
            <a:r>
              <a:rPr lang="de-DE" sz="3400" b="1" kern="100" dirty="0" err="1">
                <a:effectLst/>
                <a:latin typeface="Overpass"/>
                <a:ea typeface="Calibri" panose="020F0502020204030204" pitchFamily="34" charset="0"/>
                <a:cs typeface="Times New Roman" panose="02020603050405020304" pitchFamily="18" charset="0"/>
              </a:rPr>
              <a:t>Plexuslähmung</a:t>
            </a:r>
            <a:r>
              <a:rPr lang="de-DE" sz="3400" b="1" kern="100" dirty="0">
                <a:effectLst/>
                <a:latin typeface="Overpass"/>
                <a:ea typeface="Calibri" panose="020F0502020204030204" pitchFamily="34" charset="0"/>
                <a:cs typeface="Times New Roman" panose="02020603050405020304" pitchFamily="18" charset="0"/>
              </a:rPr>
              <a:t> am </a:t>
            </a:r>
            <a:r>
              <a:rPr lang="de-DE" sz="3400" b="1" i="1" kern="100" dirty="0">
                <a:effectLst/>
                <a:latin typeface="Overpass"/>
                <a:ea typeface="Calibri" panose="020F0502020204030204" pitchFamily="34" charset="0"/>
                <a:cs typeface="Times New Roman" panose="02020603050405020304" pitchFamily="18" charset="0"/>
              </a:rPr>
              <a:t>linken</a:t>
            </a:r>
            <a:r>
              <a:rPr lang="de-DE" sz="3400" b="1" kern="100" dirty="0">
                <a:effectLst/>
                <a:latin typeface="Overpass"/>
                <a:ea typeface="Calibri" panose="020F0502020204030204" pitchFamily="34" charset="0"/>
                <a:cs typeface="Times New Roman" panose="02020603050405020304" pitchFamily="18" charset="0"/>
              </a:rPr>
              <a:t> Arm und eine </a:t>
            </a:r>
            <a:r>
              <a:rPr lang="de-DE" sz="3400" b="1" kern="100" dirty="0" err="1">
                <a:effectLst/>
                <a:latin typeface="Overpass"/>
                <a:ea typeface="Calibri" panose="020F0502020204030204" pitchFamily="34" charset="0"/>
                <a:cs typeface="Times New Roman" panose="02020603050405020304" pitchFamily="18" charset="0"/>
              </a:rPr>
              <a:t>Humerusschaftfraktur</a:t>
            </a:r>
            <a:r>
              <a:rPr lang="de-DE" sz="3400" b="1" kern="100" dirty="0">
                <a:effectLst/>
                <a:latin typeface="Overpass"/>
                <a:ea typeface="Calibri" panose="020F0502020204030204" pitchFamily="34" charset="0"/>
                <a:cs typeface="Times New Roman" panose="02020603050405020304" pitchFamily="18" charset="0"/>
              </a:rPr>
              <a:t> am </a:t>
            </a:r>
            <a:r>
              <a:rPr lang="de-DE" sz="3400" b="1" i="1" kern="100" dirty="0">
                <a:effectLst/>
                <a:latin typeface="Overpass"/>
                <a:ea typeface="Calibri" panose="020F0502020204030204" pitchFamily="34" charset="0"/>
                <a:cs typeface="Times New Roman" panose="02020603050405020304" pitchFamily="18" charset="0"/>
              </a:rPr>
              <a:t>rechten</a:t>
            </a:r>
            <a:r>
              <a:rPr lang="de-DE" sz="3400" b="1" kern="100" dirty="0">
                <a:effectLst/>
                <a:latin typeface="Overpass"/>
                <a:ea typeface="Calibri" panose="020F0502020204030204" pitchFamily="34" charset="0"/>
                <a:cs typeface="Times New Roman" panose="02020603050405020304" pitchFamily="18" charset="0"/>
              </a:rPr>
              <a:t> Arm.</a:t>
            </a:r>
            <a:br>
              <a:rPr lang="de-DE" sz="1800" b="1" kern="100" dirty="0">
                <a:effectLst/>
                <a:latin typeface="Overpass"/>
                <a:ea typeface="Calibri" panose="020F0502020204030204" pitchFamily="34" charset="0"/>
                <a:cs typeface="Times New Roman" panose="02020603050405020304" pitchFamily="18" charset="0"/>
              </a:rPr>
            </a:br>
            <a:endParaRPr lang="de-DE" sz="1800" i="1" kern="100" dirty="0">
              <a:effectLst/>
              <a:latin typeface="Overpass"/>
              <a:ea typeface="Calibri" panose="020F0502020204030204" pitchFamily="34" charset="0"/>
              <a:cs typeface="Times New Roman" panose="02020603050405020304" pitchFamily="18" charset="0"/>
            </a:endParaRPr>
          </a:p>
          <a:p>
            <a:pPr>
              <a:lnSpc>
                <a:spcPct val="107000"/>
              </a:lnSpc>
              <a:spcAft>
                <a:spcPts val="800"/>
              </a:spcAft>
            </a:pPr>
            <a:endParaRPr lang="de-DE" sz="1800" i="1" kern="100" dirty="0">
              <a:latin typeface="Overpass"/>
              <a:ea typeface="Calibri" panose="020F0502020204030204" pitchFamily="34" charset="0"/>
              <a:cs typeface="Times New Roman" panose="02020603050405020304" pitchFamily="18" charset="0"/>
            </a:endParaRPr>
          </a:p>
          <a:p>
            <a:pPr>
              <a:lnSpc>
                <a:spcPct val="107000"/>
              </a:lnSpc>
              <a:spcAft>
                <a:spcPts val="800"/>
              </a:spcAft>
            </a:pP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4000" kern="100" dirty="0">
                <a:effectLst/>
                <a:latin typeface="Overpass"/>
                <a:ea typeface="Calibri" panose="020F0502020204030204" pitchFamily="34" charset="0"/>
                <a:cs typeface="Times New Roman" panose="02020603050405020304" pitchFamily="18" charset="0"/>
              </a:rPr>
              <a:t> </a:t>
            </a:r>
            <a:endParaRPr lang="de-DE"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id="{8ED01513-75CC-8208-FD40-8B88D80DAD84}"/>
              </a:ext>
            </a:extLst>
          </p:cNvPr>
          <p:cNvSpPr>
            <a:spLocks noGrp="1"/>
          </p:cNvSpPr>
          <p:nvPr>
            <p:ph type="sldNum" sz="quarter" idx="12"/>
          </p:nvPr>
        </p:nvSpPr>
        <p:spPr/>
        <p:txBody>
          <a:bodyPr/>
          <a:lstStyle/>
          <a:p>
            <a:fld id="{9643A79D-5A10-4F11-B720-68CFEB541FF4}" type="slidenum">
              <a:rPr lang="de-DE" smtClean="0"/>
              <a:t>12</a:t>
            </a:fld>
            <a:endParaRPr lang="de-DE"/>
          </a:p>
        </p:txBody>
      </p:sp>
    </p:spTree>
    <p:extLst>
      <p:ext uri="{BB962C8B-B14F-4D97-AF65-F5344CB8AC3E}">
        <p14:creationId xmlns:p14="http://schemas.microsoft.com/office/powerpoint/2010/main" val="3423169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65A44-FE84-61D7-CA8A-426E54A3A392}"/>
              </a:ext>
            </a:extLst>
          </p:cNvPr>
          <p:cNvSpPr>
            <a:spLocks noGrp="1"/>
          </p:cNvSpPr>
          <p:nvPr>
            <p:ph type="title"/>
          </p:nvPr>
        </p:nvSpPr>
        <p:spPr/>
        <p:txBody>
          <a:bodyPr/>
          <a:lstStyle/>
          <a:p>
            <a:r>
              <a:rPr lang="de-DE" dirty="0"/>
              <a:t>UNSCHLÜSSIGE DOKUMENTATION = HAFTUNG ?</a:t>
            </a:r>
          </a:p>
        </p:txBody>
      </p:sp>
      <p:sp>
        <p:nvSpPr>
          <p:cNvPr id="4" name="Foliennummernplatzhalter 3">
            <a:extLst>
              <a:ext uri="{FF2B5EF4-FFF2-40B4-BE49-F238E27FC236}">
                <a16:creationId xmlns:a16="http://schemas.microsoft.com/office/drawing/2014/main" id="{29A0EED9-F1CD-F0D7-FF19-4E0750CFB39D}"/>
              </a:ext>
            </a:extLst>
          </p:cNvPr>
          <p:cNvSpPr>
            <a:spLocks noGrp="1"/>
          </p:cNvSpPr>
          <p:nvPr>
            <p:ph type="sldNum" sz="quarter" idx="12"/>
          </p:nvPr>
        </p:nvSpPr>
        <p:spPr/>
        <p:txBody>
          <a:bodyPr/>
          <a:lstStyle/>
          <a:p>
            <a:fld id="{9643A79D-5A10-4F11-B720-68CFEB541FF4}" type="slidenum">
              <a:rPr lang="de-DE" smtClean="0"/>
              <a:t>13</a:t>
            </a:fld>
            <a:endParaRPr lang="de-DE"/>
          </a:p>
        </p:txBody>
      </p:sp>
      <p:sp>
        <p:nvSpPr>
          <p:cNvPr id="5" name="Inhaltsplatzhalter 4">
            <a:extLst>
              <a:ext uri="{FF2B5EF4-FFF2-40B4-BE49-F238E27FC236}">
                <a16:creationId xmlns:a16="http://schemas.microsoft.com/office/drawing/2014/main" id="{887D5ECE-1A21-5AB4-ED5D-357C82E6B32C}"/>
              </a:ext>
            </a:extLst>
          </p:cNvPr>
          <p:cNvSpPr>
            <a:spLocks noGrp="1"/>
          </p:cNvSpPr>
          <p:nvPr>
            <p:ph idx="1"/>
          </p:nvPr>
        </p:nvSpPr>
        <p:spPr>
          <a:xfrm>
            <a:off x="546410" y="1671657"/>
            <a:ext cx="11092215" cy="4351338"/>
          </a:xfrm>
        </p:spPr>
        <p:txBody>
          <a:bodyPr>
            <a:normAutofit lnSpcReduction="10000"/>
          </a:bodyPr>
          <a:lstStyle/>
          <a:p>
            <a:r>
              <a:rPr lang="de-DE" sz="2000" b="1" dirty="0"/>
              <a:t>SITUATION</a:t>
            </a:r>
          </a:p>
          <a:p>
            <a:pPr marL="342900" indent="-342900">
              <a:buFont typeface="Arial" panose="020B0604020202020204" pitchFamily="34" charset="0"/>
              <a:buChar char="•"/>
            </a:pPr>
            <a:r>
              <a:rPr lang="de-DE" sz="1800" dirty="0"/>
              <a:t>Sachverständiger: </a:t>
            </a:r>
            <a:r>
              <a:rPr lang="de-DE" sz="1800" i="1" dirty="0"/>
              <a:t>„Eine Fraktur des Oberarms ist für das Manöver nach Rubin sehr ungewöhnlich (…) Das bei dem Kind aufgetretene Schädigungsmuster ist nur schwer mit der Dokumentation in Einklang zu bringen (…) so, wie es dokumentiert ist, kann es nicht gewesen sein“</a:t>
            </a:r>
          </a:p>
          <a:p>
            <a:pPr marL="342900" indent="-342900">
              <a:lnSpc>
                <a:spcPct val="100000"/>
              </a:lnSpc>
              <a:spcBef>
                <a:spcPts val="800"/>
              </a:spcBef>
              <a:buFont typeface="Arial" panose="020B0604020202020204" pitchFamily="34" charset="0"/>
              <a:buChar char="•"/>
            </a:pPr>
            <a:r>
              <a:rPr lang="de-DE" sz="1800" dirty="0"/>
              <a:t>Auf der Grundlage der Dokumentation kann nicht nachvollzogen werden, wie genau das Kind entwickelt worden ist.</a:t>
            </a:r>
          </a:p>
          <a:p>
            <a:pPr marL="342900" indent="-342900">
              <a:buFont typeface="Arial" panose="020B0604020202020204" pitchFamily="34" charset="0"/>
              <a:buChar char="•"/>
            </a:pPr>
            <a:r>
              <a:rPr lang="de-DE" sz="1800" dirty="0"/>
              <a:t>Gericht hört Parteien nicht an, vernimmt keine Zeugen.</a:t>
            </a:r>
          </a:p>
          <a:p>
            <a:pPr marL="342900" indent="-342900">
              <a:buFont typeface="Arial" panose="020B0604020202020204" pitchFamily="34" charset="0"/>
              <a:buChar char="•"/>
            </a:pPr>
            <a:r>
              <a:rPr lang="de-DE" sz="1800" dirty="0"/>
              <a:t>Sachverständiger: </a:t>
            </a:r>
            <a:r>
              <a:rPr lang="de-DE" sz="1800" i="1" dirty="0"/>
              <a:t>„Bei einer Geburt ist immer Krafteinwirkung erforderlich (…) die Geburtshelfer haben nicht nichts gemacht.“</a:t>
            </a:r>
          </a:p>
          <a:p>
            <a:br>
              <a:rPr lang="de-DE" sz="1800" dirty="0"/>
            </a:br>
            <a:r>
              <a:rPr lang="de-DE" sz="2000" b="1" dirty="0"/>
              <a:t>PROBLEM</a:t>
            </a:r>
          </a:p>
          <a:p>
            <a:pPr marL="342900" indent="-342900">
              <a:buFont typeface="Arial" panose="020B0604020202020204" pitchFamily="34" charset="0"/>
              <a:buChar char="•"/>
            </a:pPr>
            <a:r>
              <a:rPr lang="de-DE" sz="1800" dirty="0"/>
              <a:t>Kammer teilt nach Beratung mit, </a:t>
            </a:r>
            <a:r>
              <a:rPr lang="de-DE" sz="1800" b="1" dirty="0"/>
              <a:t>dass Fehler bei der Behandlung nicht festgestellt werden können und empfiehlt niedrig bemessenen Vergleich.</a:t>
            </a:r>
          </a:p>
          <a:p>
            <a:pPr marL="342900" indent="-342900">
              <a:buFont typeface="Arial" panose="020B0604020202020204" pitchFamily="34" charset="0"/>
              <a:buChar char="•"/>
            </a:pPr>
            <a:r>
              <a:rPr lang="de-DE" sz="1800" dirty="0"/>
              <a:t>Prüfung der Behandlung wird von der Dokumentation „weggeleitet“.</a:t>
            </a:r>
          </a:p>
        </p:txBody>
      </p:sp>
    </p:spTree>
    <p:extLst>
      <p:ext uri="{BB962C8B-B14F-4D97-AF65-F5344CB8AC3E}">
        <p14:creationId xmlns:p14="http://schemas.microsoft.com/office/powerpoint/2010/main" val="1245239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DB8BE-7CAC-8706-648B-3CEDF37C11D6}"/>
              </a:ext>
            </a:extLst>
          </p:cNvPr>
          <p:cNvSpPr>
            <a:spLocks noGrp="1"/>
          </p:cNvSpPr>
          <p:nvPr>
            <p:ph type="title"/>
          </p:nvPr>
        </p:nvSpPr>
        <p:spPr>
          <a:xfrm>
            <a:off x="516387" y="407460"/>
            <a:ext cx="11195824" cy="1017626"/>
          </a:xfrm>
        </p:spPr>
        <p:txBody>
          <a:bodyPr/>
          <a:lstStyle/>
          <a:p>
            <a:r>
              <a:rPr lang="de-DE" dirty="0"/>
              <a:t>FAZIT</a:t>
            </a:r>
          </a:p>
        </p:txBody>
      </p:sp>
      <p:pic>
        <p:nvPicPr>
          <p:cNvPr id="5" name="Grafik 4" descr="Aktenstapel">
            <a:extLst>
              <a:ext uri="{FF2B5EF4-FFF2-40B4-BE49-F238E27FC236}">
                <a16:creationId xmlns:a16="http://schemas.microsoft.com/office/drawing/2014/main" id="{D181ECD3-67B2-16DC-FE5E-CE2505AD858E}"/>
              </a:ext>
            </a:extLst>
          </p:cNvPr>
          <p:cNvPicPr>
            <a:picLocks noChangeAspect="1"/>
          </p:cNvPicPr>
          <p:nvPr/>
        </p:nvPicPr>
        <p:blipFill rotWithShape="1">
          <a:blip r:embed="rId2">
            <a:extLst>
              <a:ext uri="{28A0092B-C50C-407E-A947-70E740481C1C}">
                <a14:useLocalDpi xmlns:a14="http://schemas.microsoft.com/office/drawing/2010/main" val="0"/>
              </a:ext>
            </a:extLst>
          </a:blip>
          <a:srcRect l="23764" r="11806"/>
          <a:stretch/>
        </p:blipFill>
        <p:spPr>
          <a:xfrm>
            <a:off x="6553200" y="0"/>
            <a:ext cx="5638800" cy="6858000"/>
          </a:xfrm>
          <a:prstGeom prst="rect">
            <a:avLst/>
          </a:prstGeom>
        </p:spPr>
      </p:pic>
      <p:sp>
        <p:nvSpPr>
          <p:cNvPr id="3" name="Foliennummernplatzhalter 2">
            <a:extLst>
              <a:ext uri="{FF2B5EF4-FFF2-40B4-BE49-F238E27FC236}">
                <a16:creationId xmlns:a16="http://schemas.microsoft.com/office/drawing/2014/main" id="{9C042622-1A33-0ADB-C752-70DAD74DA8F5}"/>
              </a:ext>
            </a:extLst>
          </p:cNvPr>
          <p:cNvSpPr>
            <a:spLocks noGrp="1"/>
          </p:cNvSpPr>
          <p:nvPr>
            <p:ph type="sldNum" sz="quarter" idx="12"/>
          </p:nvPr>
        </p:nvSpPr>
        <p:spPr/>
        <p:txBody>
          <a:bodyPr/>
          <a:lstStyle/>
          <a:p>
            <a:fld id="{9643A79D-5A10-4F11-B720-68CFEB541FF4}" type="slidenum">
              <a:rPr lang="de-DE" smtClean="0"/>
              <a:t>14</a:t>
            </a:fld>
            <a:endParaRPr lang="de-DE"/>
          </a:p>
        </p:txBody>
      </p:sp>
      <p:sp>
        <p:nvSpPr>
          <p:cNvPr id="4" name="Textfeld 3">
            <a:extLst>
              <a:ext uri="{FF2B5EF4-FFF2-40B4-BE49-F238E27FC236}">
                <a16:creationId xmlns:a16="http://schemas.microsoft.com/office/drawing/2014/main" id="{009F856F-EBC5-C347-FFA9-63BBCF3D632C}"/>
              </a:ext>
            </a:extLst>
          </p:cNvPr>
          <p:cNvSpPr txBox="1"/>
          <p:nvPr/>
        </p:nvSpPr>
        <p:spPr>
          <a:xfrm>
            <a:off x="516387" y="1642466"/>
            <a:ext cx="5122414" cy="3145413"/>
          </a:xfrm>
          <a:prstGeom prst="rect">
            <a:avLst/>
          </a:prstGeom>
          <a:noFill/>
        </p:spPr>
        <p:txBody>
          <a:bodyPr wrap="square" rtlCol="0">
            <a:spAutoFit/>
          </a:bodyPr>
          <a:lstStyle/>
          <a:p>
            <a:pPr>
              <a:lnSpc>
                <a:spcPct val="107000"/>
              </a:lnSpc>
              <a:spcAft>
                <a:spcPts val="800"/>
              </a:spcAft>
            </a:pPr>
            <a:r>
              <a:rPr lang="de-DE" sz="1800" kern="100" dirty="0">
                <a:effectLst/>
                <a:latin typeface="Bahnschrift" panose="020B0502040204020203" pitchFamily="34" charset="0"/>
                <a:ea typeface="Calibri" panose="020F0502020204030204" pitchFamily="34" charset="0"/>
                <a:cs typeface="Times New Roman" panose="02020603050405020304" pitchFamily="18" charset="0"/>
              </a:rPr>
              <a:t>Im Zusammenhang mit der Dokumentation und möglichen oder tatsächlichen Dokumentationsmängeln kann und sollte sich weder die </a:t>
            </a:r>
            <a:r>
              <a:rPr lang="de-DE" sz="1800" kern="100" dirty="0" err="1">
                <a:effectLst/>
                <a:latin typeface="Bahnschrift" panose="020B0502040204020203" pitchFamily="34" charset="0"/>
                <a:ea typeface="Calibri" panose="020F0502020204030204" pitchFamily="34" charset="0"/>
                <a:cs typeface="Times New Roman" panose="02020603050405020304" pitchFamily="18" charset="0"/>
              </a:rPr>
              <a:t>Behandlerseite</a:t>
            </a:r>
            <a:r>
              <a:rPr lang="de-DE" sz="1800" kern="100" dirty="0">
                <a:effectLst/>
                <a:latin typeface="Bahnschrift" panose="020B0502040204020203" pitchFamily="34" charset="0"/>
                <a:ea typeface="Calibri" panose="020F0502020204030204" pitchFamily="34" charset="0"/>
                <a:cs typeface="Times New Roman" panose="02020603050405020304" pitchFamily="18" charset="0"/>
              </a:rPr>
              <a:t> noch die Patientenseite zurücklehnen - auch wenn es nach eigener Prüfung womöglich zunächst so aussieht, als seien die Erfolgsaussichten gut.</a:t>
            </a:r>
          </a:p>
          <a:p>
            <a:pPr>
              <a:lnSpc>
                <a:spcPct val="107000"/>
              </a:lnSpc>
              <a:spcAft>
                <a:spcPts val="800"/>
              </a:spcAft>
            </a:pPr>
            <a:br>
              <a:rPr lang="de-DE" sz="1800" kern="100" dirty="0">
                <a:effectLst/>
                <a:latin typeface="Bahnschrift" panose="020B0502040204020203" pitchFamily="34" charset="0"/>
                <a:ea typeface="Calibri" panose="020F0502020204030204" pitchFamily="34" charset="0"/>
                <a:cs typeface="Times New Roman" panose="02020603050405020304" pitchFamily="18" charset="0"/>
              </a:rPr>
            </a:br>
            <a:r>
              <a:rPr lang="de-DE" sz="1800" kern="100" dirty="0">
                <a:effectLst/>
                <a:latin typeface="Bahnschrift" panose="020B0502040204020203" pitchFamily="34" charset="0"/>
                <a:ea typeface="Calibri" panose="020F0502020204030204" pitchFamily="34" charset="0"/>
                <a:cs typeface="Times New Roman" panose="02020603050405020304" pitchFamily="18" charset="0"/>
              </a:rPr>
              <a:t>Es tritt oftmals das ein, was man am wenigsten erwartet.</a:t>
            </a:r>
          </a:p>
        </p:txBody>
      </p:sp>
    </p:spTree>
    <p:extLst>
      <p:ext uri="{BB962C8B-B14F-4D97-AF65-F5344CB8AC3E}">
        <p14:creationId xmlns:p14="http://schemas.microsoft.com/office/powerpoint/2010/main" val="2621410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74968D-4DEC-0603-ED1F-9DEC0979D4AE}"/>
              </a:ext>
            </a:extLst>
          </p:cNvPr>
          <p:cNvSpPr>
            <a:spLocks noGrp="1"/>
          </p:cNvSpPr>
          <p:nvPr>
            <p:ph type="title"/>
          </p:nvPr>
        </p:nvSpPr>
        <p:spPr>
          <a:xfrm>
            <a:off x="489260" y="2328546"/>
            <a:ext cx="6911665" cy="1017626"/>
          </a:xfrm>
        </p:spPr>
        <p:txBody>
          <a:bodyPr/>
          <a:lstStyle/>
          <a:p>
            <a:r>
              <a:rPr lang="de-DE" dirty="0">
                <a:latin typeface="Bahnschrift" panose="020B0502040204020203" pitchFamily="34" charset="0"/>
              </a:rPr>
              <a:t>HERZLICHEN DANK!</a:t>
            </a:r>
          </a:p>
        </p:txBody>
      </p:sp>
      <p:pic>
        <p:nvPicPr>
          <p:cNvPr id="1026" name="Picture 2">
            <a:extLst>
              <a:ext uri="{FF2B5EF4-FFF2-40B4-BE49-F238E27FC236}">
                <a16:creationId xmlns:a16="http://schemas.microsoft.com/office/drawing/2014/main" id="{20A610F8-42D5-8DBC-D700-C84454F2F2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58" r="6232"/>
          <a:stretch/>
        </p:blipFill>
        <p:spPr bwMode="auto">
          <a:xfrm>
            <a:off x="6296025" y="0"/>
            <a:ext cx="5895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03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DB8BE-7CAC-8706-648B-3CEDF37C11D6}"/>
              </a:ext>
            </a:extLst>
          </p:cNvPr>
          <p:cNvSpPr>
            <a:spLocks noGrp="1"/>
          </p:cNvSpPr>
          <p:nvPr>
            <p:ph type="title"/>
          </p:nvPr>
        </p:nvSpPr>
        <p:spPr>
          <a:xfrm>
            <a:off x="546410" y="365126"/>
            <a:ext cx="5703470" cy="1017626"/>
          </a:xfrm>
        </p:spPr>
        <p:txBody>
          <a:bodyPr/>
          <a:lstStyle/>
          <a:p>
            <a:r>
              <a:rPr lang="de-DE" dirty="0"/>
              <a:t>DOKUMENTATION FÜR </a:t>
            </a:r>
            <a:br>
              <a:rPr lang="de-DE" dirty="0"/>
            </a:br>
            <a:r>
              <a:rPr lang="de-DE" dirty="0"/>
              <a:t>BEIDE SEITEN RELEVANT</a:t>
            </a:r>
          </a:p>
        </p:txBody>
      </p:sp>
      <p:pic>
        <p:nvPicPr>
          <p:cNvPr id="5" name="Grafik 4" descr="Aktenstapel">
            <a:extLst>
              <a:ext uri="{FF2B5EF4-FFF2-40B4-BE49-F238E27FC236}">
                <a16:creationId xmlns:a16="http://schemas.microsoft.com/office/drawing/2014/main" id="{D181ECD3-67B2-16DC-FE5E-CE2505AD858E}"/>
              </a:ext>
            </a:extLst>
          </p:cNvPr>
          <p:cNvPicPr>
            <a:picLocks noChangeAspect="1"/>
          </p:cNvPicPr>
          <p:nvPr/>
        </p:nvPicPr>
        <p:blipFill rotWithShape="1">
          <a:blip r:embed="rId2">
            <a:extLst>
              <a:ext uri="{28A0092B-C50C-407E-A947-70E740481C1C}">
                <a14:useLocalDpi xmlns:a14="http://schemas.microsoft.com/office/drawing/2010/main" val="0"/>
              </a:ext>
            </a:extLst>
          </a:blip>
          <a:srcRect l="23764" r="11806"/>
          <a:stretch/>
        </p:blipFill>
        <p:spPr>
          <a:xfrm>
            <a:off x="6553200" y="0"/>
            <a:ext cx="5638800" cy="6858000"/>
          </a:xfrm>
          <a:prstGeom prst="rect">
            <a:avLst/>
          </a:prstGeom>
        </p:spPr>
      </p:pic>
      <p:sp>
        <p:nvSpPr>
          <p:cNvPr id="3" name="Foliennummernplatzhalter 2">
            <a:extLst>
              <a:ext uri="{FF2B5EF4-FFF2-40B4-BE49-F238E27FC236}">
                <a16:creationId xmlns:a16="http://schemas.microsoft.com/office/drawing/2014/main" id="{9C042622-1A33-0ADB-C752-70DAD74DA8F5}"/>
              </a:ext>
            </a:extLst>
          </p:cNvPr>
          <p:cNvSpPr>
            <a:spLocks noGrp="1"/>
          </p:cNvSpPr>
          <p:nvPr>
            <p:ph type="sldNum" sz="quarter" idx="12"/>
          </p:nvPr>
        </p:nvSpPr>
        <p:spPr/>
        <p:txBody>
          <a:bodyPr/>
          <a:lstStyle/>
          <a:p>
            <a:fld id="{9643A79D-5A10-4F11-B720-68CFEB541FF4}" type="slidenum">
              <a:rPr lang="de-DE" smtClean="0"/>
              <a:t>2</a:t>
            </a:fld>
            <a:endParaRPr lang="de-DE"/>
          </a:p>
        </p:txBody>
      </p:sp>
      <p:sp>
        <p:nvSpPr>
          <p:cNvPr id="4" name="Textfeld 3">
            <a:extLst>
              <a:ext uri="{FF2B5EF4-FFF2-40B4-BE49-F238E27FC236}">
                <a16:creationId xmlns:a16="http://schemas.microsoft.com/office/drawing/2014/main" id="{009F856F-EBC5-C347-FFA9-63BBCF3D632C}"/>
              </a:ext>
            </a:extLst>
          </p:cNvPr>
          <p:cNvSpPr txBox="1"/>
          <p:nvPr/>
        </p:nvSpPr>
        <p:spPr>
          <a:xfrm>
            <a:off x="546410" y="2119260"/>
            <a:ext cx="2712070" cy="1754326"/>
          </a:xfrm>
          <a:prstGeom prst="rect">
            <a:avLst/>
          </a:prstGeom>
          <a:noFill/>
        </p:spPr>
        <p:txBody>
          <a:bodyPr wrap="square" rtlCol="0">
            <a:spAutoFit/>
          </a:bodyPr>
          <a:lstStyle/>
          <a:p>
            <a:r>
              <a:rPr lang="de-DE" dirty="0"/>
              <a:t>Dokumentation </a:t>
            </a:r>
            <a:r>
              <a:rPr lang="de-DE" b="1" dirty="0"/>
              <a:t>widersprüchlich, lückenhaft</a:t>
            </a:r>
            <a:r>
              <a:rPr lang="de-DE" dirty="0"/>
              <a:t> oder nahezu </a:t>
            </a:r>
            <a:r>
              <a:rPr lang="de-DE" b="1" dirty="0"/>
              <a:t>nicht vorhanden</a:t>
            </a:r>
          </a:p>
          <a:p>
            <a:endParaRPr lang="de-DE" dirty="0"/>
          </a:p>
          <a:p>
            <a:endParaRPr lang="de-DE" dirty="0"/>
          </a:p>
        </p:txBody>
      </p:sp>
      <p:sp>
        <p:nvSpPr>
          <p:cNvPr id="6" name="Textfeld 5">
            <a:extLst>
              <a:ext uri="{FF2B5EF4-FFF2-40B4-BE49-F238E27FC236}">
                <a16:creationId xmlns:a16="http://schemas.microsoft.com/office/drawing/2014/main" id="{6838ED36-730D-DF78-7E21-7362ACEDD085}"/>
              </a:ext>
            </a:extLst>
          </p:cNvPr>
          <p:cNvSpPr txBox="1"/>
          <p:nvPr/>
        </p:nvSpPr>
        <p:spPr>
          <a:xfrm>
            <a:off x="546409" y="3429000"/>
            <a:ext cx="2649551" cy="2031325"/>
          </a:xfrm>
          <a:prstGeom prst="rect">
            <a:avLst/>
          </a:prstGeom>
          <a:noFill/>
        </p:spPr>
        <p:txBody>
          <a:bodyPr wrap="square" rtlCol="0">
            <a:spAutoFit/>
          </a:bodyPr>
          <a:lstStyle/>
          <a:p>
            <a:endParaRPr lang="de-DE" dirty="0"/>
          </a:p>
          <a:p>
            <a:r>
              <a:rPr lang="de-DE" dirty="0"/>
              <a:t>Dokumentation </a:t>
            </a:r>
            <a:br>
              <a:rPr lang="de-DE" dirty="0"/>
            </a:br>
            <a:r>
              <a:rPr lang="de-DE" b="1" dirty="0"/>
              <a:t>schlüssig, </a:t>
            </a:r>
            <a:br>
              <a:rPr lang="de-DE" b="1" dirty="0"/>
            </a:br>
            <a:r>
              <a:rPr lang="de-DE" b="1" dirty="0"/>
              <a:t>vollständig, </a:t>
            </a:r>
            <a:br>
              <a:rPr lang="de-DE" b="1" dirty="0"/>
            </a:br>
            <a:r>
              <a:rPr lang="de-DE" b="1" dirty="0"/>
              <a:t>detaillierte Einträge</a:t>
            </a:r>
            <a:r>
              <a:rPr lang="de-DE" dirty="0"/>
              <a:t> zu vom Kläger gerügten Behandlungsabschnitten</a:t>
            </a:r>
          </a:p>
        </p:txBody>
      </p:sp>
      <p:pic>
        <p:nvPicPr>
          <p:cNvPr id="8" name="Grafik 7" descr="Kreis mit Pfeil nach links mit einfarbiger Füllung">
            <a:extLst>
              <a:ext uri="{FF2B5EF4-FFF2-40B4-BE49-F238E27FC236}">
                <a16:creationId xmlns:a16="http://schemas.microsoft.com/office/drawing/2014/main" id="{912BA726-07E5-EC52-440E-F3B76AD878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540193" y="2467448"/>
            <a:ext cx="602705" cy="602705"/>
          </a:xfrm>
          <a:prstGeom prst="rect">
            <a:avLst/>
          </a:prstGeom>
        </p:spPr>
      </p:pic>
      <p:sp>
        <p:nvSpPr>
          <p:cNvPr id="9" name="Textfeld 8">
            <a:extLst>
              <a:ext uri="{FF2B5EF4-FFF2-40B4-BE49-F238E27FC236}">
                <a16:creationId xmlns:a16="http://schemas.microsoft.com/office/drawing/2014/main" id="{971CD979-088E-BC5F-DB81-8D02B04DC0CC}"/>
              </a:ext>
            </a:extLst>
          </p:cNvPr>
          <p:cNvSpPr txBox="1"/>
          <p:nvPr/>
        </p:nvSpPr>
        <p:spPr>
          <a:xfrm>
            <a:off x="4254140" y="2438872"/>
            <a:ext cx="1377685" cy="646331"/>
          </a:xfrm>
          <a:prstGeom prst="rect">
            <a:avLst/>
          </a:prstGeom>
          <a:noFill/>
        </p:spPr>
        <p:txBody>
          <a:bodyPr wrap="none" rtlCol="0">
            <a:spAutoFit/>
          </a:bodyPr>
          <a:lstStyle/>
          <a:p>
            <a:r>
              <a:rPr lang="de-DE" dirty="0"/>
              <a:t>Problem für </a:t>
            </a:r>
            <a:br>
              <a:rPr lang="de-DE" b="1" dirty="0"/>
            </a:br>
            <a:r>
              <a:rPr lang="de-DE" b="1" dirty="0"/>
              <a:t>Passiv-Seite</a:t>
            </a:r>
          </a:p>
        </p:txBody>
      </p:sp>
      <p:pic>
        <p:nvPicPr>
          <p:cNvPr id="10" name="Grafik 9" descr="Kreis mit Pfeil nach links mit einfarbiger Füllung">
            <a:extLst>
              <a:ext uri="{FF2B5EF4-FFF2-40B4-BE49-F238E27FC236}">
                <a16:creationId xmlns:a16="http://schemas.microsoft.com/office/drawing/2014/main" id="{5CC7FAE5-C7A7-4D50-9911-C1765F6DEB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540193" y="4102418"/>
            <a:ext cx="602705" cy="602705"/>
          </a:xfrm>
          <a:prstGeom prst="rect">
            <a:avLst/>
          </a:prstGeom>
        </p:spPr>
      </p:pic>
      <p:sp>
        <p:nvSpPr>
          <p:cNvPr id="11" name="Textfeld 10">
            <a:extLst>
              <a:ext uri="{FF2B5EF4-FFF2-40B4-BE49-F238E27FC236}">
                <a16:creationId xmlns:a16="http://schemas.microsoft.com/office/drawing/2014/main" id="{84DA750E-1002-AA76-A5A2-4C88B18CA180}"/>
              </a:ext>
            </a:extLst>
          </p:cNvPr>
          <p:cNvSpPr txBox="1"/>
          <p:nvPr/>
        </p:nvSpPr>
        <p:spPr>
          <a:xfrm>
            <a:off x="4254140" y="4073842"/>
            <a:ext cx="1377685" cy="646331"/>
          </a:xfrm>
          <a:prstGeom prst="rect">
            <a:avLst/>
          </a:prstGeom>
          <a:noFill/>
        </p:spPr>
        <p:txBody>
          <a:bodyPr wrap="none" rtlCol="0">
            <a:spAutoFit/>
          </a:bodyPr>
          <a:lstStyle/>
          <a:p>
            <a:r>
              <a:rPr lang="de-DE" dirty="0"/>
              <a:t>Problem für </a:t>
            </a:r>
            <a:br>
              <a:rPr lang="de-DE" b="1" dirty="0"/>
            </a:br>
            <a:r>
              <a:rPr lang="de-DE" b="1" dirty="0"/>
              <a:t>Aktiv-Seite</a:t>
            </a:r>
          </a:p>
        </p:txBody>
      </p:sp>
    </p:spTree>
    <p:extLst>
      <p:ext uri="{BB962C8B-B14F-4D97-AF65-F5344CB8AC3E}">
        <p14:creationId xmlns:p14="http://schemas.microsoft.com/office/powerpoint/2010/main" val="2880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Ärztin, die mit einem Stift auf einem Tablet schreibt">
            <a:extLst>
              <a:ext uri="{FF2B5EF4-FFF2-40B4-BE49-F238E27FC236}">
                <a16:creationId xmlns:a16="http://schemas.microsoft.com/office/drawing/2014/main" id="{C8AEF674-B263-F4B4-88DA-86A5F5442A78}"/>
              </a:ext>
            </a:extLst>
          </p:cNvPr>
          <p:cNvPicPr>
            <a:picLocks noChangeAspect="1"/>
          </p:cNvPicPr>
          <p:nvPr/>
        </p:nvPicPr>
        <p:blipFill rotWithShape="1">
          <a:blip r:embed="rId2">
            <a:extLst>
              <a:ext uri="{28A0092B-C50C-407E-A947-70E740481C1C}">
                <a14:useLocalDpi xmlns:a14="http://schemas.microsoft.com/office/drawing/2010/main" val="0"/>
              </a:ext>
            </a:extLst>
          </a:blip>
          <a:srcRect l="59274" r="8752"/>
          <a:stretch/>
        </p:blipFill>
        <p:spPr>
          <a:xfrm>
            <a:off x="6618515" y="0"/>
            <a:ext cx="5573486" cy="6868952"/>
          </a:xfrm>
          <a:prstGeom prst="rect">
            <a:avLst/>
          </a:prstGeom>
        </p:spPr>
      </p:pic>
      <p:sp>
        <p:nvSpPr>
          <p:cNvPr id="2" name="Titel 1">
            <a:extLst>
              <a:ext uri="{FF2B5EF4-FFF2-40B4-BE49-F238E27FC236}">
                <a16:creationId xmlns:a16="http://schemas.microsoft.com/office/drawing/2014/main" id="{5322D7F0-5DFE-A98F-4C61-7B20AF36043C}"/>
              </a:ext>
            </a:extLst>
          </p:cNvPr>
          <p:cNvSpPr>
            <a:spLocks noGrp="1"/>
          </p:cNvSpPr>
          <p:nvPr>
            <p:ph type="title"/>
          </p:nvPr>
        </p:nvSpPr>
        <p:spPr/>
        <p:txBody>
          <a:bodyPr/>
          <a:lstStyle/>
          <a:p>
            <a:r>
              <a:rPr lang="de-DE" dirty="0"/>
              <a:t>ZWECK DER DOKUMENTATION</a:t>
            </a:r>
          </a:p>
        </p:txBody>
      </p:sp>
      <p:sp>
        <p:nvSpPr>
          <p:cNvPr id="3" name="Inhaltsplatzhalter 2">
            <a:extLst>
              <a:ext uri="{FF2B5EF4-FFF2-40B4-BE49-F238E27FC236}">
                <a16:creationId xmlns:a16="http://schemas.microsoft.com/office/drawing/2014/main" id="{FFF54021-0406-0DB0-D0E0-B5988EBB09CC}"/>
              </a:ext>
            </a:extLst>
          </p:cNvPr>
          <p:cNvSpPr>
            <a:spLocks noGrp="1"/>
          </p:cNvSpPr>
          <p:nvPr>
            <p:ph idx="1"/>
          </p:nvPr>
        </p:nvSpPr>
        <p:spPr>
          <a:xfrm>
            <a:off x="546411" y="1671657"/>
            <a:ext cx="5027075" cy="4351338"/>
          </a:xfrm>
        </p:spPr>
        <p:txBody>
          <a:bodyPr>
            <a:normAutofit/>
          </a:bodyPr>
          <a:lstStyle/>
          <a:p>
            <a:pPr marL="342900" indent="-342900">
              <a:buFont typeface="Arial" panose="020B0604020202020204" pitchFamily="34" charset="0"/>
              <a:buChar char="•"/>
            </a:pPr>
            <a:r>
              <a:rPr lang="de-DE" sz="1800" dirty="0"/>
              <a:t>Dem Patienten gegenüber Rechenschaft über seine Behandlung ablegen</a:t>
            </a:r>
          </a:p>
          <a:p>
            <a:pPr marL="342900" indent="-342900">
              <a:buFont typeface="Arial" panose="020B0604020202020204" pitchFamily="34" charset="0"/>
              <a:buChar char="•"/>
            </a:pPr>
            <a:r>
              <a:rPr lang="de-DE" sz="1800" dirty="0"/>
              <a:t>Information von Mit-/ </a:t>
            </a:r>
            <a:r>
              <a:rPr lang="de-DE" sz="1800" dirty="0" err="1"/>
              <a:t>Nachbehandlern</a:t>
            </a:r>
            <a:endParaRPr lang="de-DE" sz="1800" dirty="0"/>
          </a:p>
          <a:p>
            <a:pPr marL="342900" indent="-342900">
              <a:buFont typeface="Arial" panose="020B0604020202020204" pitchFamily="34" charset="0"/>
              <a:buChar char="•"/>
            </a:pPr>
            <a:r>
              <a:rPr lang="de-DE" sz="1800" dirty="0"/>
              <a:t>Sicherstellen der Nachvollziehbarkeit der Behandlung</a:t>
            </a:r>
          </a:p>
          <a:p>
            <a:pPr marL="342900" indent="-342900">
              <a:buFont typeface="Arial" panose="020B0604020202020204" pitchFamily="34" charset="0"/>
              <a:buChar char="•"/>
            </a:pPr>
            <a:r>
              <a:rPr lang="de-DE" sz="1800" dirty="0"/>
              <a:t>Vermeiden von Gesundheitsschäden für den Patienten</a:t>
            </a:r>
          </a:p>
          <a:p>
            <a:pPr marL="342900" indent="-342900">
              <a:buFont typeface="Arial" panose="020B0604020202020204" pitchFamily="34" charset="0"/>
              <a:buChar char="•"/>
            </a:pPr>
            <a:r>
              <a:rPr lang="de-DE" sz="1800" dirty="0"/>
              <a:t>(Abwehr von Schadensersatzansprüchen)</a:t>
            </a:r>
          </a:p>
        </p:txBody>
      </p:sp>
      <p:sp>
        <p:nvSpPr>
          <p:cNvPr id="4" name="Foliennummernplatzhalter 3">
            <a:extLst>
              <a:ext uri="{FF2B5EF4-FFF2-40B4-BE49-F238E27FC236}">
                <a16:creationId xmlns:a16="http://schemas.microsoft.com/office/drawing/2014/main" id="{DC514841-85B4-077C-DE7A-58F54BD27FEE}"/>
              </a:ext>
            </a:extLst>
          </p:cNvPr>
          <p:cNvSpPr>
            <a:spLocks noGrp="1"/>
          </p:cNvSpPr>
          <p:nvPr>
            <p:ph type="sldNum" sz="quarter" idx="12"/>
          </p:nvPr>
        </p:nvSpPr>
        <p:spPr/>
        <p:txBody>
          <a:bodyPr/>
          <a:lstStyle/>
          <a:p>
            <a:fld id="{9643A79D-5A10-4F11-B720-68CFEB541FF4}" type="slidenum">
              <a:rPr lang="de-DE" smtClean="0"/>
              <a:t>3</a:t>
            </a:fld>
            <a:endParaRPr lang="de-DE"/>
          </a:p>
        </p:txBody>
      </p:sp>
    </p:spTree>
    <p:extLst>
      <p:ext uri="{BB962C8B-B14F-4D97-AF65-F5344CB8AC3E}">
        <p14:creationId xmlns:p14="http://schemas.microsoft.com/office/powerpoint/2010/main" val="121052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E763C-950D-76D7-34FD-23C841735AAB}"/>
              </a:ext>
            </a:extLst>
          </p:cNvPr>
          <p:cNvSpPr>
            <a:spLocks noGrp="1"/>
          </p:cNvSpPr>
          <p:nvPr>
            <p:ph type="title"/>
          </p:nvPr>
        </p:nvSpPr>
        <p:spPr/>
        <p:txBody>
          <a:bodyPr/>
          <a:lstStyle/>
          <a:p>
            <a:r>
              <a:rPr lang="de-DE" dirty="0"/>
              <a:t>RELEVANTE INHALTE DOKUMENTATION</a:t>
            </a:r>
          </a:p>
        </p:txBody>
      </p:sp>
      <p:sp>
        <p:nvSpPr>
          <p:cNvPr id="3" name="Inhaltsplatzhalter 2">
            <a:extLst>
              <a:ext uri="{FF2B5EF4-FFF2-40B4-BE49-F238E27FC236}">
                <a16:creationId xmlns:a16="http://schemas.microsoft.com/office/drawing/2014/main" id="{A4F72323-0F50-C4BC-6CC9-3A144BEBE3FA}"/>
              </a:ext>
            </a:extLst>
          </p:cNvPr>
          <p:cNvSpPr>
            <a:spLocks noGrp="1"/>
          </p:cNvSpPr>
          <p:nvPr>
            <p:ph idx="1"/>
          </p:nvPr>
        </p:nvSpPr>
        <p:spPr>
          <a:xfrm>
            <a:off x="546411" y="1671657"/>
            <a:ext cx="11195823" cy="4351338"/>
          </a:xfrm>
        </p:spPr>
        <p:txBody>
          <a:bodyPr>
            <a:normAutofit fontScale="92500" lnSpcReduction="10000"/>
          </a:bodyPr>
          <a:lstStyle/>
          <a:p>
            <a:r>
              <a:rPr lang="de-DE" sz="2100" dirty="0"/>
              <a:t>Zwingend notwendig sind wesentliche Informationen und Ergebnisse zu einer Behandlung</a:t>
            </a:r>
          </a:p>
          <a:p>
            <a:pPr marL="342900" indent="-342900">
              <a:buFont typeface="Arial" panose="020B0604020202020204" pitchFamily="34" charset="0"/>
              <a:buChar char="•"/>
            </a:pPr>
            <a:r>
              <a:rPr lang="de-DE" sz="2100" dirty="0"/>
              <a:t>anamnestische Angaben</a:t>
            </a:r>
          </a:p>
          <a:p>
            <a:pPr marL="342900" indent="-342900">
              <a:buFont typeface="Arial" panose="020B0604020202020204" pitchFamily="34" charset="0"/>
              <a:buChar char="•"/>
            </a:pPr>
            <a:r>
              <a:rPr lang="de-DE" sz="2100" dirty="0"/>
              <a:t>Diagnosen</a:t>
            </a:r>
          </a:p>
          <a:p>
            <a:pPr marL="342900" indent="-342900">
              <a:buFont typeface="Arial" panose="020B0604020202020204" pitchFamily="34" charset="0"/>
              <a:buChar char="•"/>
            </a:pPr>
            <a:r>
              <a:rPr lang="de-DE" sz="2100" dirty="0"/>
              <a:t>Art der vorgenommenen Untersuchungen</a:t>
            </a:r>
          </a:p>
          <a:p>
            <a:pPr marL="342900" indent="-342900">
              <a:buFont typeface="Arial" panose="020B0604020202020204" pitchFamily="34" charset="0"/>
              <a:buChar char="•"/>
            </a:pPr>
            <a:r>
              <a:rPr lang="de-DE" sz="2100" dirty="0"/>
              <a:t>Untersuchungsergebnisse</a:t>
            </a:r>
          </a:p>
          <a:p>
            <a:pPr marL="342900" indent="-342900">
              <a:buFont typeface="Arial" panose="020B0604020202020204" pitchFamily="34" charset="0"/>
              <a:buChar char="•"/>
            </a:pPr>
            <a:r>
              <a:rPr lang="de-DE" sz="2100" dirty="0"/>
              <a:t>erhobene Befunde (auch Bildbefunde)</a:t>
            </a:r>
          </a:p>
          <a:p>
            <a:pPr marL="342900" indent="-342900">
              <a:buFont typeface="Arial" panose="020B0604020202020204" pitchFamily="34" charset="0"/>
              <a:buChar char="•"/>
            </a:pPr>
            <a:r>
              <a:rPr lang="de-DE" sz="2100" dirty="0"/>
              <a:t>durchgeführte Therapien und Eingriffe, deren Ergebnisse / Wirkungen</a:t>
            </a:r>
          </a:p>
          <a:p>
            <a:pPr marL="342900" indent="-342900">
              <a:buFont typeface="Arial" panose="020B0604020202020204" pitchFamily="34" charset="0"/>
              <a:buChar char="•"/>
            </a:pPr>
            <a:r>
              <a:rPr lang="de-DE" sz="2100" dirty="0"/>
              <a:t>Einwilligungen und Aufklärungen</a:t>
            </a:r>
          </a:p>
          <a:p>
            <a:pPr marL="342900" indent="-342900">
              <a:buFont typeface="Arial" panose="020B0604020202020204" pitchFamily="34" charset="0"/>
              <a:buChar char="•"/>
            </a:pPr>
            <a:r>
              <a:rPr lang="de-DE" sz="2100" dirty="0"/>
              <a:t>evtl. vorhandene Arztbriefe von Vor-/ </a:t>
            </a:r>
            <a:r>
              <a:rPr lang="de-DE" sz="2100" dirty="0" err="1"/>
              <a:t>Mitbehandlern</a:t>
            </a:r>
            <a:endParaRPr lang="de-DE" sz="2100" dirty="0"/>
          </a:p>
          <a:p>
            <a:endParaRPr lang="de-DE" sz="2100" dirty="0"/>
          </a:p>
          <a:p>
            <a:r>
              <a:rPr lang="de-DE" sz="2100" b="1" dirty="0"/>
              <a:t>§630h Abs. 3 BGB: Bei pflichtwidriger Nichterfassung eines dokumentationspflichtigen Umstandes wird vermutet, dass der Behandler diese Maßnahme auch nicht getroffen hat.</a:t>
            </a:r>
          </a:p>
          <a:p>
            <a:endParaRPr lang="de-DE" sz="2100" dirty="0"/>
          </a:p>
          <a:p>
            <a:endParaRPr lang="de-DE" dirty="0"/>
          </a:p>
        </p:txBody>
      </p:sp>
      <p:sp>
        <p:nvSpPr>
          <p:cNvPr id="4" name="Foliennummernplatzhalter 3">
            <a:extLst>
              <a:ext uri="{FF2B5EF4-FFF2-40B4-BE49-F238E27FC236}">
                <a16:creationId xmlns:a16="http://schemas.microsoft.com/office/drawing/2014/main" id="{4845A436-E809-94D0-D1C5-3453F9BED3CC}"/>
              </a:ext>
            </a:extLst>
          </p:cNvPr>
          <p:cNvSpPr>
            <a:spLocks noGrp="1"/>
          </p:cNvSpPr>
          <p:nvPr>
            <p:ph type="sldNum" sz="quarter" idx="12"/>
          </p:nvPr>
        </p:nvSpPr>
        <p:spPr/>
        <p:txBody>
          <a:bodyPr/>
          <a:lstStyle/>
          <a:p>
            <a:fld id="{9643A79D-5A10-4F11-B720-68CFEB541FF4}" type="slidenum">
              <a:rPr lang="de-DE" smtClean="0"/>
              <a:t>4</a:t>
            </a:fld>
            <a:endParaRPr lang="de-DE"/>
          </a:p>
        </p:txBody>
      </p:sp>
    </p:spTree>
    <p:extLst>
      <p:ext uri="{BB962C8B-B14F-4D97-AF65-F5344CB8AC3E}">
        <p14:creationId xmlns:p14="http://schemas.microsoft.com/office/powerpoint/2010/main" val="375066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Gedrucktes Kardiogramm">
            <a:extLst>
              <a:ext uri="{FF2B5EF4-FFF2-40B4-BE49-F238E27FC236}">
                <a16:creationId xmlns:a16="http://schemas.microsoft.com/office/drawing/2014/main" id="{C768C856-801A-3F47-41D8-95DE394E4802}"/>
              </a:ext>
            </a:extLst>
          </p:cNvPr>
          <p:cNvPicPr>
            <a:picLocks noChangeAspect="1"/>
          </p:cNvPicPr>
          <p:nvPr/>
        </p:nvPicPr>
        <p:blipFill rotWithShape="1">
          <a:blip r:embed="rId2">
            <a:extLst>
              <a:ext uri="{28A0092B-C50C-407E-A947-70E740481C1C}">
                <a14:useLocalDpi xmlns:a14="http://schemas.microsoft.com/office/drawing/2010/main" val="0"/>
              </a:ext>
            </a:extLst>
          </a:blip>
          <a:srcRect l="23489" r="19701"/>
          <a:stretch/>
        </p:blipFill>
        <p:spPr>
          <a:xfrm>
            <a:off x="6553200" y="0"/>
            <a:ext cx="5638800" cy="6858000"/>
          </a:xfrm>
          <a:prstGeom prst="rect">
            <a:avLst/>
          </a:prstGeom>
        </p:spPr>
      </p:pic>
      <p:sp>
        <p:nvSpPr>
          <p:cNvPr id="3" name="Foliennummernplatzhalter 2">
            <a:extLst>
              <a:ext uri="{FF2B5EF4-FFF2-40B4-BE49-F238E27FC236}">
                <a16:creationId xmlns:a16="http://schemas.microsoft.com/office/drawing/2014/main" id="{387DA927-0542-E03B-02D2-D80CA0A97002}"/>
              </a:ext>
            </a:extLst>
          </p:cNvPr>
          <p:cNvSpPr>
            <a:spLocks noGrp="1"/>
          </p:cNvSpPr>
          <p:nvPr>
            <p:ph type="sldNum" sz="quarter" idx="12"/>
          </p:nvPr>
        </p:nvSpPr>
        <p:spPr/>
        <p:txBody>
          <a:bodyPr/>
          <a:lstStyle/>
          <a:p>
            <a:fld id="{9643A79D-5A10-4F11-B720-68CFEB541FF4}" type="slidenum">
              <a:rPr lang="de-DE" smtClean="0"/>
              <a:t>5</a:t>
            </a:fld>
            <a:endParaRPr lang="de-DE"/>
          </a:p>
        </p:txBody>
      </p:sp>
      <p:sp>
        <p:nvSpPr>
          <p:cNvPr id="7" name="Titel 6">
            <a:extLst>
              <a:ext uri="{FF2B5EF4-FFF2-40B4-BE49-F238E27FC236}">
                <a16:creationId xmlns:a16="http://schemas.microsoft.com/office/drawing/2014/main" id="{875D915C-D71C-F6D6-B0B2-5D56DA2DABFA}"/>
              </a:ext>
            </a:extLst>
          </p:cNvPr>
          <p:cNvSpPr>
            <a:spLocks noGrp="1"/>
          </p:cNvSpPr>
          <p:nvPr>
            <p:ph type="title"/>
          </p:nvPr>
        </p:nvSpPr>
        <p:spPr>
          <a:xfrm>
            <a:off x="544379" y="65279"/>
            <a:ext cx="5295097" cy="1658983"/>
          </a:xfrm>
        </p:spPr>
        <p:txBody>
          <a:bodyPr>
            <a:normAutofit/>
          </a:bodyPr>
          <a:lstStyle/>
          <a:p>
            <a:r>
              <a:rPr lang="de-DE" dirty="0"/>
              <a:t>DIE PRAXIS – UMGANG MIT DER DOKUMENTATION</a:t>
            </a:r>
          </a:p>
        </p:txBody>
      </p:sp>
      <p:pic>
        <p:nvPicPr>
          <p:cNvPr id="10" name="Grafik 9" descr="Abzeichen mit einfarbiger Füllung">
            <a:extLst>
              <a:ext uri="{FF2B5EF4-FFF2-40B4-BE49-F238E27FC236}">
                <a16:creationId xmlns:a16="http://schemas.microsoft.com/office/drawing/2014/main" id="{8438834F-2AFD-7D41-D312-BDDA41420E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411" y="3176743"/>
            <a:ext cx="610288" cy="610288"/>
          </a:xfrm>
          <a:prstGeom prst="rect">
            <a:avLst/>
          </a:prstGeom>
        </p:spPr>
      </p:pic>
      <p:pic>
        <p:nvPicPr>
          <p:cNvPr id="11" name="Grafik 10" descr="Marke 3 mit einfarbiger Füllung">
            <a:extLst>
              <a:ext uri="{FF2B5EF4-FFF2-40B4-BE49-F238E27FC236}">
                <a16:creationId xmlns:a16="http://schemas.microsoft.com/office/drawing/2014/main" id="{6BB45C50-7583-F068-73B9-0A42362B2F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6410" y="4186337"/>
            <a:ext cx="610288" cy="610288"/>
          </a:xfrm>
          <a:prstGeom prst="rect">
            <a:avLst/>
          </a:prstGeom>
        </p:spPr>
      </p:pic>
      <p:pic>
        <p:nvPicPr>
          <p:cNvPr id="12" name="Grafik 11" descr="Marke 1 mit einfarbiger Füllung">
            <a:extLst>
              <a:ext uri="{FF2B5EF4-FFF2-40B4-BE49-F238E27FC236}">
                <a16:creationId xmlns:a16="http://schemas.microsoft.com/office/drawing/2014/main" id="{A2A8AF4F-755B-09E5-27DB-03B2DF7478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6411" y="2149393"/>
            <a:ext cx="610288" cy="610288"/>
          </a:xfrm>
          <a:prstGeom prst="rect">
            <a:avLst/>
          </a:prstGeom>
        </p:spPr>
      </p:pic>
      <p:sp>
        <p:nvSpPr>
          <p:cNvPr id="14" name="Textfeld 13">
            <a:extLst>
              <a:ext uri="{FF2B5EF4-FFF2-40B4-BE49-F238E27FC236}">
                <a16:creationId xmlns:a16="http://schemas.microsoft.com/office/drawing/2014/main" id="{9E862265-81D2-137C-5B89-35C6BEE293A3}"/>
              </a:ext>
            </a:extLst>
          </p:cNvPr>
          <p:cNvSpPr txBox="1"/>
          <p:nvPr/>
        </p:nvSpPr>
        <p:spPr>
          <a:xfrm>
            <a:off x="1215524" y="2213909"/>
            <a:ext cx="4794659" cy="707886"/>
          </a:xfrm>
          <a:prstGeom prst="rect">
            <a:avLst/>
          </a:prstGeom>
          <a:noFill/>
        </p:spPr>
        <p:txBody>
          <a:bodyPr wrap="square" rtlCol="0">
            <a:spAutoFit/>
          </a:bodyPr>
          <a:lstStyle/>
          <a:p>
            <a:r>
              <a:rPr lang="de-DE" sz="2000" dirty="0">
                <a:latin typeface="Bahnschrift" panose="020B0502040204020203" pitchFamily="34" charset="0"/>
              </a:rPr>
              <a:t>Beispiel 1: Nachgereichtes Gedächtnisprotokoll</a:t>
            </a:r>
          </a:p>
        </p:txBody>
      </p:sp>
      <p:sp>
        <p:nvSpPr>
          <p:cNvPr id="16" name="Textfeld 15">
            <a:extLst>
              <a:ext uri="{FF2B5EF4-FFF2-40B4-BE49-F238E27FC236}">
                <a16:creationId xmlns:a16="http://schemas.microsoft.com/office/drawing/2014/main" id="{BE95DA09-B5EA-9A97-EA8D-507673F256D0}"/>
              </a:ext>
            </a:extLst>
          </p:cNvPr>
          <p:cNvSpPr txBox="1"/>
          <p:nvPr/>
        </p:nvSpPr>
        <p:spPr>
          <a:xfrm>
            <a:off x="1208702" y="3276617"/>
            <a:ext cx="4416594" cy="400110"/>
          </a:xfrm>
          <a:prstGeom prst="rect">
            <a:avLst/>
          </a:prstGeom>
          <a:noFill/>
        </p:spPr>
        <p:txBody>
          <a:bodyPr wrap="none" rtlCol="0">
            <a:spAutoFit/>
          </a:bodyPr>
          <a:lstStyle/>
          <a:p>
            <a:r>
              <a:rPr lang="de-DE" sz="2000" dirty="0">
                <a:latin typeface="Bahnschrift" panose="020B0502040204020203" pitchFamily="34" charset="0"/>
              </a:rPr>
              <a:t>Beispiel 2: Plötzlicher Kindstod (fast)</a:t>
            </a:r>
          </a:p>
        </p:txBody>
      </p:sp>
      <p:sp>
        <p:nvSpPr>
          <p:cNvPr id="17" name="Textfeld 16">
            <a:extLst>
              <a:ext uri="{FF2B5EF4-FFF2-40B4-BE49-F238E27FC236}">
                <a16:creationId xmlns:a16="http://schemas.microsoft.com/office/drawing/2014/main" id="{6E6CDA4B-2659-B1AD-D104-B07247472D67}"/>
              </a:ext>
            </a:extLst>
          </p:cNvPr>
          <p:cNvSpPr txBox="1"/>
          <p:nvPr/>
        </p:nvSpPr>
        <p:spPr>
          <a:xfrm>
            <a:off x="1215524" y="4282382"/>
            <a:ext cx="4123245" cy="400110"/>
          </a:xfrm>
          <a:prstGeom prst="rect">
            <a:avLst/>
          </a:prstGeom>
          <a:noFill/>
        </p:spPr>
        <p:txBody>
          <a:bodyPr wrap="none" rtlCol="0">
            <a:spAutoFit/>
          </a:bodyPr>
          <a:lstStyle/>
          <a:p>
            <a:r>
              <a:rPr lang="de-DE" sz="2000" dirty="0">
                <a:latin typeface="Bahnschrift" panose="020B0502040204020203" pitchFamily="34" charset="0"/>
              </a:rPr>
              <a:t>Beispiel 3: Keiner weiß wie es war</a:t>
            </a:r>
          </a:p>
        </p:txBody>
      </p:sp>
    </p:spTree>
    <p:extLst>
      <p:ext uri="{BB962C8B-B14F-4D97-AF65-F5344CB8AC3E}">
        <p14:creationId xmlns:p14="http://schemas.microsoft.com/office/powerpoint/2010/main" val="30259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32DE65-213C-44BA-3F41-CB271A831B65}"/>
              </a:ext>
            </a:extLst>
          </p:cNvPr>
          <p:cNvSpPr>
            <a:spLocks noGrp="1"/>
          </p:cNvSpPr>
          <p:nvPr>
            <p:ph type="title"/>
          </p:nvPr>
        </p:nvSpPr>
        <p:spPr/>
        <p:txBody>
          <a:bodyPr/>
          <a:lstStyle/>
          <a:p>
            <a:r>
              <a:rPr lang="de-DE" dirty="0"/>
              <a:t>BEISPIEL 1: NACHGEREICHTES GEDÄCHTSNISPROTOKOLL</a:t>
            </a:r>
          </a:p>
        </p:txBody>
      </p:sp>
      <p:sp>
        <p:nvSpPr>
          <p:cNvPr id="3" name="Inhaltsplatzhalter 2">
            <a:extLst>
              <a:ext uri="{FF2B5EF4-FFF2-40B4-BE49-F238E27FC236}">
                <a16:creationId xmlns:a16="http://schemas.microsoft.com/office/drawing/2014/main" id="{3BEADAA1-A946-316C-7AE9-219D32E027B4}"/>
              </a:ext>
            </a:extLst>
          </p:cNvPr>
          <p:cNvSpPr>
            <a:spLocks noGrp="1"/>
          </p:cNvSpPr>
          <p:nvPr>
            <p:ph idx="1"/>
          </p:nvPr>
        </p:nvSpPr>
        <p:spPr>
          <a:xfrm>
            <a:off x="546410" y="1648069"/>
            <a:ext cx="11003439" cy="4521912"/>
          </a:xfrm>
        </p:spPr>
        <p:txBody>
          <a:bodyPr>
            <a:normAutofit fontScale="25000" lnSpcReduction="20000"/>
          </a:bodyPr>
          <a:lstStyle/>
          <a:p>
            <a:pPr>
              <a:lnSpc>
                <a:spcPct val="110000"/>
              </a:lnSpc>
              <a:spcBef>
                <a:spcPts val="800"/>
              </a:spcBef>
              <a:spcAft>
                <a:spcPts val="700"/>
              </a:spcAft>
            </a:pPr>
            <a:r>
              <a:rPr lang="de-DE" sz="6400" b="1" kern="100" dirty="0">
                <a:effectLst/>
                <a:latin typeface="Overpass"/>
                <a:ea typeface="Calibri" panose="020F0502020204030204" pitchFamily="34" charset="0"/>
                <a:cs typeface="Times New Roman" panose="02020603050405020304" pitchFamily="18" charset="0"/>
              </a:rPr>
              <a:t>Geburt im Februar 2015, vaginal,</a:t>
            </a:r>
            <a:r>
              <a:rPr lang="de-DE" sz="6400" b="1" kern="100" dirty="0">
                <a:latin typeface="Calibri" panose="020F0502020204030204" pitchFamily="34" charset="0"/>
                <a:ea typeface="Calibri" panose="020F0502020204030204" pitchFamily="34" charset="0"/>
                <a:cs typeface="Times New Roman" panose="02020603050405020304" pitchFamily="18" charset="0"/>
              </a:rPr>
              <a:t> </a:t>
            </a:r>
            <a:r>
              <a:rPr lang="de-DE" sz="6400" b="1" kern="100" dirty="0">
                <a:effectLst/>
                <a:latin typeface="Overpass"/>
                <a:ea typeface="Calibri" panose="020F0502020204030204" pitchFamily="34" charset="0"/>
                <a:cs typeface="Times New Roman" panose="02020603050405020304" pitchFamily="18" charset="0"/>
              </a:rPr>
              <a:t>Geburtsklinik ohne eigene pädiatrische Abteilung, Dokumentation durch Hebamme</a:t>
            </a:r>
            <a:endParaRPr lang="de-DE" sz="6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800"/>
              </a:spcBef>
              <a:spcAft>
                <a:spcPts val="700"/>
              </a:spcAft>
            </a:pPr>
            <a:r>
              <a:rPr lang="de-DE" sz="4200" i="1" kern="100" dirty="0">
                <a:effectLst/>
                <a:latin typeface="Overpass"/>
                <a:ea typeface="Calibri" panose="020F0502020204030204" pitchFamily="34" charset="0"/>
                <a:cs typeface="Times New Roman" panose="02020603050405020304" pitchFamily="18" charset="0"/>
              </a:rPr>
              <a:t>20.32 Uhr: </a:t>
            </a:r>
            <a:r>
              <a:rPr lang="de-DE" sz="4000" i="1" kern="100" dirty="0">
                <a:latin typeface="Overpass"/>
                <a:ea typeface="Calibri" panose="020F0502020204030204" pitchFamily="34" charset="0"/>
                <a:cs typeface="Times New Roman" panose="02020603050405020304" pitchFamily="18" charset="0"/>
              </a:rPr>
              <a:t> </a:t>
            </a:r>
            <a:r>
              <a:rPr lang="de-DE" sz="4000" i="1" kern="100" dirty="0">
                <a:effectLst/>
                <a:latin typeface="Overpass"/>
                <a:ea typeface="Calibri" panose="020F0502020204030204" pitchFamily="34" charset="0"/>
                <a:cs typeface="Times New Roman" panose="02020603050405020304" pitchFamily="18" charset="0"/>
              </a:rPr>
              <a:t>Geburt eines reifen weiblichen Neugeborenen aus I. v. HHL, das Kind schreit durch, rosig, wird dann sofort nach dem Abnabeln zur Mutter gelegt.</a:t>
            </a:r>
            <a:endParaRPr lang="de-DE"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800"/>
              </a:spcBef>
              <a:spcAft>
                <a:spcPts val="700"/>
              </a:spcAft>
            </a:pPr>
            <a:r>
              <a:rPr lang="de-DE" sz="4000" i="1" kern="100" dirty="0">
                <a:effectLst/>
                <a:latin typeface="Overpass"/>
                <a:ea typeface="Calibri" panose="020F0502020204030204" pitchFamily="34" charset="0"/>
                <a:cs typeface="Times New Roman" panose="02020603050405020304" pitchFamily="18" charset="0"/>
              </a:rPr>
              <a:t>20.34 Uhr: Kind ist grau, wird stimuliert und angepustet, es schnappt einmal kurz nach Luft, fällt dann in sich zusammen, macht nichts, schnauft auch nicht. Kind sofort auf die Reanimationseinheit gelegt und abgesaugt. Dr. S. dazu gerufen, die sofort kam und das Kind abhörte. Sauerstoff(</a:t>
            </a:r>
            <a:r>
              <a:rPr lang="de-DE" sz="4000" i="1" kern="100" dirty="0" err="1">
                <a:effectLst/>
                <a:latin typeface="Overpass"/>
                <a:ea typeface="Calibri" panose="020F0502020204030204" pitchFamily="34" charset="0"/>
                <a:cs typeface="Times New Roman" panose="02020603050405020304" pitchFamily="18" charset="0"/>
              </a:rPr>
              <a:t>sättigung</a:t>
            </a:r>
            <a:r>
              <a:rPr lang="de-DE" sz="4000" i="1" kern="100" dirty="0">
                <a:effectLst/>
                <a:latin typeface="Overpass"/>
                <a:ea typeface="Calibri" panose="020F0502020204030204" pitchFamily="34" charset="0"/>
                <a:cs typeface="Times New Roman" panose="02020603050405020304" pitchFamily="18" charset="0"/>
              </a:rPr>
              <a:t>) beginnend bei 27%, steigt langsam bis 60 % an.</a:t>
            </a:r>
            <a:endParaRPr lang="de-DE"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800"/>
              </a:spcBef>
              <a:spcAft>
                <a:spcPts val="700"/>
              </a:spcAft>
            </a:pPr>
            <a:r>
              <a:rPr lang="de-DE" sz="4000" i="1" kern="100" dirty="0">
                <a:effectLst/>
                <a:latin typeface="Overpass"/>
                <a:ea typeface="Calibri" panose="020F0502020204030204" pitchFamily="34" charset="0"/>
                <a:cs typeface="Times New Roman" panose="02020603050405020304" pitchFamily="18" charset="0"/>
              </a:rPr>
              <a:t>20.36 Uhr: Anästhesie über Notfallnummer gerufen. Diese sind kurz darauf anwesend und versorgen das Kind weiter unter Hilfe von Dr. S.</a:t>
            </a:r>
            <a:endParaRPr lang="de-DE"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800"/>
              </a:spcBef>
              <a:spcAft>
                <a:spcPts val="700"/>
              </a:spcAft>
            </a:pPr>
            <a:r>
              <a:rPr lang="de-DE" sz="4000" i="1" kern="100" dirty="0">
                <a:effectLst/>
                <a:latin typeface="Overpass"/>
                <a:ea typeface="Calibri" panose="020F0502020204030204" pitchFamily="34" charset="0"/>
                <a:cs typeface="Times New Roman" panose="02020603050405020304" pitchFamily="18" charset="0"/>
              </a:rPr>
              <a:t>20.38 Uhr:  Ich versorge derweil die Mutter.</a:t>
            </a:r>
            <a:endParaRPr lang="de-DE"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800"/>
              </a:spcBef>
              <a:spcAft>
                <a:spcPts val="700"/>
              </a:spcAft>
            </a:pPr>
            <a:r>
              <a:rPr lang="de-DE" sz="4000" i="1" kern="100" dirty="0">
                <a:effectLst/>
                <a:latin typeface="Overpass"/>
                <a:ea typeface="Calibri" panose="020F0502020204030204" pitchFamily="34" charset="0"/>
                <a:cs typeface="Times New Roman" panose="02020603050405020304" pitchFamily="18" charset="0"/>
              </a:rPr>
              <a:t>20.50 Uhr: (Mutter) bekommt das Kind mit Sauerstoffvorlage und an </a:t>
            </a:r>
            <a:r>
              <a:rPr lang="de-DE" sz="4000" i="1" kern="100" dirty="0" err="1">
                <a:effectLst/>
                <a:latin typeface="Overpass"/>
                <a:ea typeface="Calibri" panose="020F0502020204030204" pitchFamily="34" charset="0"/>
                <a:cs typeface="Times New Roman" panose="02020603050405020304" pitchFamily="18" charset="0"/>
              </a:rPr>
              <a:t>Pulsoxy</a:t>
            </a:r>
            <a:r>
              <a:rPr lang="de-DE" sz="4000" i="1" kern="100" dirty="0">
                <a:effectLst/>
                <a:latin typeface="Overpass"/>
                <a:ea typeface="Calibri" panose="020F0502020204030204" pitchFamily="34" charset="0"/>
                <a:cs typeface="Times New Roman" panose="02020603050405020304" pitchFamily="18" charset="0"/>
              </a:rPr>
              <a:t> auf den Bauch gelegt. Kind fühlt sich kühl an, ist zurzeit aber (mäßig) stabil, Sauerstoff bei 70 bis 77% und Herztöne bei etwa 126 </a:t>
            </a:r>
            <a:r>
              <a:rPr lang="de-DE" sz="4000" i="1" kern="100" dirty="0" err="1">
                <a:effectLst/>
                <a:latin typeface="Overpass"/>
                <a:ea typeface="Calibri" panose="020F0502020204030204" pitchFamily="34" charset="0"/>
                <a:cs typeface="Times New Roman" panose="02020603050405020304" pitchFamily="18" charset="0"/>
              </a:rPr>
              <a:t>spm</a:t>
            </a:r>
            <a:r>
              <a:rPr lang="de-DE" sz="4000" i="1" kern="100" dirty="0">
                <a:effectLst/>
                <a:latin typeface="Overpass"/>
                <a:ea typeface="Calibri" panose="020F0502020204030204" pitchFamily="34" charset="0"/>
                <a:cs typeface="Times New Roman" panose="02020603050405020304" pitchFamily="18" charset="0"/>
              </a:rPr>
              <a:t>.</a:t>
            </a:r>
            <a:endParaRPr lang="de-DE"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800"/>
              </a:spcBef>
              <a:spcAft>
                <a:spcPts val="700"/>
              </a:spcAft>
            </a:pPr>
            <a:r>
              <a:rPr lang="de-DE" sz="4000" i="1" kern="100" dirty="0">
                <a:effectLst/>
                <a:latin typeface="Overpass"/>
                <a:ea typeface="Calibri" panose="020F0502020204030204" pitchFamily="34" charset="0"/>
                <a:cs typeface="Times New Roman" panose="02020603050405020304" pitchFamily="18" charset="0"/>
              </a:rPr>
              <a:t>Ca. 21.10 Uhr: Bei Eintreffen des Kinderarztes übernimmt dieser die Versorgung des Kindes. (Die Mutter) wird derweil gelagert und (…) in üblicher Weise versorgt (d.h. genäht).</a:t>
            </a:r>
            <a:endParaRPr lang="de-DE"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800"/>
              </a:spcBef>
              <a:spcAft>
                <a:spcPts val="700"/>
              </a:spcAft>
            </a:pPr>
            <a:r>
              <a:rPr lang="de-DE" sz="5600" b="1" kern="100" dirty="0">
                <a:effectLst/>
                <a:latin typeface="Overpass"/>
                <a:ea typeface="Calibri" panose="020F0502020204030204" pitchFamily="34" charset="0"/>
                <a:cs typeface="Times New Roman" panose="02020603050405020304" pitchFamily="18" charset="0"/>
              </a:rPr>
              <a:t>Berichte des hinzugerufenen Kinderarztes (aus anderer Klinik):</a:t>
            </a:r>
            <a:endParaRPr lang="de-DE" sz="56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800"/>
              </a:spcBef>
              <a:spcAft>
                <a:spcPts val="700"/>
              </a:spcAft>
            </a:pPr>
            <a:r>
              <a:rPr lang="de-DE" sz="4000" i="1" kern="100" dirty="0">
                <a:effectLst/>
                <a:latin typeface="Overpass"/>
                <a:ea typeface="Calibri" panose="020F0502020204030204" pitchFamily="34" charset="0"/>
                <a:cs typeface="Times New Roman" panose="02020603050405020304" pitchFamily="18" charset="0"/>
              </a:rPr>
              <a:t>21.20 Uhr: Ankunft Neo-Team ca. 50 Minuten postpartal, Kind aufgedeckt, kalt, Sauerstoffsättigung 70%, auf Reanimationseinheit, hypoton, leises Atemgeräusch, sofort Sauerstoffvorlage, Sauerstoffsättigung steigt auf 91%, Zugang, 30ml NaCl 0,9% Bolus, Transport .</a:t>
            </a:r>
            <a:endParaRPr lang="de-DE"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800"/>
              </a:spcBef>
              <a:spcAft>
                <a:spcPts val="700"/>
              </a:spcAft>
            </a:pPr>
            <a:r>
              <a:rPr lang="de-DE" sz="4000" i="1" kern="100" dirty="0">
                <a:effectLst/>
                <a:latin typeface="Overpass"/>
                <a:ea typeface="Calibri" panose="020F0502020204030204" pitchFamily="34" charset="0"/>
                <a:cs typeface="Times New Roman" panose="02020603050405020304" pitchFamily="18" charset="0"/>
              </a:rPr>
              <a:t>Übernahme von Krankenhaus X bei respiratorischer Anpassungsstörung nach Spontangeburt. Initial rasch rosig, nach ca. 3 Minuten Apnoe und blau geworden. Unter </a:t>
            </a:r>
            <a:r>
              <a:rPr lang="de-DE" sz="4000" i="1" kern="100" dirty="0" err="1">
                <a:effectLst/>
                <a:latin typeface="Overpass"/>
                <a:ea typeface="Calibri" panose="020F0502020204030204" pitchFamily="34" charset="0"/>
                <a:cs typeface="Times New Roman" panose="02020603050405020304" pitchFamily="18" charset="0"/>
              </a:rPr>
              <a:t>Bebeutelung</a:t>
            </a:r>
            <a:r>
              <a:rPr lang="de-DE" sz="4000" i="1" kern="100" dirty="0">
                <a:effectLst/>
                <a:latin typeface="Overpass"/>
                <a:ea typeface="Calibri" panose="020F0502020204030204" pitchFamily="34" charset="0"/>
                <a:cs typeface="Times New Roman" panose="02020603050405020304" pitchFamily="18" charset="0"/>
              </a:rPr>
              <a:t> mit Sauerstoff versorgt bis die Sauerstoffsättigung bei 70% lag, danach Maßnahmen eingestellt und Kind offen auf Versorgungseinheit liegen lassen.</a:t>
            </a:r>
          </a:p>
          <a:p>
            <a:pPr>
              <a:lnSpc>
                <a:spcPct val="110000"/>
              </a:lnSpc>
              <a:spcBef>
                <a:spcPts val="800"/>
              </a:spcBef>
              <a:spcAft>
                <a:spcPts val="700"/>
              </a:spcAft>
            </a:pPr>
            <a:r>
              <a:rPr lang="de-DE" sz="6400" b="1" kern="100" dirty="0">
                <a:latin typeface="Overpass"/>
                <a:ea typeface="Calibri" panose="020F0502020204030204" pitchFamily="34" charset="0"/>
                <a:cs typeface="Times New Roman" panose="02020603050405020304" pitchFamily="18" charset="0"/>
              </a:rPr>
              <a:t>Erheblicher Entwicklungsrückstand Kind in Grob- und Feinmotorik, verzögerte Sprachentwicklung, astatische Krampfanfälle, wird gesamtes Leben auf Unterstützung Dritter angewiesen sein.</a:t>
            </a:r>
            <a:endParaRPr lang="de-DE" dirty="0"/>
          </a:p>
        </p:txBody>
      </p:sp>
      <p:sp>
        <p:nvSpPr>
          <p:cNvPr id="4" name="Foliennummernplatzhalter 3">
            <a:extLst>
              <a:ext uri="{FF2B5EF4-FFF2-40B4-BE49-F238E27FC236}">
                <a16:creationId xmlns:a16="http://schemas.microsoft.com/office/drawing/2014/main" id="{8ED01513-75CC-8208-FD40-8B88D80DAD84}"/>
              </a:ext>
            </a:extLst>
          </p:cNvPr>
          <p:cNvSpPr>
            <a:spLocks noGrp="1"/>
          </p:cNvSpPr>
          <p:nvPr>
            <p:ph type="sldNum" sz="quarter" idx="12"/>
          </p:nvPr>
        </p:nvSpPr>
        <p:spPr/>
        <p:txBody>
          <a:bodyPr/>
          <a:lstStyle/>
          <a:p>
            <a:fld id="{9643A79D-5A10-4F11-B720-68CFEB541FF4}" type="slidenum">
              <a:rPr lang="de-DE" smtClean="0"/>
              <a:t>6</a:t>
            </a:fld>
            <a:endParaRPr lang="de-DE"/>
          </a:p>
        </p:txBody>
      </p:sp>
    </p:spTree>
    <p:extLst>
      <p:ext uri="{BB962C8B-B14F-4D97-AF65-F5344CB8AC3E}">
        <p14:creationId xmlns:p14="http://schemas.microsoft.com/office/powerpoint/2010/main" val="95471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9A0EED9-F1CD-F0D7-FF19-4E0750CFB39D}"/>
              </a:ext>
            </a:extLst>
          </p:cNvPr>
          <p:cNvSpPr>
            <a:spLocks noGrp="1"/>
          </p:cNvSpPr>
          <p:nvPr>
            <p:ph type="sldNum" sz="quarter" idx="11"/>
          </p:nvPr>
        </p:nvSpPr>
        <p:spPr/>
        <p:txBody>
          <a:bodyPr/>
          <a:lstStyle/>
          <a:p>
            <a:fld id="{9643A79D-5A10-4F11-B720-68CFEB541FF4}" type="slidenum">
              <a:rPr lang="de-DE" smtClean="0"/>
              <a:t>7</a:t>
            </a:fld>
            <a:endParaRPr lang="de-DE"/>
          </a:p>
        </p:txBody>
      </p:sp>
      <p:pic>
        <p:nvPicPr>
          <p:cNvPr id="8" name="Grafik 7">
            <a:extLst>
              <a:ext uri="{FF2B5EF4-FFF2-40B4-BE49-F238E27FC236}">
                <a16:creationId xmlns:a16="http://schemas.microsoft.com/office/drawing/2014/main" id="{2F936473-C490-6634-B522-E968F286A63E}"/>
              </a:ext>
            </a:extLst>
          </p:cNvPr>
          <p:cNvPicPr>
            <a:picLocks noChangeAspect="1"/>
          </p:cNvPicPr>
          <p:nvPr/>
        </p:nvPicPr>
        <p:blipFill>
          <a:blip r:embed="rId2"/>
          <a:stretch>
            <a:fillRect/>
          </a:stretch>
        </p:blipFill>
        <p:spPr>
          <a:xfrm>
            <a:off x="1575145" y="496888"/>
            <a:ext cx="4035079" cy="5725670"/>
          </a:xfrm>
          <a:prstGeom prst="rect">
            <a:avLst/>
          </a:prstGeom>
          <a:effectLst>
            <a:outerShdw blurRad="50800" dist="38100" dir="2700000" algn="tl" rotWithShape="0">
              <a:prstClr val="black">
                <a:alpha val="40000"/>
              </a:prstClr>
            </a:outerShdw>
          </a:effectLst>
        </p:spPr>
      </p:pic>
      <p:pic>
        <p:nvPicPr>
          <p:cNvPr id="12" name="Grafik 11">
            <a:extLst>
              <a:ext uri="{FF2B5EF4-FFF2-40B4-BE49-F238E27FC236}">
                <a16:creationId xmlns:a16="http://schemas.microsoft.com/office/drawing/2014/main" id="{CF687543-8443-38D1-9F96-70D00F67FDA8}"/>
              </a:ext>
            </a:extLst>
          </p:cNvPr>
          <p:cNvPicPr>
            <a:picLocks noChangeAspect="1"/>
          </p:cNvPicPr>
          <p:nvPr/>
        </p:nvPicPr>
        <p:blipFill>
          <a:blip r:embed="rId3"/>
          <a:stretch>
            <a:fillRect/>
          </a:stretch>
        </p:blipFill>
        <p:spPr>
          <a:xfrm>
            <a:off x="6096000" y="496888"/>
            <a:ext cx="4025894" cy="57256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2441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65A44-FE84-61D7-CA8A-426E54A3A392}"/>
              </a:ext>
            </a:extLst>
          </p:cNvPr>
          <p:cNvSpPr>
            <a:spLocks noGrp="1"/>
          </p:cNvSpPr>
          <p:nvPr>
            <p:ph type="title"/>
          </p:nvPr>
        </p:nvSpPr>
        <p:spPr/>
        <p:txBody>
          <a:bodyPr/>
          <a:lstStyle/>
          <a:p>
            <a:r>
              <a:rPr lang="de-DE" dirty="0"/>
              <a:t>BEWEISWERT GEDÄCHTNISPROTOKOLL: BEHAUPTUNG ODER RELEVANTER BEWEIS?</a:t>
            </a:r>
          </a:p>
        </p:txBody>
      </p:sp>
      <p:sp>
        <p:nvSpPr>
          <p:cNvPr id="4" name="Foliennummernplatzhalter 3">
            <a:extLst>
              <a:ext uri="{FF2B5EF4-FFF2-40B4-BE49-F238E27FC236}">
                <a16:creationId xmlns:a16="http://schemas.microsoft.com/office/drawing/2014/main" id="{29A0EED9-F1CD-F0D7-FF19-4E0750CFB39D}"/>
              </a:ext>
            </a:extLst>
          </p:cNvPr>
          <p:cNvSpPr>
            <a:spLocks noGrp="1"/>
          </p:cNvSpPr>
          <p:nvPr>
            <p:ph type="sldNum" sz="quarter" idx="12"/>
          </p:nvPr>
        </p:nvSpPr>
        <p:spPr/>
        <p:txBody>
          <a:bodyPr/>
          <a:lstStyle/>
          <a:p>
            <a:fld id="{9643A79D-5A10-4F11-B720-68CFEB541FF4}" type="slidenum">
              <a:rPr lang="de-DE" smtClean="0"/>
              <a:t>8</a:t>
            </a:fld>
            <a:endParaRPr lang="de-DE"/>
          </a:p>
        </p:txBody>
      </p:sp>
      <p:pic>
        <p:nvPicPr>
          <p:cNvPr id="6" name="Grafik 5">
            <a:extLst>
              <a:ext uri="{FF2B5EF4-FFF2-40B4-BE49-F238E27FC236}">
                <a16:creationId xmlns:a16="http://schemas.microsoft.com/office/drawing/2014/main" id="{29CA66FF-FAF0-233A-E554-9B0E6EB5C10E}"/>
              </a:ext>
            </a:extLst>
          </p:cNvPr>
          <p:cNvPicPr>
            <a:picLocks noChangeAspect="1"/>
          </p:cNvPicPr>
          <p:nvPr/>
        </p:nvPicPr>
        <p:blipFill rotWithShape="1">
          <a:blip r:embed="rId2"/>
          <a:srcRect l="2177" t="6389" r="5160" b="9003"/>
          <a:stretch/>
        </p:blipFill>
        <p:spPr>
          <a:xfrm>
            <a:off x="7837714" y="1729866"/>
            <a:ext cx="3807875" cy="4509579"/>
          </a:xfrm>
          <a:prstGeom prst="rect">
            <a:avLst/>
          </a:prstGeom>
          <a:ln>
            <a:solidFill>
              <a:srgbClr val="E5E9EF"/>
            </a:solidFill>
          </a:ln>
          <a:effectLst>
            <a:outerShdw blurRad="50800" dist="38100" dir="2700000" algn="tl" rotWithShape="0">
              <a:prstClr val="black">
                <a:alpha val="40000"/>
              </a:prstClr>
            </a:outerShdw>
          </a:effectLst>
        </p:spPr>
      </p:pic>
      <p:sp>
        <p:nvSpPr>
          <p:cNvPr id="5" name="Inhaltsplatzhalter 4">
            <a:extLst>
              <a:ext uri="{FF2B5EF4-FFF2-40B4-BE49-F238E27FC236}">
                <a16:creationId xmlns:a16="http://schemas.microsoft.com/office/drawing/2014/main" id="{887D5ECE-1A21-5AB4-ED5D-357C82E6B32C}"/>
              </a:ext>
            </a:extLst>
          </p:cNvPr>
          <p:cNvSpPr>
            <a:spLocks noGrp="1"/>
          </p:cNvSpPr>
          <p:nvPr>
            <p:ph idx="1"/>
          </p:nvPr>
        </p:nvSpPr>
        <p:spPr>
          <a:xfrm>
            <a:off x="546410" y="1825625"/>
            <a:ext cx="6942961" cy="4351338"/>
          </a:xfrm>
        </p:spPr>
        <p:txBody>
          <a:bodyPr>
            <a:noAutofit/>
          </a:bodyPr>
          <a:lstStyle/>
          <a:p>
            <a:pPr>
              <a:spcBef>
                <a:spcPts val="800"/>
              </a:spcBef>
            </a:pPr>
            <a:r>
              <a:rPr lang="de-DE" sz="1600" b="1" dirty="0"/>
              <a:t>SITUATION</a:t>
            </a:r>
          </a:p>
          <a:p>
            <a:pPr marL="342900" indent="-342900">
              <a:spcBef>
                <a:spcPts val="800"/>
              </a:spcBef>
              <a:spcAft>
                <a:spcPts val="400"/>
              </a:spcAft>
              <a:buFont typeface="Arial" panose="020B0604020202020204" pitchFamily="34" charset="0"/>
              <a:buChar char="•"/>
            </a:pPr>
            <a:r>
              <a:rPr lang="de-DE" sz="1600" dirty="0"/>
              <a:t>Gedächtnisprotokoll 2019 erst </a:t>
            </a:r>
            <a:r>
              <a:rPr lang="de-DE" sz="1600" b="1" dirty="0"/>
              <a:t>4 Jahre nach Geburt </a:t>
            </a:r>
            <a:r>
              <a:rPr lang="de-DE" sz="1600" dirty="0"/>
              <a:t>erstellt</a:t>
            </a:r>
          </a:p>
          <a:p>
            <a:pPr marL="342900" indent="-342900">
              <a:spcBef>
                <a:spcPts val="800"/>
              </a:spcBef>
              <a:spcAft>
                <a:spcPts val="400"/>
              </a:spcAft>
              <a:buFont typeface="Arial" panose="020B0604020202020204" pitchFamily="34" charset="0"/>
              <a:buChar char="•"/>
            </a:pPr>
            <a:r>
              <a:rPr lang="de-DE" sz="1600" dirty="0"/>
              <a:t>In 2022 -  </a:t>
            </a:r>
            <a:r>
              <a:rPr lang="de-DE" sz="1600" b="1" dirty="0"/>
              <a:t>7 Jahre nach Geburt - </a:t>
            </a:r>
            <a:r>
              <a:rPr lang="de-DE" sz="1600" dirty="0"/>
              <a:t>vorgelegt</a:t>
            </a:r>
          </a:p>
          <a:p>
            <a:pPr marL="342900" indent="-342900">
              <a:spcBef>
                <a:spcPts val="800"/>
              </a:spcBef>
              <a:spcAft>
                <a:spcPts val="400"/>
              </a:spcAft>
              <a:buFont typeface="Arial" panose="020B0604020202020204" pitchFamily="34" charset="0"/>
              <a:buChar char="•"/>
            </a:pPr>
            <a:r>
              <a:rPr lang="de-DE" sz="1600" dirty="0"/>
              <a:t>Autorin des Protokolls bereits 2020 verstorben</a:t>
            </a:r>
          </a:p>
          <a:p>
            <a:pPr marL="342900" indent="-342900">
              <a:spcBef>
                <a:spcPts val="800"/>
              </a:spcBef>
              <a:spcAft>
                <a:spcPts val="400"/>
              </a:spcAft>
              <a:buFont typeface="Arial" panose="020B0604020202020204" pitchFamily="34" charset="0"/>
              <a:buChar char="•"/>
            </a:pPr>
            <a:r>
              <a:rPr lang="de-DE" sz="1600" dirty="0"/>
              <a:t>Protokoll trägt weder Datum noch Namenszug oder Unterschrift!</a:t>
            </a:r>
          </a:p>
          <a:p>
            <a:pPr marL="342900" indent="-342900">
              <a:spcBef>
                <a:spcPts val="800"/>
              </a:spcBef>
              <a:spcAft>
                <a:spcPts val="400"/>
              </a:spcAft>
              <a:buFont typeface="Arial" panose="020B0604020202020204" pitchFamily="34" charset="0"/>
              <a:buChar char="•"/>
            </a:pPr>
            <a:r>
              <a:rPr lang="de-DE" sz="1600" dirty="0"/>
              <a:t>Bewertung Sachverständiger: </a:t>
            </a:r>
            <a:r>
              <a:rPr lang="de-DE" sz="1600" i="1" dirty="0"/>
              <a:t>„Das Gedächtnisprotokoll (mit mir unbekanntem Autor) schließt eine gewisse Lücke.“</a:t>
            </a:r>
          </a:p>
          <a:p>
            <a:pPr>
              <a:spcBef>
                <a:spcPts val="800"/>
              </a:spcBef>
              <a:spcAft>
                <a:spcPts val="400"/>
              </a:spcAft>
            </a:pPr>
            <a:br>
              <a:rPr lang="de-DE" sz="1600" dirty="0"/>
            </a:br>
            <a:r>
              <a:rPr lang="de-DE" sz="1600" b="1" dirty="0"/>
              <a:t>PROBLEM PROTOKOLL</a:t>
            </a:r>
          </a:p>
          <a:p>
            <a:pPr marL="342900" indent="-342900">
              <a:spcBef>
                <a:spcPts val="800"/>
              </a:spcBef>
              <a:spcAft>
                <a:spcPts val="400"/>
              </a:spcAft>
              <a:buFont typeface="Arial" panose="020B0604020202020204" pitchFamily="34" charset="0"/>
              <a:buChar char="•"/>
            </a:pPr>
            <a:r>
              <a:rPr lang="de-DE" sz="1600" dirty="0"/>
              <a:t>für Sachverständigen Bestandteil der Behandlungs-dokumentation</a:t>
            </a:r>
          </a:p>
          <a:p>
            <a:pPr marL="342900" indent="-342900">
              <a:spcBef>
                <a:spcPts val="800"/>
              </a:spcBef>
              <a:spcAft>
                <a:spcPts val="400"/>
              </a:spcAft>
              <a:buFont typeface="Arial" panose="020B0604020202020204" pitchFamily="34" charset="0"/>
              <a:buChar char="•"/>
            </a:pPr>
            <a:r>
              <a:rPr lang="de-DE" sz="1600" dirty="0"/>
              <a:t>für den Kläger Parteivortrag der Beklagten</a:t>
            </a:r>
          </a:p>
          <a:p>
            <a:pPr marL="342900" indent="-342900">
              <a:spcBef>
                <a:spcPts val="800"/>
              </a:spcBef>
              <a:spcAft>
                <a:spcPts val="400"/>
              </a:spcAft>
              <a:buFont typeface="Arial" panose="020B0604020202020204" pitchFamily="34" charset="0"/>
              <a:buChar char="•"/>
            </a:pPr>
            <a:r>
              <a:rPr lang="de-DE" sz="1600" dirty="0"/>
              <a:t>Gericht enthält sich (bislang)</a:t>
            </a:r>
          </a:p>
        </p:txBody>
      </p:sp>
    </p:spTree>
    <p:extLst>
      <p:ext uri="{BB962C8B-B14F-4D97-AF65-F5344CB8AC3E}">
        <p14:creationId xmlns:p14="http://schemas.microsoft.com/office/powerpoint/2010/main" val="136973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32DE65-213C-44BA-3F41-CB271A831B65}"/>
              </a:ext>
            </a:extLst>
          </p:cNvPr>
          <p:cNvSpPr>
            <a:spLocks noGrp="1"/>
          </p:cNvSpPr>
          <p:nvPr>
            <p:ph type="title"/>
          </p:nvPr>
        </p:nvSpPr>
        <p:spPr/>
        <p:txBody>
          <a:bodyPr/>
          <a:lstStyle/>
          <a:p>
            <a:r>
              <a:rPr lang="de-DE" dirty="0"/>
              <a:t>BEISPIEL 2: PLÖTZLICHER KINDSTOD (FAST)</a:t>
            </a:r>
          </a:p>
        </p:txBody>
      </p:sp>
      <p:sp>
        <p:nvSpPr>
          <p:cNvPr id="3" name="Inhaltsplatzhalter 2">
            <a:extLst>
              <a:ext uri="{FF2B5EF4-FFF2-40B4-BE49-F238E27FC236}">
                <a16:creationId xmlns:a16="http://schemas.microsoft.com/office/drawing/2014/main" id="{3BEADAA1-A946-316C-7AE9-219D32E027B4}"/>
              </a:ext>
            </a:extLst>
          </p:cNvPr>
          <p:cNvSpPr>
            <a:spLocks noGrp="1"/>
          </p:cNvSpPr>
          <p:nvPr>
            <p:ph idx="1"/>
          </p:nvPr>
        </p:nvSpPr>
        <p:spPr>
          <a:xfrm>
            <a:off x="546410" y="1648069"/>
            <a:ext cx="10710475" cy="4351338"/>
          </a:xfrm>
        </p:spPr>
        <p:txBody>
          <a:bodyPr>
            <a:normAutofit fontScale="25000" lnSpcReduction="20000"/>
          </a:bodyPr>
          <a:lstStyle/>
          <a:p>
            <a:pPr>
              <a:lnSpc>
                <a:spcPct val="110000"/>
              </a:lnSpc>
              <a:spcBef>
                <a:spcPts val="800"/>
              </a:spcBef>
              <a:spcAft>
                <a:spcPts val="700"/>
              </a:spcAft>
            </a:pPr>
            <a:r>
              <a:rPr lang="de-DE" sz="6400" b="1" kern="100" dirty="0">
                <a:effectLst/>
                <a:latin typeface="Overpass"/>
                <a:ea typeface="Calibri" panose="020F0502020204030204" pitchFamily="34" charset="0"/>
                <a:cs typeface="Times New Roman" panose="02020603050405020304" pitchFamily="18" charset="0"/>
              </a:rPr>
              <a:t>Geburt im März 2014, </a:t>
            </a:r>
            <a:r>
              <a:rPr lang="de-DE" sz="6400" b="1" kern="100" dirty="0">
                <a:latin typeface="Overpass"/>
                <a:ea typeface="Calibri" panose="020F0502020204030204" pitchFamily="34" charset="0"/>
                <a:cs typeface="Times New Roman" panose="02020603050405020304" pitchFamily="18" charset="0"/>
              </a:rPr>
              <a:t>morgens 6.12 Uhr, </a:t>
            </a:r>
            <a:r>
              <a:rPr lang="de-DE" sz="6400" b="1" kern="100" dirty="0">
                <a:effectLst/>
                <a:latin typeface="Overpass"/>
                <a:ea typeface="Calibri" panose="020F0502020204030204" pitchFamily="34" charset="0"/>
                <a:cs typeface="Times New Roman" panose="02020603050405020304" pitchFamily="18" charset="0"/>
              </a:rPr>
              <a:t>erstes Kind. In Endphase Geburt (Austreibungsperiode) suspekte und pathologische kindliche Herzfrequenzmuster. Die Geburtshelfer schwanken mehrfach zwischen Fortsetzung vaginalen Geburtsregimes und Durchführung Kaiserschnitt. </a:t>
            </a:r>
            <a:r>
              <a:rPr lang="de-DE" sz="6400" b="1" kern="100" dirty="0">
                <a:latin typeface="Overpass"/>
                <a:ea typeface="Calibri" panose="020F0502020204030204" pitchFamily="34" charset="0"/>
                <a:cs typeface="Times New Roman" panose="02020603050405020304" pitchFamily="18" charset="0"/>
              </a:rPr>
              <a:t>Geburt </a:t>
            </a:r>
            <a:r>
              <a:rPr lang="de-DE" sz="6400" b="1" kern="100" dirty="0">
                <a:effectLst/>
                <a:latin typeface="Overpass"/>
                <a:ea typeface="Calibri" panose="020F0502020204030204" pitchFamily="34" charset="0"/>
                <a:cs typeface="Times New Roman" panose="02020603050405020304" pitchFamily="18" charset="0"/>
              </a:rPr>
              <a:t>vaginal-operativ (</a:t>
            </a:r>
            <a:r>
              <a:rPr lang="de-DE" sz="6400" b="1" kern="100" dirty="0" err="1">
                <a:effectLst/>
                <a:latin typeface="Overpass"/>
                <a:ea typeface="Calibri" panose="020F0502020204030204" pitchFamily="34" charset="0"/>
                <a:cs typeface="Times New Roman" panose="02020603050405020304" pitchFamily="18" charset="0"/>
              </a:rPr>
              <a:t>Forceps</a:t>
            </a:r>
            <a:r>
              <a:rPr lang="de-DE" sz="6400" b="1" kern="100" dirty="0">
                <a:effectLst/>
                <a:latin typeface="Overpass"/>
                <a:ea typeface="Calibri" panose="020F0502020204030204" pitchFamily="34" charset="0"/>
                <a:cs typeface="Times New Roman" panose="02020603050405020304" pitchFamily="18" charset="0"/>
              </a:rPr>
              <a:t>/Zange).</a:t>
            </a:r>
            <a:r>
              <a:rPr lang="de-DE" sz="6400" b="1" kern="100" dirty="0">
                <a:latin typeface="Calibri" panose="020F0502020204030204" pitchFamily="34" charset="0"/>
                <a:ea typeface="Calibri" panose="020F0502020204030204" pitchFamily="34" charset="0"/>
                <a:cs typeface="Times New Roman" panose="02020603050405020304" pitchFamily="18" charset="0"/>
              </a:rPr>
              <a:t> </a:t>
            </a:r>
            <a:r>
              <a:rPr lang="de-DE" sz="6400" b="1" kern="100" dirty="0">
                <a:effectLst/>
                <a:latin typeface="Overpass"/>
                <a:ea typeface="Calibri" panose="020F0502020204030204" pitchFamily="34" charset="0"/>
                <a:cs typeface="Times New Roman" panose="02020603050405020304" pitchFamily="18" charset="0"/>
              </a:rPr>
              <a:t>pH-Wert: 7,115  -   BE -13</a:t>
            </a:r>
            <a:endParaRPr lang="de-DE" sz="6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6400" kern="100" dirty="0">
                <a:effectLst/>
                <a:latin typeface="Overpass"/>
                <a:ea typeface="Calibri" panose="020F0502020204030204" pitchFamily="34" charset="0"/>
                <a:cs typeface="Times New Roman" panose="02020603050405020304" pitchFamily="18" charset="0"/>
              </a:rPr>
              <a:t>U1 durchgeführt, danach Versorgung erheblicher Geburtsverletzungen Mutter (ab 6.30 Uhr, ca. 20 Minuten), keine weitere Kontrolle des Kindes.</a:t>
            </a:r>
            <a:r>
              <a:rPr lang="de-DE" sz="6400" kern="100" dirty="0">
                <a:latin typeface="Calibri" panose="020F0502020204030204" pitchFamily="34" charset="0"/>
                <a:ea typeface="Calibri" panose="020F0502020204030204" pitchFamily="34" charset="0"/>
                <a:cs typeface="Times New Roman" panose="02020603050405020304" pitchFamily="18" charset="0"/>
              </a:rPr>
              <a:t> </a:t>
            </a:r>
            <a:r>
              <a:rPr lang="de-DE" sz="6400" kern="100" dirty="0">
                <a:effectLst/>
                <a:latin typeface="Overpass"/>
                <a:ea typeface="Calibri" panose="020F0502020204030204" pitchFamily="34" charset="0"/>
                <a:cs typeface="Times New Roman" panose="02020603050405020304" pitchFamily="18" charset="0"/>
              </a:rPr>
              <a:t>7.00 Uhr werden Kind und Mutter (in Begleitung des Vaters) aus Kreißsaal in benachbarten Raum im </a:t>
            </a:r>
            <a:r>
              <a:rPr lang="de-DE" sz="6400" kern="100" dirty="0" err="1">
                <a:effectLst/>
                <a:latin typeface="Overpass"/>
                <a:ea typeface="Calibri" panose="020F0502020204030204" pitchFamily="34" charset="0"/>
                <a:cs typeface="Times New Roman" panose="02020603050405020304" pitchFamily="18" charset="0"/>
              </a:rPr>
              <a:t>Kreißsaalbereich</a:t>
            </a:r>
            <a:r>
              <a:rPr lang="de-DE" sz="6400" kern="100" dirty="0">
                <a:effectLst/>
                <a:latin typeface="Overpass"/>
                <a:ea typeface="Calibri" panose="020F0502020204030204" pitchFamily="34" charset="0"/>
                <a:cs typeface="Times New Roman" panose="02020603050405020304" pitchFamily="18" charset="0"/>
              </a:rPr>
              <a:t> gebracht. Der Mutter wird demonstriert, wie das Kind an die Brust anzulegen ist. Das Kind zieht einmal, dann nicht mehr.</a:t>
            </a:r>
            <a:endParaRPr lang="de-DE" sz="6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4000" i="1" kern="100" dirty="0">
                <a:effectLst/>
                <a:latin typeface="Overpass"/>
                <a:ea typeface="Calibri" panose="020F0502020204030204" pitchFamily="34" charset="0"/>
                <a:cs typeface="Times New Roman" panose="02020603050405020304" pitchFamily="18" charset="0"/>
              </a:rPr>
              <a:t> </a:t>
            </a:r>
            <a:r>
              <a:rPr lang="de-DE" sz="4000" kern="100" dirty="0">
                <a:latin typeface="Calibri" panose="020F0502020204030204" pitchFamily="34" charset="0"/>
                <a:ea typeface="Calibri" panose="020F0502020204030204" pitchFamily="34" charset="0"/>
                <a:cs typeface="Times New Roman" panose="02020603050405020304" pitchFamily="18" charset="0"/>
              </a:rPr>
              <a:t>7.00 Uhr </a:t>
            </a:r>
            <a:r>
              <a:rPr lang="de-DE" sz="4000" i="1" kern="100" dirty="0">
                <a:effectLst/>
                <a:latin typeface="Overpass"/>
                <a:ea typeface="Calibri" panose="020F0502020204030204" pitchFamily="34" charset="0"/>
                <a:cs typeface="Times New Roman" panose="02020603050405020304" pitchFamily="18" charset="0"/>
              </a:rPr>
              <a:t>„Frau kuschelt mit Kind in Seitenlage links. Frau Dr. S. (…) zeigt das Anlegen. Praktikantin Alexandra ist ebenfalls anwesend, Kind trinkt an der Brust.“</a:t>
            </a:r>
            <a:endParaRPr lang="de-DE"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4000" kern="100" dirty="0">
                <a:effectLst/>
                <a:latin typeface="Overpass"/>
                <a:ea typeface="Calibri" panose="020F0502020204030204" pitchFamily="34" charset="0"/>
                <a:cs typeface="Times New Roman" panose="02020603050405020304" pitchFamily="18" charset="0"/>
              </a:rPr>
              <a:t> 7.38 Uhr</a:t>
            </a:r>
            <a:r>
              <a:rPr lang="de-DE" sz="4000" kern="100" dirty="0">
                <a:latin typeface="Calibri" panose="020F0502020204030204" pitchFamily="34" charset="0"/>
                <a:ea typeface="Calibri" panose="020F0502020204030204" pitchFamily="34" charset="0"/>
                <a:cs typeface="Times New Roman" panose="02020603050405020304" pitchFamily="18" charset="0"/>
              </a:rPr>
              <a:t> </a:t>
            </a:r>
            <a:r>
              <a:rPr lang="de-DE" sz="4000" i="1" kern="100" dirty="0">
                <a:effectLst/>
                <a:latin typeface="Overpass"/>
                <a:ea typeface="Calibri" panose="020F0502020204030204" pitchFamily="34" charset="0"/>
                <a:cs typeface="Times New Roman" panose="02020603050405020304" pitchFamily="18" charset="0"/>
              </a:rPr>
              <a:t>„Frau ruft, das Kind wäre so still - ob das normal sei. Ich komme sofort aus dem Stationszimmer und schlage die Decke zurück - Kind leblos und blass. Lege Jungen sofort auf die Rea-Einheit, die noch vorgewärmt und angeschaltet ist. Dr. S. beginnt umgehend mit einer Mund zu Mund Beatmung, ich mache Herzdruckmassage. Frau R. kommt gerade zur Dienstablösung. Ich rufe ihr zu, sie solle die Anästhesie zur Reanimation im Kreißsaal sofort verständigen.“</a:t>
            </a:r>
            <a:endParaRPr lang="de-DE"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6400" kern="100" dirty="0">
                <a:effectLst/>
                <a:latin typeface="Overpass"/>
                <a:ea typeface="Calibri" panose="020F0502020204030204" pitchFamily="34" charset="0"/>
                <a:cs typeface="Times New Roman" panose="02020603050405020304" pitchFamily="18" charset="0"/>
              </a:rPr>
              <a:t>Reanimation, notfallmäßige Versorgung, Transport auf </a:t>
            </a:r>
            <a:r>
              <a:rPr lang="de-DE" sz="6400" kern="100" dirty="0">
                <a:latin typeface="Overpass"/>
                <a:ea typeface="Calibri" panose="020F0502020204030204" pitchFamily="34" charset="0"/>
                <a:cs typeface="Times New Roman" panose="02020603050405020304" pitchFamily="18" charset="0"/>
              </a:rPr>
              <a:t>Kinder-Intensivstation. </a:t>
            </a:r>
            <a:br>
              <a:rPr lang="de-DE" sz="6400" kern="100" dirty="0">
                <a:latin typeface="Overpass"/>
                <a:ea typeface="Calibri" panose="020F0502020204030204" pitchFamily="34" charset="0"/>
                <a:cs typeface="Times New Roman" panose="02020603050405020304" pitchFamily="18" charset="0"/>
              </a:rPr>
            </a:br>
            <a:r>
              <a:rPr lang="de-DE" sz="6400" kern="100" dirty="0">
                <a:effectLst/>
                <a:latin typeface="Overpass"/>
                <a:ea typeface="Calibri" panose="020F0502020204030204" pitchFamily="34" charset="0"/>
                <a:cs typeface="Times New Roman" panose="02020603050405020304" pitchFamily="18" charset="0"/>
              </a:rPr>
              <a:t>Die Blutgasanalyse zeigt </a:t>
            </a:r>
            <a:r>
              <a:rPr lang="de-DE" sz="6400" b="1" kern="100" dirty="0">
                <a:effectLst/>
                <a:latin typeface="Overpass"/>
                <a:ea typeface="Calibri" panose="020F0502020204030204" pitchFamily="34" charset="0"/>
                <a:cs typeface="Times New Roman" panose="02020603050405020304" pitchFamily="18" charset="0"/>
              </a:rPr>
              <a:t>um 8.18 Uhr, also 40 Minuten nach dem Auffinden des Kindes und 40 Minuten nach Beginn der Reanimation, einen pH-Wert von 6,86 und einen BE-Wert von -23. Weitere 32 Minuten später, um 8.50 Uhr, wird ein pH-Wert von 7,03 gemessen.</a:t>
            </a:r>
            <a:br>
              <a:rPr lang="de-DE" sz="6400" b="1" kern="100" dirty="0">
                <a:effectLst/>
                <a:latin typeface="Overpass"/>
                <a:ea typeface="Calibri" panose="020F0502020204030204" pitchFamily="34" charset="0"/>
                <a:cs typeface="Times New Roman" panose="02020603050405020304" pitchFamily="18" charset="0"/>
              </a:rPr>
            </a:br>
            <a:br>
              <a:rPr lang="de-DE" sz="6400" b="1" kern="100" dirty="0">
                <a:effectLst/>
                <a:latin typeface="Overpass"/>
                <a:ea typeface="Calibri" panose="020F0502020204030204" pitchFamily="34" charset="0"/>
                <a:cs typeface="Times New Roman" panose="02020603050405020304" pitchFamily="18" charset="0"/>
              </a:rPr>
            </a:br>
            <a:r>
              <a:rPr lang="de-DE" sz="6400" b="1" kern="100" dirty="0">
                <a:effectLst/>
                <a:latin typeface="Overpass"/>
                <a:ea typeface="Calibri" panose="020F0502020204030204" pitchFamily="34" charset="0"/>
                <a:cs typeface="Times New Roman" panose="02020603050405020304" pitchFamily="18" charset="0"/>
              </a:rPr>
              <a:t>Der Junge ist körperlich und geistig schwer geschädigt.</a:t>
            </a:r>
            <a:endParaRPr lang="de-DE" sz="6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4000" kern="100" dirty="0">
                <a:effectLst/>
                <a:latin typeface="Overpass"/>
                <a:ea typeface="Calibri" panose="020F0502020204030204" pitchFamily="34" charset="0"/>
                <a:cs typeface="Times New Roman" panose="02020603050405020304" pitchFamily="18" charset="0"/>
              </a:rPr>
              <a:t> </a:t>
            </a:r>
            <a:endParaRPr lang="de-DE"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id="{8ED01513-75CC-8208-FD40-8B88D80DAD84}"/>
              </a:ext>
            </a:extLst>
          </p:cNvPr>
          <p:cNvSpPr>
            <a:spLocks noGrp="1"/>
          </p:cNvSpPr>
          <p:nvPr>
            <p:ph type="sldNum" sz="quarter" idx="12"/>
          </p:nvPr>
        </p:nvSpPr>
        <p:spPr/>
        <p:txBody>
          <a:bodyPr/>
          <a:lstStyle/>
          <a:p>
            <a:fld id="{9643A79D-5A10-4F11-B720-68CFEB541FF4}" type="slidenum">
              <a:rPr lang="de-DE" smtClean="0"/>
              <a:t>9</a:t>
            </a:fld>
            <a:endParaRPr lang="de-DE"/>
          </a:p>
        </p:txBody>
      </p:sp>
    </p:spTree>
    <p:extLst>
      <p:ext uri="{BB962C8B-B14F-4D97-AF65-F5344CB8AC3E}">
        <p14:creationId xmlns:p14="http://schemas.microsoft.com/office/powerpoint/2010/main" val="16481741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IAAAAAAAAAAwAAAAMAAAAA/////wQASwwAAAAAAAAAAAAAIAD///////////////8AAAD///////////////8DAAAAAgD///////////////////////////////////////////////////////////////////////////////////////////////////////////////////////////////////////////////////////////////////////////////////////////////////////////////////////////////////////////////////////////////////////////////////////////////////////////////////////////////////////////////////////////////////////////////////////////////////////////////////////////////////////////////////////////////////////////////////////////////////////////////8BACAA////////////////AAAO////////AwAAAAMA////////////////////////////////////////////////////////////////////////////////////////////////////////////////////////////////////////////////////////////////////////////////////////////////////////////////////////////////////////////////////////////////////////////////////////////////////////////////////////////////////////////////////////////////////////////////////////////////////////////////////////////////////////////////////////////////////////////////////////////////////////////////////////AgABAP///////wQAAAACABAACxOQmkCwGp5Jj8+Y7Kj4YAAFAAAAAAADAAAAAAADAAAAAwADAAEA////////BAAAAAMAEAAL8eVPxCpFFEShfWldyTKDj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wMAAAAAAAAAAAAACAB////////////////AAAA////////////////BAAAAAMA////////////////////////////////////////////////////////////////////////////////////////////////////////////////////////////////////////////////////////////////////////////////////////////////////////////////////////////////////////////////////////////////////////////////////////////////////////////////////////////////////////////////////////////////////////////////////////////////////////////////////////////////////////////////////////////////////////////////////////////////////////////////AQAgAf///////////////wAADv///////wQAAAACAP///////////////////////////////////////////////////////////////////////////////////////////////////////////////////////////////////////////////////////////////////////////////////////////////////////////////////////////////////////////////////////////////////////////////////////////////////////////////////////////////////////////////////////////////////////////////////////////////////////////////////////////////////////////////////////////////////////////////////////////////////////////////////////wIAAQEDAAAAAgD///////8aAAZMaW5rZWRTaGFwZXNEYXRhUHJvcGVydHlfMAUAAAAAAAQAAAADAAQAAAABAA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BOQmkCwGp5Jj8+Y7Kj4YAADRGF0YQAbAAAABExpbmtlZFNoYXBlRGF0YQAFAAAAAAACTmFtZQAZAAAATGlua2VkU2hhcGVzRGF0YVByb3BlcnR5ABBWZXJzaW9uAAAAAAAJTGFzdFdyaXRlAONKKr2KAQAAAAEA/////8YAxgAAAAVfaWQAEAAAAATx5U/EKkUURKF9aV3JMoONA0RhdGEAUwAAAAhQcmVzZW50YXRpb25TY2FubmVkRm9yTGlua2VkU2hhcGVzAAECTnVtYmVyRm9ybWF0U2VwYXJhdG9yTW9kZQAKAAAAQXV0b21hdGljAAACTmFtZQAkAAAATGlua2VkU2hhcGVQcmVzZW50YXRpb25TZXR0aW5nc0RhdGEAEFZlcnNpb24AAAAAAAlMYXN0V3JpdGUAB0sqv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309875801894364"/>
  <p:tag name="EMPOWERCHARTSPROPERTIES_B_LENGTH" val="24576"/>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TM10001115[[fn=Paket]]</Template>
  <TotalTime>0</TotalTime>
  <Words>1529</Words>
  <Application>Microsoft Office PowerPoint</Application>
  <PresentationFormat>Breitbild</PresentationFormat>
  <Paragraphs>106</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Bahnschrift</vt:lpstr>
      <vt:lpstr>Calibri</vt:lpstr>
      <vt:lpstr>Delivery</vt:lpstr>
      <vt:lpstr>Overpass</vt:lpstr>
      <vt:lpstr>Office</vt:lpstr>
      <vt:lpstr>DOKUMENTATION AUS SICHT  EINES PATIENTENANWALTS</vt:lpstr>
      <vt:lpstr>DOKUMENTATION FÜR  BEIDE SEITEN RELEVANT</vt:lpstr>
      <vt:lpstr>ZWECK DER DOKUMENTATION</vt:lpstr>
      <vt:lpstr>RELEVANTE INHALTE DOKUMENTATION</vt:lpstr>
      <vt:lpstr>DIE PRAXIS – UMGANG MIT DER DOKUMENTATION</vt:lpstr>
      <vt:lpstr>BEISPIEL 1: NACHGEREICHTES GEDÄCHTSNISPROTOKOLL</vt:lpstr>
      <vt:lpstr>PowerPoint-Präsentation</vt:lpstr>
      <vt:lpstr>BEWEISWERT GEDÄCHTNISPROTOKOLL: BEHAUPTUNG ODER RELEVANTER BEWEIS?</vt:lpstr>
      <vt:lpstr>BEISPIEL 2: PLÖTZLICHER KINDSTOD (FAST)</vt:lpstr>
      <vt:lpstr>PowerPoint-Präsentation</vt:lpstr>
      <vt:lpstr>FEHLENDE DOKUMENTATION = AUTOMATISCHE HAFTUNG ?</vt:lpstr>
      <vt:lpstr>BEISPIEL 3: KEINER WEISS WIE ES WAR</vt:lpstr>
      <vt:lpstr>UNSCHLÜSSIGE DOKUMENTATION = HAFTUNG ?</vt:lpstr>
      <vt:lpstr>FAZIT</vt:lpstr>
      <vt:lpstr>HERZLICHEN DANK!</vt:lpstr>
    </vt:vector>
  </TitlesOfParts>
  <Company>Deutsche Post DHL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Näther, Z 1T2, BN</dc:creator>
  <cp:lastModifiedBy>Kanzlei Näther Krüger und Partner</cp:lastModifiedBy>
  <cp:revision>6</cp:revision>
  <dcterms:created xsi:type="dcterms:W3CDTF">2023-09-22T13:52:59Z</dcterms:created>
  <dcterms:modified xsi:type="dcterms:W3CDTF">2023-11-24T13:23:21Z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36915f3-2f02-4945-8997-f2963298db46_Enabled">
    <vt:lpwstr>true</vt:lpwstr>
  </property>
  <property fmtid="{D5CDD505-2E9C-101B-9397-08002B2CF9AE}" pid="3" name="MSIP_Label_736915f3-2f02-4945-8997-f2963298db46_SetDate">
    <vt:lpwstr>2023-09-27T07:16:43Z</vt:lpwstr>
  </property>
  <property fmtid="{D5CDD505-2E9C-101B-9397-08002B2CF9AE}" pid="4" name="MSIP_Label_736915f3-2f02-4945-8997-f2963298db46_Method">
    <vt:lpwstr>Standard</vt:lpwstr>
  </property>
  <property fmtid="{D5CDD505-2E9C-101B-9397-08002B2CF9AE}" pid="5" name="MSIP_Label_736915f3-2f02-4945-8997-f2963298db46_Name">
    <vt:lpwstr>Internal</vt:lpwstr>
  </property>
  <property fmtid="{D5CDD505-2E9C-101B-9397-08002B2CF9AE}" pid="6" name="MSIP_Label_736915f3-2f02-4945-8997-f2963298db46_SiteId">
    <vt:lpwstr>cd99fef8-1cd3-4a2a-9bdf-15531181d65e</vt:lpwstr>
  </property>
  <property fmtid="{D5CDD505-2E9C-101B-9397-08002B2CF9AE}" pid="7" name="MSIP_Label_736915f3-2f02-4945-8997-f2963298db46_ActionId">
    <vt:lpwstr>590e49c9-ae78-4b31-b76e-e6c2cb1ad3b3</vt:lpwstr>
  </property>
  <property fmtid="{D5CDD505-2E9C-101B-9397-08002B2CF9AE}" pid="8" name="MSIP_Label_736915f3-2f02-4945-8997-f2963298db46_ContentBits">
    <vt:lpwstr>1</vt:lpwstr>
  </property>
</Properties>
</file>