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0" r:id="rId26"/>
    <p:sldId id="283" r:id="rId27"/>
    <p:sldId id="284" r:id="rId28"/>
    <p:sldId id="287" r:id="rId29"/>
    <p:sldId id="285" r:id="rId30"/>
    <p:sldId id="286" r:id="rId31"/>
    <p:sldId id="2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304" y="4151897"/>
            <a:ext cx="7719346" cy="1981422"/>
          </a:xfrm>
        </p:spPr>
        <p:txBody>
          <a:bodyPr>
            <a:normAutofit fontScale="92500"/>
          </a:bodyPr>
          <a:lstStyle/>
          <a:p>
            <a:r>
              <a:rPr lang="de-DE" sz="2400" dirty="0"/>
              <a:t>Chirurgisch – Unfallchirurgisch – Orthopädische Praxisklinik Bautzen / </a:t>
            </a:r>
            <a:r>
              <a:rPr lang="de-DE" sz="2400" dirty="0" smtClean="0"/>
              <a:t>Kirschau ( Operationszentrum )</a:t>
            </a:r>
            <a:endParaRPr lang="de-DE" sz="2400" dirty="0"/>
          </a:p>
          <a:p>
            <a:r>
              <a:rPr lang="de-DE" sz="2400" dirty="0"/>
              <a:t>Dr. med. Ullrich Gebhardt und D. Pierzchalski </a:t>
            </a:r>
          </a:p>
          <a:p>
            <a:r>
              <a:rPr lang="de-DE" sz="2400" dirty="0"/>
              <a:t>(angestellter Arzt)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7DBDE739-0246-1587-967E-B2EB72D6B657}"/>
              </a:ext>
            </a:extLst>
          </p:cNvPr>
          <p:cNvSpPr txBox="1"/>
          <p:nvPr/>
        </p:nvSpPr>
        <p:spPr>
          <a:xfrm>
            <a:off x="1981200" y="638175"/>
            <a:ext cx="809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>
                <a:solidFill>
                  <a:schemeClr val="accent1"/>
                </a:solidFill>
              </a:rPr>
              <a:t>Der „Dokumentationsfehler“ –</a:t>
            </a:r>
          </a:p>
          <a:p>
            <a:pPr algn="ctr"/>
            <a:r>
              <a:rPr lang="de-DE" sz="3200" u="sng" dirty="0">
                <a:solidFill>
                  <a:schemeClr val="accent1"/>
                </a:solidFill>
              </a:rPr>
              <a:t>Haftungsfalle oder stumpfes Schwert</a:t>
            </a:r>
          </a:p>
        </p:txBody>
      </p:sp>
    </p:spTree>
    <p:extLst>
      <p:ext uri="{BB962C8B-B14F-4D97-AF65-F5344CB8AC3E}">
        <p14:creationId xmlns:p14="http://schemas.microsoft.com/office/powerpoint/2010/main" val="61146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85800"/>
            <a:ext cx="10565314" cy="4313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/>
              <a:t>Wenn kein Erfolg bei konservativen Maßnahmen dann Nahelegung Operation:</a:t>
            </a:r>
          </a:p>
          <a:p>
            <a:pPr marL="0" indent="0">
              <a:buNone/>
            </a:pPr>
            <a:endParaRPr lang="de-DE" sz="1050" u="sng" dirty="0"/>
          </a:p>
          <a:p>
            <a:pPr>
              <a:buClr>
                <a:schemeClr val="bg2"/>
              </a:buClr>
            </a:pPr>
            <a:r>
              <a:rPr lang="de-DE" sz="1800" dirty="0"/>
              <a:t>Arthroskopische Operation. Detaillierter intraartikulärer Befund. Viele Probleme können durch arthroskopische Operation gelöst werden.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Empfehlung der Adressierung der Begleitpathologie: Beinachsenkorrektur, Rotationskorrektur bei „ invardly pionting knee „, Bandrekonstruktionen, komplexe Bandrekonstruktionen, Knorpelplastiken größeren Ausmaßes.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Detaillierter Operationsbericht. Nennung Indikation zum Eingriff. Hier auch nochmalige Begründung des durchgeführten Verfahrens.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Eine Operation darf nie erzwungen werden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Die Kostenträgerschaft darf keinen Einfluss auf das Behandlungsprocedere haben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24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6953" y="721895"/>
            <a:ext cx="10102099" cy="3615267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de-DE" dirty="0"/>
              <a:t>Am Aufklärungstag unterzeichne ich die Aufklärungsbögen mit Datum, Ort und Uhrzeit nach </a:t>
            </a:r>
            <a:r>
              <a:rPr lang="de-DE" dirty="0" smtClean="0"/>
              <a:t>erfolgtem </a:t>
            </a:r>
            <a:r>
              <a:rPr lang="de-DE" dirty="0"/>
              <a:t>Aufklärungsgespräch. </a:t>
            </a:r>
          </a:p>
          <a:p>
            <a:pPr>
              <a:buClr>
                <a:schemeClr val="bg2"/>
              </a:buClr>
            </a:pPr>
            <a:r>
              <a:rPr lang="de-DE" dirty="0"/>
              <a:t>Der Patient soll die Bögen zu Hause nochmals durcharbeiten, sich bei Fragen melden. Er soll dann erst die Bögen mit Datum, Ort und Uhrzeit unterzeichnen.</a:t>
            </a:r>
          </a:p>
          <a:p>
            <a:pPr>
              <a:buClr>
                <a:schemeClr val="bg2"/>
              </a:buClr>
            </a:pPr>
            <a:r>
              <a:rPr lang="de-DE" dirty="0" smtClean="0"/>
              <a:t>Meine Studie </a:t>
            </a:r>
            <a:r>
              <a:rPr lang="de-DE" dirty="0"/>
              <a:t>zeigte (ab 01.01.2020 bis 31.12.2021): </a:t>
            </a:r>
          </a:p>
          <a:p>
            <a:pPr marL="0" indent="0">
              <a:buNone/>
            </a:pPr>
            <a:r>
              <a:rPr lang="de-DE" dirty="0"/>
              <a:t>67 % der Patienten unterzeichneten Aufklärungsbogen am OP – Tag früh oder während der Anmeldung zur Operation.</a:t>
            </a:r>
          </a:p>
        </p:txBody>
      </p:sp>
    </p:spTree>
    <p:extLst>
      <p:ext uri="{BB962C8B-B14F-4D97-AF65-F5344CB8AC3E}">
        <p14:creationId xmlns:p14="http://schemas.microsoft.com/office/powerpoint/2010/main" val="235751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027" y="234616"/>
            <a:ext cx="11460078" cy="6160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3800" u="sng" dirty="0"/>
              <a:t>Die Aufklärung vor der Operation:</a:t>
            </a:r>
          </a:p>
          <a:p>
            <a:pPr marL="0" indent="0">
              <a:buNone/>
            </a:pPr>
            <a:endParaRPr lang="de-DE" sz="1900" u="sng" dirty="0"/>
          </a:p>
          <a:p>
            <a:pPr>
              <a:buClr>
                <a:schemeClr val="bg2"/>
              </a:buClr>
            </a:pPr>
            <a:r>
              <a:rPr lang="de-DE" dirty="0"/>
              <a:t>Der Patient stellt sich mit aktuellen Befunden des Hausarztes vor.</a:t>
            </a:r>
          </a:p>
          <a:p>
            <a:pPr>
              <a:buClr>
                <a:schemeClr val="bg2"/>
              </a:buClr>
            </a:pPr>
            <a:r>
              <a:rPr lang="de-DE" dirty="0"/>
              <a:t>Wichtig: Laborstatus, Gerinnungsstatus – Absetzen von Blutverdünnern. Metformin bei Diabetikern 2 Tage vor OP absetzen. ASS 100 nicht das Problem</a:t>
            </a:r>
          </a:p>
          <a:p>
            <a:pPr>
              <a:buClr>
                <a:schemeClr val="bg2"/>
              </a:buClr>
            </a:pPr>
            <a:r>
              <a:rPr lang="de-DE" dirty="0"/>
              <a:t>Herz – Kreislauf - Status</a:t>
            </a:r>
          </a:p>
          <a:p>
            <a:pPr>
              <a:buClr>
                <a:schemeClr val="bg2"/>
              </a:buClr>
            </a:pPr>
            <a:r>
              <a:rPr lang="de-DE" dirty="0"/>
              <a:t>Durchführung vom Operateur</a:t>
            </a:r>
          </a:p>
          <a:p>
            <a:pPr>
              <a:buClr>
                <a:schemeClr val="bg2"/>
              </a:buClr>
            </a:pPr>
            <a:r>
              <a:rPr lang="de-DE" dirty="0"/>
              <a:t>Zeitgerecht vor dem Eingriff - Bedenkzeit zur Entscheidung geben</a:t>
            </a:r>
          </a:p>
          <a:p>
            <a:pPr>
              <a:buClr>
                <a:schemeClr val="bg2"/>
              </a:buClr>
            </a:pPr>
            <a:r>
              <a:rPr lang="de-DE" dirty="0"/>
              <a:t>Immer mittwochs ab 12:00 Uhr bis open end</a:t>
            </a:r>
          </a:p>
          <a:p>
            <a:pPr>
              <a:buClr>
                <a:schemeClr val="bg2"/>
              </a:buClr>
            </a:pPr>
            <a:r>
              <a:rPr lang="de-DE" dirty="0"/>
              <a:t>Kritik am Zeitrahmen durch den Patienten (Wartezeit, viel Papier, Einkäufe, Parkgebühren)</a:t>
            </a:r>
          </a:p>
          <a:p>
            <a:pPr>
              <a:buClr>
                <a:schemeClr val="bg2"/>
              </a:buClr>
            </a:pPr>
            <a:r>
              <a:rPr lang="de-DE" dirty="0"/>
              <a:t>Zugelassene Aufklärungsbögen (Perimed Verlag, Thieme Verlag und eigene Aufklärungsbögen aus 30 Jahren Erfahrung)</a:t>
            </a:r>
          </a:p>
          <a:p>
            <a:pPr>
              <a:buClr>
                <a:schemeClr val="bg2"/>
              </a:buClr>
            </a:pPr>
            <a:r>
              <a:rPr lang="de-DE" dirty="0"/>
              <a:t>Umfassende Aufklärung und handschriftliche Notizen auf Aufklärungsbogen. Klare Darstellung von Komplikationsmöglichkeiten.</a:t>
            </a:r>
          </a:p>
          <a:p>
            <a:pPr>
              <a:buClr>
                <a:schemeClr val="bg2"/>
              </a:buClr>
            </a:pPr>
            <a:r>
              <a:rPr lang="de-DE" dirty="0"/>
              <a:t>Aufklärung über allgemeine Komplikationen, spezifische Komplikationen des Eingriffs. Man kann nicht über „ alles aufklären </a:t>
            </a:r>
            <a:r>
              <a:rPr lang="de-DE" dirty="0" smtClean="0"/>
              <a:t>„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Anästhesieaufklärung durch Fachanästhesisten: nein bedeutet nein !. Das Anästhesieverfahren legt der Fachanästhesist fest.</a:t>
            </a:r>
          </a:p>
          <a:p>
            <a:pPr>
              <a:buClr>
                <a:schemeClr val="bg2"/>
              </a:buClr>
            </a:pPr>
            <a:r>
              <a:rPr lang="de-DE" dirty="0"/>
              <a:t>Ausnahme: Kommen Patienten von weit her, dann Vereinbarung Aufklärungsgespräch mindestens 2 Stunden vor Operation. Bekommen alle Unterlagen im Vorfeld zur Einsichtnahme zugeschickt.</a:t>
            </a:r>
          </a:p>
          <a:p>
            <a:pPr>
              <a:buClr>
                <a:schemeClr val="bg2"/>
              </a:buClr>
            </a:pPr>
            <a:r>
              <a:rPr lang="de-DE" dirty="0"/>
              <a:t>Festlegen evtl. Übernachtungen in unserer Region. Wenn ja immer mit Partner.</a:t>
            </a:r>
          </a:p>
          <a:p>
            <a:pPr>
              <a:buClr>
                <a:schemeClr val="bg2"/>
              </a:buClr>
            </a:pPr>
            <a:r>
              <a:rPr lang="de-DE" dirty="0"/>
              <a:t>Ganz wichtig ist Hygieneaufklärung der Patienten.  Duschbad, Keine eigenständige Rasur  Fahndung nach entzündlichen Erkrankungen. z. B, Harnwegen, Atemwege,, Gynäkologie,  Zähne</a:t>
            </a:r>
          </a:p>
          <a:p>
            <a:pPr>
              <a:buClr>
                <a:schemeClr val="bg2"/>
              </a:buClr>
            </a:pPr>
            <a:r>
              <a:rPr lang="de-DE" dirty="0"/>
              <a:t>Duschbad: Octansept Duschbad  - Anwendung 3 Tage vor Eingriff – immer neues Handtauch – Reduziert Keimbelag der </a:t>
            </a:r>
            <a:r>
              <a:rPr lang="de-DE" dirty="0" smtClean="0"/>
              <a:t>Haut- </a:t>
            </a:r>
            <a:r>
              <a:rPr lang="de-DE" dirty="0"/>
              <a:t>muss Patient selbst kaufen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60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9940" y="920416"/>
            <a:ext cx="10872120" cy="52999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100" u="sng" dirty="0"/>
              <a:t>Der Operationstag:</a:t>
            </a:r>
          </a:p>
          <a:p>
            <a:pPr marL="0" indent="0">
              <a:buNone/>
            </a:pPr>
            <a:endParaRPr lang="de-DE" sz="1200" u="sng" dirty="0"/>
          </a:p>
          <a:p>
            <a:pPr>
              <a:buClr>
                <a:schemeClr val="bg2"/>
              </a:buClr>
            </a:pPr>
            <a:r>
              <a:rPr lang="de-DE" dirty="0"/>
              <a:t>Anmeldung an Rezeption des OP – Zentrums</a:t>
            </a:r>
          </a:p>
          <a:p>
            <a:pPr>
              <a:buClr>
                <a:schemeClr val="bg2"/>
              </a:buClr>
            </a:pPr>
            <a:r>
              <a:rPr lang="de-DE" dirty="0"/>
              <a:t>Sicherheitsabstände</a:t>
            </a:r>
          </a:p>
          <a:p>
            <a:pPr>
              <a:buClr>
                <a:schemeClr val="bg2"/>
              </a:buClr>
            </a:pPr>
            <a:r>
              <a:rPr lang="de-DE" dirty="0"/>
              <a:t>1. Identitätsprüfung und 1. Seitenkontrolle. Frage „Fühlen Sie sich heute allgemein gesund“?</a:t>
            </a:r>
          </a:p>
          <a:p>
            <a:pPr>
              <a:buClr>
                <a:schemeClr val="bg2"/>
              </a:buClr>
            </a:pPr>
            <a:r>
              <a:rPr lang="de-DE" dirty="0"/>
              <a:t>Frage: letzte Nahrungsaufnahme ? ( 6 Stunden vor Eingriff möglich ). Kann bis 2 Stunden vor Narkose „klare kohlensäurefreie Flüssigkeit“ trinken. Kreislaufmedikamente sollen früh noch eingenommen werden.</a:t>
            </a:r>
          </a:p>
          <a:p>
            <a:pPr>
              <a:buClr>
                <a:schemeClr val="bg2"/>
              </a:buClr>
            </a:pPr>
            <a:r>
              <a:rPr lang="de-DE" dirty="0"/>
              <a:t>Hat Patient Blutzuckermessgerät im Falle Diabetes mellitus mit?</a:t>
            </a:r>
          </a:p>
          <a:p>
            <a:pPr>
              <a:buClr>
                <a:schemeClr val="bg2"/>
              </a:buClr>
            </a:pPr>
            <a:r>
              <a:rPr lang="de-DE" dirty="0"/>
              <a:t>Datenaufnahme: relevante Telefonnummern des Versicherten</a:t>
            </a:r>
          </a:p>
          <a:p>
            <a:pPr>
              <a:buClr>
                <a:schemeClr val="bg2"/>
              </a:buClr>
            </a:pPr>
            <a:r>
              <a:rPr lang="de-DE" dirty="0"/>
              <a:t>Sind postoperative Transporte und häusliche Begleitung und Betreuung gesichert ?</a:t>
            </a:r>
          </a:p>
          <a:p>
            <a:pPr>
              <a:buClr>
                <a:schemeClr val="bg2"/>
              </a:buClr>
            </a:pPr>
            <a:r>
              <a:rPr lang="de-DE" dirty="0"/>
              <a:t>Kontrolle der Vollständigkeit aller Formulare. Befunde von Hausärzten, Labore. Unterschriften.</a:t>
            </a:r>
          </a:p>
          <a:p>
            <a:pPr>
              <a:buClr>
                <a:schemeClr val="bg2"/>
              </a:buClr>
            </a:pPr>
            <a:r>
              <a:rPr lang="de-DE" dirty="0"/>
              <a:t>Aufklärung Thrombembolieprophylaxe mit niedermolekularem Heparin</a:t>
            </a:r>
          </a:p>
          <a:p>
            <a:pPr>
              <a:buClr>
                <a:schemeClr val="bg2"/>
              </a:buClr>
            </a:pPr>
            <a:r>
              <a:rPr lang="de-DE" dirty="0"/>
              <a:t>Anlage Checkliste ähnlich wie im Flugwesen. Sie begleitet den Patienten von Abteilung zu Abteilung bis zur Entlassung</a:t>
            </a:r>
            <a:r>
              <a:rPr lang="de-DE" dirty="0" smtClean="0"/>
              <a:t>. Festlegung wer macht was. Zählkontrolle Tupfer usw.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Prüfung Hilfsmittel – Einstellung von Unterarmstützen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5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85800"/>
            <a:ext cx="11329320" cy="49931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800" u="sng" dirty="0"/>
              <a:t>Die direkte OP – Vorbereitung: </a:t>
            </a:r>
          </a:p>
          <a:p>
            <a:endParaRPr lang="de-DE" sz="1400" dirty="0"/>
          </a:p>
          <a:p>
            <a:pPr>
              <a:buClr>
                <a:schemeClr val="bg2"/>
              </a:buClr>
            </a:pPr>
            <a:r>
              <a:rPr lang="de-DE" dirty="0"/>
              <a:t>Entkleidung und Separierung dieser Kleidung und der Wertsachen. Anlage hausspezifischer Kleidung</a:t>
            </a:r>
          </a:p>
          <a:p>
            <a:pPr>
              <a:buClr>
                <a:schemeClr val="bg2"/>
              </a:buClr>
            </a:pPr>
            <a:r>
              <a:rPr lang="de-DE" dirty="0"/>
              <a:t>Patient muss sich zu operierende Seite mit Marker selbst markieren. Bei Knieeingriffen handbreit über dem Knie. Kontrolle durch Personal</a:t>
            </a:r>
          </a:p>
          <a:p>
            <a:pPr>
              <a:buClr>
                <a:schemeClr val="bg2"/>
              </a:buClr>
            </a:pPr>
            <a:r>
              <a:rPr lang="de-DE" dirty="0"/>
              <a:t>Sparsame Rasur (</a:t>
            </a:r>
            <a:r>
              <a:rPr lang="de-DE" dirty="0" err="1"/>
              <a:t>Klipping</a:t>
            </a:r>
            <a:r>
              <a:rPr lang="de-DE" dirty="0"/>
              <a:t>) – </a:t>
            </a:r>
            <a:r>
              <a:rPr lang="de-DE" dirty="0" smtClean="0"/>
              <a:t>erste Hautdesinfektion</a:t>
            </a:r>
            <a:r>
              <a:rPr lang="de-DE" dirty="0"/>
              <a:t>.</a:t>
            </a:r>
          </a:p>
          <a:p>
            <a:pPr>
              <a:buClr>
                <a:schemeClr val="bg2"/>
              </a:buClr>
            </a:pPr>
            <a:r>
              <a:rPr lang="de-DE" dirty="0"/>
              <a:t>Niedermolekulares Heparin subkutan.</a:t>
            </a:r>
          </a:p>
          <a:p>
            <a:pPr>
              <a:buClr>
                <a:schemeClr val="bg2"/>
              </a:buClr>
            </a:pPr>
            <a:r>
              <a:rPr lang="de-DE" dirty="0"/>
              <a:t>Anpassung und Anlage von Kompressionsstrumpf an gesundes Bein.</a:t>
            </a:r>
          </a:p>
          <a:p>
            <a:pPr>
              <a:buClr>
                <a:schemeClr val="bg2"/>
              </a:buClr>
            </a:pPr>
            <a:r>
              <a:rPr lang="de-DE" dirty="0"/>
              <a:t>Händedesinfektion des </a:t>
            </a:r>
            <a:r>
              <a:rPr lang="de-DE" dirty="0" smtClean="0"/>
              <a:t>Patienten, Kopfbedeckung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Anlage eines sicheren venösen Zuganges durch Anästhesisten</a:t>
            </a:r>
          </a:p>
          <a:p>
            <a:pPr>
              <a:buClr>
                <a:schemeClr val="bg2"/>
              </a:buClr>
            </a:pPr>
            <a:r>
              <a:rPr lang="de-DE" dirty="0"/>
              <a:t>Nochmaliges Anästhesiegespräch – Kontrolle aller Daten, </a:t>
            </a:r>
            <a:r>
              <a:rPr lang="de-DE" dirty="0" smtClean="0"/>
              <a:t>was soll operiert werden? , Seitenkontrolle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Abdecken des Patienten mit OP -  Tuch</a:t>
            </a:r>
          </a:p>
          <a:p>
            <a:pPr>
              <a:buClr>
                <a:schemeClr val="bg2"/>
              </a:buClr>
            </a:pPr>
            <a:r>
              <a:rPr lang="de-DE" dirty="0"/>
              <a:t>Auskühlschutz</a:t>
            </a:r>
          </a:p>
          <a:p>
            <a:pPr>
              <a:buClr>
                <a:schemeClr val="bg2"/>
              </a:buClr>
            </a:pPr>
            <a:r>
              <a:rPr lang="de-DE" dirty="0"/>
              <a:t>Das Personal muss Patienten freundlich begrüßen </a:t>
            </a:r>
          </a:p>
          <a:p>
            <a:pPr>
              <a:buClr>
                <a:schemeClr val="bg2"/>
              </a:buClr>
            </a:pPr>
            <a:r>
              <a:rPr lang="de-DE" dirty="0"/>
              <a:t>Ruhe verbreiten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39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14230" cy="44998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600" u="sng" dirty="0"/>
              <a:t>Die Operation:</a:t>
            </a:r>
          </a:p>
          <a:p>
            <a:pPr marL="0" indent="0">
              <a:buNone/>
            </a:pPr>
            <a:endParaRPr lang="de-DE" sz="1200" u="sng" dirty="0"/>
          </a:p>
          <a:p>
            <a:pPr>
              <a:buClr>
                <a:schemeClr val="bg2"/>
              </a:buClr>
            </a:pPr>
            <a:r>
              <a:rPr lang="de-DE" dirty="0"/>
              <a:t>Nochmals Identitätskontrolle und Kontrolle der zu operierenden Seite durch OP –Personal </a:t>
            </a:r>
          </a:p>
          <a:p>
            <a:pPr>
              <a:buClr>
                <a:schemeClr val="bg2"/>
              </a:buClr>
            </a:pPr>
            <a:r>
              <a:rPr lang="de-DE" dirty="0"/>
              <a:t>Patient muss mit Angaben auf OP – Plan identisch sein</a:t>
            </a:r>
          </a:p>
          <a:p>
            <a:pPr>
              <a:buClr>
                <a:schemeClr val="bg2"/>
              </a:buClr>
            </a:pPr>
            <a:r>
              <a:rPr lang="de-DE" dirty="0"/>
              <a:t>Es werden am OP – Tag nie Patienten mit gleichen Namen operiert. </a:t>
            </a:r>
          </a:p>
          <a:p>
            <a:pPr>
              <a:buClr>
                <a:schemeClr val="bg2"/>
              </a:buClr>
            </a:pPr>
            <a:r>
              <a:rPr lang="de-DE" dirty="0"/>
              <a:t>Narkoseeinleitung – Ruhe – Lagerung – frei von Druck auf Haut </a:t>
            </a:r>
          </a:p>
          <a:p>
            <a:pPr>
              <a:buClr>
                <a:schemeClr val="bg2"/>
              </a:buClr>
            </a:pPr>
            <a:r>
              <a:rPr lang="de-DE" dirty="0"/>
              <a:t>Anlage pneumatischer Blutleeremanschette, wenn nötig.</a:t>
            </a:r>
          </a:p>
          <a:p>
            <a:pPr>
              <a:buClr>
                <a:schemeClr val="bg2"/>
              </a:buClr>
            </a:pPr>
            <a:r>
              <a:rPr lang="de-DE" dirty="0"/>
              <a:t>5x Hautdesinfektion. Es darf keine Desinfektionslösung unter die </a:t>
            </a:r>
            <a:r>
              <a:rPr lang="de-DE" dirty="0" err="1" smtClean="0"/>
              <a:t>Blutleeremanschette</a:t>
            </a:r>
            <a:r>
              <a:rPr lang="de-DE" dirty="0" smtClean="0"/>
              <a:t> </a:t>
            </a:r>
            <a:r>
              <a:rPr lang="de-DE" dirty="0"/>
              <a:t>laufen</a:t>
            </a:r>
          </a:p>
          <a:p>
            <a:pPr>
              <a:buClr>
                <a:schemeClr val="bg2"/>
              </a:buClr>
            </a:pPr>
            <a:r>
              <a:rPr lang="de-DE" dirty="0"/>
              <a:t>Sichere Anlage von Elektroden zur Hochfrequenzchirurgie - Funktionsprobe</a:t>
            </a:r>
          </a:p>
          <a:p>
            <a:pPr>
              <a:buClr>
                <a:schemeClr val="bg2"/>
              </a:buClr>
            </a:pPr>
            <a:r>
              <a:rPr lang="de-DE" dirty="0"/>
              <a:t>Abdecken OP – Gebiet mit sterilen Einmalabdeckset.</a:t>
            </a:r>
          </a:p>
          <a:p>
            <a:pPr>
              <a:buClr>
                <a:schemeClr val="bg2"/>
              </a:buClr>
            </a:pPr>
            <a:r>
              <a:rPr lang="de-DE" dirty="0"/>
              <a:t>Bei bestimmten Eingriffen Aufkleben von sterilen Hygienefolien um möglichst wenig Hautkontakt zu haben.</a:t>
            </a:r>
          </a:p>
          <a:p>
            <a:pPr>
              <a:buClr>
                <a:schemeClr val="bg2"/>
              </a:buClr>
            </a:pPr>
            <a:r>
              <a:rPr lang="de-DE" dirty="0"/>
              <a:t>Kontrolle Monitoring </a:t>
            </a:r>
            <a:r>
              <a:rPr lang="de-DE" dirty="0" smtClean="0"/>
              <a:t>– fortlaufende Dokumentation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12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1" y="685800"/>
            <a:ext cx="11130799" cy="49750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600" u="sng" dirty="0"/>
              <a:t>Operation:</a:t>
            </a:r>
          </a:p>
          <a:p>
            <a:pPr>
              <a:buClr>
                <a:schemeClr val="bg2"/>
              </a:buClr>
            </a:pPr>
            <a:r>
              <a:rPr lang="de-DE" dirty="0"/>
              <a:t>Ruhe, Türen müssen geschlossen sein, möglichst wenig </a:t>
            </a:r>
            <a:r>
              <a:rPr lang="de-DE" dirty="0" smtClean="0"/>
              <a:t>Raumbewegungen trotz Reinraumtechnik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Immer auf Komplikation vorbereitet sein</a:t>
            </a:r>
          </a:p>
          <a:p>
            <a:pPr>
              <a:buClr>
                <a:schemeClr val="bg2"/>
              </a:buClr>
            </a:pPr>
            <a:r>
              <a:rPr lang="de-DE" dirty="0"/>
              <a:t>Gelenkeingriffe: Jet Lavagen zur Infektionsprophylaxe; hochdosierte Antibiotika kurzfristig.</a:t>
            </a:r>
          </a:p>
          <a:p>
            <a:pPr>
              <a:buClr>
                <a:schemeClr val="bg2"/>
              </a:buClr>
            </a:pPr>
            <a:r>
              <a:rPr lang="de-DE" dirty="0"/>
              <a:t>Bei Bandrekonstruktionen: Lagerung des fertiggestellten Transplantates in NaCl mit Vancomycinzusatz (Antibiotikum). Reduziert Infektionsgeschehen.</a:t>
            </a:r>
          </a:p>
          <a:p>
            <a:pPr>
              <a:buClr>
                <a:schemeClr val="bg2"/>
              </a:buClr>
            </a:pPr>
            <a:r>
              <a:rPr lang="de-DE" dirty="0"/>
              <a:t>Drainagen nur dort wo nötig. Müssen nach 24 Stunden entfernt sein.</a:t>
            </a:r>
          </a:p>
          <a:p>
            <a:pPr>
              <a:buClr>
                <a:schemeClr val="bg2"/>
              </a:buClr>
            </a:pPr>
            <a:r>
              <a:rPr lang="de-DE" dirty="0"/>
              <a:t>Bei endoprothetischen Ersatz (Teilprothese, Vollprothese, Miniimplantat) keine Drainage mehr; reduziert Infektgefahr als schwerste und teuerste Komplikation dieser Methode.</a:t>
            </a:r>
          </a:p>
          <a:p>
            <a:pPr>
              <a:buClr>
                <a:schemeClr val="bg2"/>
              </a:buClr>
            </a:pPr>
            <a:r>
              <a:rPr lang="de-DE" dirty="0"/>
              <a:t>Analgesie der Portale mit Lokalanästhetika. Oft legt Anästhesist 3+1 Block in Leiste zur postoperativen Schmerztherapie. Postoperativ Teilbelastung möglich. Patient muss auf Sturzgefahr hingewiesen sein!</a:t>
            </a:r>
          </a:p>
          <a:p>
            <a:pPr>
              <a:buClr>
                <a:schemeClr val="bg2"/>
              </a:buClr>
            </a:pPr>
            <a:r>
              <a:rPr lang="de-DE" dirty="0"/>
              <a:t>Sofortiges Diktat OP – Bericht und fälschungssichere Abspeicherung</a:t>
            </a:r>
          </a:p>
          <a:p>
            <a:pPr>
              <a:buClr>
                <a:schemeClr val="bg2"/>
              </a:buClr>
            </a:pPr>
            <a:r>
              <a:rPr lang="de-DE" dirty="0"/>
              <a:t>Hat Patient OP – Saal verlassen dann antiseptische Reinigung dessen</a:t>
            </a:r>
            <a:r>
              <a:rPr lang="de-DE" dirty="0" smtClean="0"/>
              <a:t>.</a:t>
            </a:r>
          </a:p>
          <a:p>
            <a:pPr>
              <a:buClr>
                <a:schemeClr val="bg2"/>
              </a:buClr>
            </a:pPr>
            <a:r>
              <a:rPr lang="de-DE" dirty="0" smtClean="0"/>
              <a:t>Nie eine OP erzwingen. Mit OP – Zeit steigt das Infektionsrisiko als schwerste </a:t>
            </a:r>
            <a:r>
              <a:rPr lang="de-DE" smtClean="0"/>
              <a:t>und teuerste </a:t>
            </a:r>
            <a:r>
              <a:rPr lang="de-DE" dirty="0" smtClean="0"/>
              <a:t>Komplikation z. B. in der </a:t>
            </a:r>
            <a:r>
              <a:rPr lang="de-DE" dirty="0" err="1" smtClean="0"/>
              <a:t>Endoprothetik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42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67753"/>
            <a:ext cx="10908214" cy="45058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800" u="sng" dirty="0"/>
              <a:t>Der Aufwachraum:</a:t>
            </a:r>
          </a:p>
          <a:p>
            <a:endParaRPr lang="de-DE" sz="1600" dirty="0"/>
          </a:p>
          <a:p>
            <a:pPr>
              <a:buClr>
                <a:schemeClr val="bg2"/>
              </a:buClr>
            </a:pPr>
            <a:r>
              <a:rPr lang="de-DE" dirty="0"/>
              <a:t>Checkliste geht mit in Aufwachraum</a:t>
            </a:r>
          </a:p>
          <a:p>
            <a:pPr>
              <a:buClr>
                <a:schemeClr val="bg2"/>
              </a:buClr>
            </a:pPr>
            <a:r>
              <a:rPr lang="de-DE" dirty="0"/>
              <a:t>Keine Eile mit Entlassung</a:t>
            </a:r>
          </a:p>
          <a:p>
            <a:pPr>
              <a:buClr>
                <a:schemeClr val="bg2"/>
              </a:buClr>
            </a:pPr>
            <a:r>
              <a:rPr lang="de-DE" dirty="0" smtClean="0"/>
              <a:t>Grüne, beruhigende Raumfarbe. Erklärung 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Alle Notfalltelefonnummern: Rettungsstelle, Krankenhäuser, Polizei, Apotheken der Umgebung  an Pinwand und sind in Telefone eingespeichert. Ebenso Telefonnummern von Krankentransportunternehmen,.</a:t>
            </a:r>
          </a:p>
          <a:p>
            <a:pPr>
              <a:buClr>
                <a:schemeClr val="bg2"/>
              </a:buClr>
            </a:pPr>
            <a:r>
              <a:rPr lang="de-DE" dirty="0"/>
              <a:t>Fachpersonal –gemeinsam mit Anästhesie</a:t>
            </a:r>
          </a:p>
          <a:p>
            <a:pPr>
              <a:buClr>
                <a:schemeClr val="bg2"/>
              </a:buClr>
            </a:pPr>
            <a:r>
              <a:rPr lang="de-DE" dirty="0" err="1" smtClean="0"/>
              <a:t>Patientenmonitoring</a:t>
            </a:r>
            <a:r>
              <a:rPr lang="de-DE" dirty="0" smtClean="0"/>
              <a:t> der Vitalfunktionen </a:t>
            </a:r>
            <a:r>
              <a:rPr lang="de-DE" dirty="0"/>
              <a:t>und Aufzeichnung </a:t>
            </a:r>
            <a:r>
              <a:rPr lang="de-DE" dirty="0" smtClean="0"/>
              <a:t>mit Uhrzeit. </a:t>
            </a:r>
            <a:r>
              <a:rPr lang="de-DE" dirty="0"/>
              <a:t>Kontrolle M/S/D der operierten Extremität. Verbandkontrolle. Kontrolle Sensorium. Patient muss vor Entlassung ´Wasser gelassen haben. Reanimationsbesteck steht bereit</a:t>
            </a:r>
          </a:p>
          <a:p>
            <a:pPr>
              <a:buClr>
                <a:schemeClr val="bg2"/>
              </a:buClr>
            </a:pPr>
            <a:r>
              <a:rPr lang="de-DE" dirty="0"/>
              <a:t>Infusionen, Schmerzmedikation, Mobilisationsübungen.</a:t>
            </a:r>
          </a:p>
          <a:p>
            <a:pPr>
              <a:buClr>
                <a:schemeClr val="bg2"/>
              </a:buClr>
            </a:pPr>
            <a:r>
              <a:rPr lang="de-DE" dirty="0"/>
              <a:t>Wenn möglich Beginn mit Physiotherapie zur Stimulierung von Atmung, Koordination und Öffnung von Lymphbahnen.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53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600" u="sng" dirty="0"/>
              <a:t>Der Aufwachraum:</a:t>
            </a:r>
          </a:p>
          <a:p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Nach Stabilisierung Anbieten von kohlensäurefreien Getränken.</a:t>
            </a:r>
          </a:p>
          <a:p>
            <a:pPr>
              <a:buClr>
                <a:schemeClr val="bg2"/>
              </a:buClr>
            </a:pPr>
            <a:r>
              <a:rPr lang="de-DE" dirty="0"/>
              <a:t>Kleiner Imbiss. Kekse ohne Nusszusätze – Nussallergie ist nicht selten</a:t>
            </a:r>
          </a:p>
          <a:p>
            <a:pPr>
              <a:buClr>
                <a:schemeClr val="bg2"/>
              </a:buClr>
            </a:pPr>
            <a:r>
              <a:rPr lang="de-DE" dirty="0"/>
              <a:t>Abschlussgespräch – Abschlussuntersuchung </a:t>
            </a:r>
            <a:r>
              <a:rPr lang="de-DE" dirty="0" smtClean="0"/>
              <a:t>gemeinsam mit </a:t>
            </a:r>
            <a:r>
              <a:rPr lang="de-DE" dirty="0"/>
              <a:t>Anästhesisten</a:t>
            </a:r>
          </a:p>
          <a:p>
            <a:pPr>
              <a:buClr>
                <a:schemeClr val="bg2"/>
              </a:buClr>
            </a:pPr>
            <a:r>
              <a:rPr lang="de-DE" dirty="0"/>
              <a:t>Nochmals Unterweisung, auch von Angehörigen / Abholern: Der Patient ist für mindestens 48 Stunden nicht </a:t>
            </a:r>
            <a:r>
              <a:rPr lang="de-DE" dirty="0" smtClean="0"/>
              <a:t>verkehrstüchtig</a:t>
            </a:r>
          </a:p>
          <a:p>
            <a:pPr>
              <a:buClr>
                <a:schemeClr val="bg2"/>
              </a:buClr>
            </a:pPr>
            <a:r>
              <a:rPr lang="de-DE" dirty="0" smtClean="0"/>
              <a:t>Aufklärung nochmals über Sturzgefahr – operiertes Bein nicht voll koordinationsfähig. ICD – 10 R29.6G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Ausgabe von Notfalltelefonnummern</a:t>
            </a:r>
          </a:p>
          <a:p>
            <a:pPr>
              <a:buClr>
                <a:schemeClr val="bg2"/>
              </a:buClr>
            </a:pPr>
            <a:r>
              <a:rPr lang="de-DE" dirty="0"/>
              <a:t>Bestellung Abholer</a:t>
            </a:r>
          </a:p>
          <a:p>
            <a:pPr>
              <a:buClr>
                <a:schemeClr val="bg2"/>
              </a:buClr>
            </a:pPr>
            <a:r>
              <a:rPr lang="de-DE" dirty="0"/>
              <a:t>Abschluss Checkliste mit </a:t>
            </a:r>
            <a:r>
              <a:rPr lang="de-DE" dirty="0" smtClean="0"/>
              <a:t>Uhrzeitangabe- Unterschrift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49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2281" y="306805"/>
            <a:ext cx="9139572" cy="2640932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de-DE" dirty="0"/>
              <a:t>Abendlicher Kontrollanruf  bis 22 :00 Uhr durch Operateur am OP-Tag</a:t>
            </a:r>
          </a:p>
        </p:txBody>
      </p:sp>
    </p:spTree>
    <p:extLst>
      <p:ext uri="{BB962C8B-B14F-4D97-AF65-F5344CB8AC3E}">
        <p14:creationId xmlns:p14="http://schemas.microsoft.com/office/powerpoint/2010/main" val="350941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85800"/>
            <a:ext cx="11022514" cy="3615267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/>
              <a:t>Dokumentation in einer niedergelassenen Praxis. </a:t>
            </a:r>
          </a:p>
          <a:p>
            <a:pPr marL="0" indent="0" algn="ctr">
              <a:buNone/>
            </a:pPr>
            <a:r>
              <a:rPr lang="de-DE" sz="2800" dirty="0"/>
              <a:t>Mein Weg – Fallstricke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52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8275" y="824164"/>
            <a:ext cx="10986420" cy="483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600" u="sng" dirty="0"/>
              <a:t>Der Tag nach der Operation:</a:t>
            </a:r>
          </a:p>
          <a:p>
            <a:endParaRPr lang="de-DE" sz="1100" dirty="0"/>
          </a:p>
          <a:p>
            <a:pPr>
              <a:buClr>
                <a:schemeClr val="bg2"/>
              </a:buClr>
            </a:pPr>
            <a:r>
              <a:rPr lang="de-DE" sz="2100" dirty="0"/>
              <a:t>Kontrolle in Sprechstundenpraxis in Bautzen – kurze Warteizeiten</a:t>
            </a:r>
          </a:p>
          <a:p>
            <a:pPr>
              <a:buClr>
                <a:schemeClr val="bg2"/>
              </a:buClr>
            </a:pPr>
            <a:r>
              <a:rPr lang="de-DE" sz="2100" dirty="0"/>
              <a:t>Erfassung Lokalbefund und Körperfunktionen, </a:t>
            </a:r>
            <a:r>
              <a:rPr lang="de-DE" sz="2100" dirty="0" smtClean="0"/>
              <a:t>Schmerzintensität - Dokumentation</a:t>
            </a:r>
            <a:endParaRPr lang="de-DE" sz="2100" dirty="0"/>
          </a:p>
          <a:p>
            <a:pPr>
              <a:buClr>
                <a:schemeClr val="bg2"/>
              </a:buClr>
            </a:pPr>
            <a:r>
              <a:rPr lang="de-DE" sz="2100" dirty="0" smtClean="0"/>
              <a:t>Hygienerichtlinien beachten</a:t>
            </a:r>
            <a:endParaRPr lang="de-DE" sz="2100" dirty="0"/>
          </a:p>
          <a:p>
            <a:pPr>
              <a:buClr>
                <a:schemeClr val="bg2"/>
              </a:buClr>
            </a:pPr>
            <a:r>
              <a:rPr lang="de-DE" sz="2100" dirty="0"/>
              <a:t>Hygieneausstattung </a:t>
            </a:r>
            <a:r>
              <a:rPr lang="de-DE" sz="2100" dirty="0" smtClean="0"/>
              <a:t>des Personals: </a:t>
            </a:r>
            <a:r>
              <a:rPr lang="de-DE" sz="2100" dirty="0"/>
              <a:t>Handschuhe, Kopfbedeckung, Mundschutz</a:t>
            </a:r>
          </a:p>
          <a:p>
            <a:pPr>
              <a:buClr>
                <a:schemeClr val="bg2"/>
              </a:buClr>
            </a:pPr>
            <a:r>
              <a:rPr lang="de-DE" sz="2100" dirty="0"/>
              <a:t>Verbandwechsel, festgelegte Medikamente, Infusionen, Labor, postoperatives Röntgen</a:t>
            </a:r>
          </a:p>
          <a:p>
            <a:pPr>
              <a:buClr>
                <a:schemeClr val="bg2"/>
              </a:buClr>
            </a:pPr>
            <a:r>
              <a:rPr lang="de-DE" sz="2100" dirty="0"/>
              <a:t>Hilfsmittel</a:t>
            </a:r>
          </a:p>
          <a:p>
            <a:pPr>
              <a:buClr>
                <a:schemeClr val="bg2"/>
              </a:buClr>
            </a:pPr>
            <a:r>
              <a:rPr lang="de-DE" sz="2100" dirty="0"/>
              <a:t>Nachbesprechung Operation, Aushändigung OP-Bericht (arthroskopische Operationen), Verhaltensrichtlinen.</a:t>
            </a:r>
          </a:p>
          <a:p>
            <a:pPr>
              <a:buClr>
                <a:schemeClr val="bg2"/>
              </a:buClr>
            </a:pPr>
            <a:r>
              <a:rPr lang="de-DE" sz="2100" dirty="0"/>
              <a:t>Neue Termine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013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26262" cy="52818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100" u="sng" dirty="0"/>
              <a:t>Zusammenfassung:</a:t>
            </a:r>
          </a:p>
          <a:p>
            <a:pPr marL="0" indent="0">
              <a:buNone/>
            </a:pPr>
            <a:endParaRPr lang="de-DE" sz="1400" u="sng" dirty="0"/>
          </a:p>
          <a:p>
            <a:pPr>
              <a:buClr>
                <a:schemeClr val="bg2"/>
              </a:buClr>
            </a:pPr>
            <a:r>
              <a:rPr lang="de-DE" dirty="0"/>
              <a:t>Das ambulante Operieren hat festen Platz im Behandlungsspektrum eingenommen.</a:t>
            </a:r>
          </a:p>
          <a:p>
            <a:pPr>
              <a:buClr>
                <a:schemeClr val="bg2"/>
              </a:buClr>
            </a:pPr>
            <a:r>
              <a:rPr lang="de-DE" dirty="0"/>
              <a:t>Strukturelle Voraussetzungen räumlicher und hygienischer Art.</a:t>
            </a:r>
          </a:p>
          <a:p>
            <a:pPr>
              <a:buClr>
                <a:schemeClr val="bg2"/>
              </a:buClr>
            </a:pPr>
            <a:r>
              <a:rPr lang="de-DE" dirty="0"/>
              <a:t>Instrumentelle Ausstattung nach Fachgebiet – Spezialisierung</a:t>
            </a:r>
          </a:p>
          <a:p>
            <a:pPr>
              <a:buClr>
                <a:schemeClr val="bg2"/>
              </a:buClr>
            </a:pPr>
            <a:r>
              <a:rPr lang="de-DE" dirty="0"/>
              <a:t>Geschultes Personal</a:t>
            </a:r>
          </a:p>
          <a:p>
            <a:pPr>
              <a:buClr>
                <a:schemeClr val="bg2"/>
              </a:buClr>
            </a:pPr>
            <a:r>
              <a:rPr lang="de-DE" dirty="0"/>
              <a:t>Vertragspartner</a:t>
            </a:r>
          </a:p>
          <a:p>
            <a:pPr>
              <a:buClr>
                <a:schemeClr val="bg2"/>
              </a:buClr>
            </a:pPr>
            <a:r>
              <a:rPr lang="de-DE" dirty="0"/>
              <a:t>Hochqualifizierte und spezialisierte erfahrene Fachärzte</a:t>
            </a:r>
          </a:p>
          <a:p>
            <a:pPr>
              <a:buClr>
                <a:schemeClr val="bg2"/>
              </a:buClr>
            </a:pPr>
            <a:r>
              <a:rPr lang="de-DE" dirty="0"/>
              <a:t>„Man kann nicht mehr alles machen „</a:t>
            </a:r>
          </a:p>
          <a:p>
            <a:pPr>
              <a:buClr>
                <a:schemeClr val="bg2"/>
              </a:buClr>
            </a:pPr>
            <a:r>
              <a:rPr lang="de-DE" dirty="0"/>
              <a:t>Patientenselektion nach Leidensdruck und Diagnosen</a:t>
            </a:r>
          </a:p>
          <a:p>
            <a:pPr>
              <a:buClr>
                <a:schemeClr val="bg2"/>
              </a:buClr>
            </a:pPr>
            <a:r>
              <a:rPr lang="de-DE" dirty="0"/>
              <a:t>In Vorbereitung zur Operation muss der gesamte Patient gesehen werden</a:t>
            </a:r>
          </a:p>
          <a:p>
            <a:pPr>
              <a:buClr>
                <a:schemeClr val="bg2"/>
              </a:buClr>
            </a:pPr>
            <a:r>
              <a:rPr lang="de-DE" dirty="0"/>
              <a:t>Risikofaktoren : z. B. Internistische, neurologische schwerwiegende Erkrankungen. Medikamente. BMI über 40 lieber </a:t>
            </a:r>
            <a:r>
              <a:rPr lang="de-DE" dirty="0" smtClean="0"/>
              <a:t>nicht ambulant operieren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Der Suchtkranke und alleinstehende Patient muss stationär operiert werden</a:t>
            </a:r>
          </a:p>
          <a:p>
            <a:pPr>
              <a:buClr>
                <a:schemeClr val="bg2"/>
              </a:buClr>
            </a:pPr>
            <a:r>
              <a:rPr lang="de-DE" dirty="0"/>
              <a:t>Kassenzugehörigkeit darf keine Rolle spielen </a:t>
            </a:r>
          </a:p>
          <a:p>
            <a:pPr>
              <a:buClr>
                <a:schemeClr val="bg2"/>
              </a:buClr>
            </a:pPr>
            <a:r>
              <a:rPr lang="de-DE" dirty="0"/>
              <a:t>Komplikationsmanagement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51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1" y="685800"/>
            <a:ext cx="10836025" cy="45118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400" u="sng" dirty="0"/>
              <a:t>Zusammenfassung:</a:t>
            </a:r>
          </a:p>
          <a:p>
            <a:endParaRPr lang="de-DE" dirty="0"/>
          </a:p>
          <a:p>
            <a:pPr>
              <a:buClr>
                <a:schemeClr val="bg2"/>
              </a:buClr>
            </a:pPr>
            <a:r>
              <a:rPr lang="de-DE" sz="2300" dirty="0"/>
              <a:t>Angestrebte Fast Track Chirurgie der Krankenhäuser</a:t>
            </a:r>
          </a:p>
          <a:p>
            <a:pPr marL="0" indent="0">
              <a:buNone/>
            </a:pPr>
            <a:r>
              <a:rPr lang="de-DE" sz="2300" dirty="0"/>
              <a:t>      nähert sich unseren </a:t>
            </a:r>
            <a:r>
              <a:rPr lang="de-DE" sz="2300" dirty="0" smtClean="0"/>
              <a:t>Prinzipien: Kurze </a:t>
            </a:r>
            <a:r>
              <a:rPr lang="de-DE" sz="2300" dirty="0"/>
              <a:t>Liegezeit, Kostenersparnis.</a:t>
            </a:r>
          </a:p>
          <a:p>
            <a:pPr marL="0" indent="0">
              <a:buNone/>
            </a:pPr>
            <a:r>
              <a:rPr lang="de-DE" sz="2300" dirty="0"/>
              <a:t>      </a:t>
            </a:r>
            <a:r>
              <a:rPr lang="de-DE" sz="2300" dirty="0" smtClean="0"/>
              <a:t>Wir bekommen </a:t>
            </a:r>
            <a:r>
              <a:rPr lang="de-DE" sz="2300" dirty="0"/>
              <a:t>viele Patienten nach kurzstationärem </a:t>
            </a:r>
            <a:r>
              <a:rPr lang="de-DE" sz="2300" dirty="0" smtClean="0"/>
              <a:t>Aufenthalt abrupt  </a:t>
            </a:r>
            <a:r>
              <a:rPr lang="de-DE" sz="2300" dirty="0"/>
              <a:t>zugewiesen</a:t>
            </a:r>
          </a:p>
          <a:p>
            <a:pPr marL="0" indent="0">
              <a:buNone/>
            </a:pPr>
            <a:endParaRPr lang="de-DE" sz="2300" dirty="0"/>
          </a:p>
          <a:p>
            <a:pPr marL="0" indent="0">
              <a:buNone/>
            </a:pPr>
            <a:r>
              <a:rPr lang="de-DE" sz="2300" dirty="0"/>
              <a:t>     </a:t>
            </a:r>
            <a:r>
              <a:rPr lang="de-DE" sz="2300" dirty="0" smtClean="0"/>
              <a:t>Folge: Wirtschaftlichkeitsprüfungen </a:t>
            </a:r>
            <a:r>
              <a:rPr lang="de-DE" sz="2300" dirty="0"/>
              <a:t>durch Kassen oder Regressandrohungen sind oft Folge </a:t>
            </a:r>
          </a:p>
          <a:p>
            <a:pPr marL="0" indent="0">
              <a:buNone/>
            </a:pPr>
            <a:endParaRPr lang="de-DE" sz="2300" dirty="0"/>
          </a:p>
          <a:p>
            <a:pPr marL="0" indent="0">
              <a:buNone/>
            </a:pPr>
            <a:r>
              <a:rPr lang="de-DE" sz="2300" dirty="0"/>
              <a:t>      Qualität ist mit Kosten verbunden</a:t>
            </a:r>
          </a:p>
          <a:p>
            <a:pPr marL="0" indent="0">
              <a:buNone/>
            </a:pPr>
            <a:endParaRPr lang="de-DE" sz="2300" dirty="0"/>
          </a:p>
          <a:p>
            <a:pPr>
              <a:buClr>
                <a:schemeClr val="bg2"/>
              </a:buClr>
            </a:pPr>
            <a:r>
              <a:rPr lang="de-DE" sz="2300" dirty="0"/>
              <a:t>Kostenexplosion – Personalmangel – schlechte Vergütung durch </a:t>
            </a:r>
            <a:r>
              <a:rPr lang="de-DE" sz="2300" dirty="0" smtClean="0"/>
              <a:t>Kassen und die exorbitante Bürokratie rauben Zeit für </a:t>
            </a:r>
            <a:r>
              <a:rPr lang="de-DE" sz="2300" dirty="0" smtClean="0"/>
              <a:t>Dokumentationen  </a:t>
            </a:r>
            <a:r>
              <a:rPr lang="de-DE" sz="2300" dirty="0" smtClean="0"/>
              <a:t>und Arbeit am Patienten</a:t>
            </a:r>
            <a:endParaRPr lang="de-DE" sz="2300" dirty="0"/>
          </a:p>
          <a:p>
            <a:pPr>
              <a:buClr>
                <a:schemeClr val="bg2"/>
              </a:buClr>
            </a:pPr>
            <a:r>
              <a:rPr lang="de-DE" sz="2300" dirty="0"/>
              <a:t>Gesamte Arbeit ist Quer – und Längssubventionierung aus verschiedenen Arbeitsgebieten</a:t>
            </a:r>
          </a:p>
          <a:p>
            <a:pPr>
              <a:buClr>
                <a:schemeClr val="bg2"/>
              </a:buClr>
            </a:pPr>
            <a:r>
              <a:rPr lang="de-DE" sz="2300" dirty="0"/>
              <a:t>Exorbitante Bürokratie – Schreibkräftemangel , Arbeitszeitgesetz – verzögert Bearbeitungszeit von Anfragen, Stellungsnahmen und Gutachten</a:t>
            </a:r>
            <a:r>
              <a:rPr lang="de-DE" sz="2300" dirty="0" smtClean="0"/>
              <a:t>. Wir müssen oft um Terminaufschub und Einsicht </a:t>
            </a:r>
            <a:r>
              <a:rPr lang="de-DE" sz="2300" dirty="0" smtClean="0"/>
              <a:t>bei den </a:t>
            </a:r>
            <a:r>
              <a:rPr lang="de-DE" sz="2300" dirty="0" smtClean="0"/>
              <a:t> </a:t>
            </a:r>
            <a:r>
              <a:rPr lang="de-DE" sz="2300" dirty="0" smtClean="0"/>
              <a:t>Behörden  bitten</a:t>
            </a:r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5931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1" y="685800"/>
            <a:ext cx="11215021" cy="4180974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</a:pPr>
            <a:r>
              <a:rPr lang="de-DE" dirty="0"/>
              <a:t>Wir fürchten uns nicht vor Klageverfahren die Patienten in Szene setzen, obwohl sie unangenehm und mit viel zeitraubender Arbeit verbunden sind. </a:t>
            </a:r>
          </a:p>
          <a:p>
            <a:pPr>
              <a:buClr>
                <a:schemeClr val="bg2"/>
              </a:buClr>
            </a:pPr>
            <a:r>
              <a:rPr lang="de-DE" dirty="0"/>
              <a:t>Wir arbeiten sorgfältig und nach Leitlinien und bringen einen Erfahrungsschatz mit. In schwierigen Situationen muss der </a:t>
            </a:r>
            <a:r>
              <a:rPr lang="de-DE" dirty="0" smtClean="0"/>
              <a:t>Operateur ganz allein </a:t>
            </a:r>
            <a:r>
              <a:rPr lang="de-DE" dirty="0"/>
              <a:t>entscheiden. </a:t>
            </a:r>
            <a:r>
              <a:rPr lang="de-DE" dirty="0" smtClean="0"/>
              <a:t>Notfall sofortige Verlegung in eine entsprechende Klinik. Nichtstun </a:t>
            </a:r>
            <a:r>
              <a:rPr lang="de-DE" dirty="0"/>
              <a:t>aus Angst vor Klageverfahren ist sehr gefährlich; eine Lehre meiner Lehrer.</a:t>
            </a:r>
          </a:p>
          <a:p>
            <a:pPr>
              <a:buClr>
                <a:schemeClr val="bg2"/>
              </a:buClr>
            </a:pPr>
            <a:r>
              <a:rPr lang="de-DE" dirty="0"/>
              <a:t>Eine absolute Aufklärung über alle möglichen Komplikationen gibt es nicht. Die Biologie geht oft eigene Wege</a:t>
            </a:r>
            <a:r>
              <a:rPr lang="de-DE" dirty="0" smtClean="0"/>
              <a:t>.</a:t>
            </a:r>
          </a:p>
          <a:p>
            <a:pPr>
              <a:buClr>
                <a:schemeClr val="bg2"/>
              </a:buClr>
            </a:pPr>
            <a:r>
              <a:rPr lang="de-DE" dirty="0" smtClean="0"/>
              <a:t>Verlaufsdokumentationen wichtig für uns, den Patienten, Versicherungen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Wir wissen nicht was nach der Entlassung aus der Behandlung zu Hause passiert</a:t>
            </a:r>
          </a:p>
          <a:p>
            <a:pPr>
              <a:buClr>
                <a:schemeClr val="bg2"/>
              </a:buClr>
            </a:pPr>
            <a:r>
              <a:rPr lang="de-DE" dirty="0"/>
              <a:t>Wir unterliegen nicht Werksverträgen mit Garantieansprüchen.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49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6868" y="794657"/>
            <a:ext cx="10884151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2900" u="sng" dirty="0"/>
              <a:t>Auszug aus </a:t>
            </a:r>
            <a:r>
              <a:rPr lang="de-DE" sz="2900" u="sng" dirty="0" smtClean="0"/>
              <a:t>PITT FALLS</a:t>
            </a:r>
            <a:r>
              <a:rPr lang="de-DE" sz="2900" u="sng" dirty="0" smtClean="0"/>
              <a:t>:</a:t>
            </a:r>
          </a:p>
          <a:p>
            <a:pPr marL="0" indent="0">
              <a:buNone/>
            </a:pPr>
            <a:endParaRPr lang="de-DE" sz="2900" u="sng" dirty="0"/>
          </a:p>
          <a:p>
            <a:pPr>
              <a:buClr>
                <a:schemeClr val="bg2"/>
              </a:buClr>
            </a:pPr>
            <a:r>
              <a:rPr lang="de-DE" dirty="0"/>
              <a:t>Bei Extremitätenverletzungen immer umgebende Gelenke untersuchen. Beim Knie an das hintere Kreuzband denken </a:t>
            </a:r>
            <a:r>
              <a:rPr lang="de-DE" dirty="0" smtClean="0"/>
              <a:t>– vor allem bei Stürzen auf das gebeugte Knie.  </a:t>
            </a:r>
            <a:r>
              <a:rPr lang="de-DE" dirty="0"/>
              <a:t>Streßaufnahmen. Klarstellung der Durchblutung.</a:t>
            </a:r>
          </a:p>
          <a:p>
            <a:pPr>
              <a:buClr>
                <a:schemeClr val="bg2"/>
              </a:buClr>
            </a:pPr>
            <a:r>
              <a:rPr lang="de-DE" dirty="0"/>
              <a:t>Immer Nervenfunktion prüfen</a:t>
            </a:r>
          </a:p>
          <a:p>
            <a:pPr>
              <a:buClr>
                <a:schemeClr val="bg2"/>
              </a:buClr>
            </a:pPr>
            <a:r>
              <a:rPr lang="de-DE" dirty="0"/>
              <a:t>Findet man bei angegangener VKB-Plastik, z. B. </a:t>
            </a:r>
            <a:r>
              <a:rPr lang="de-DE" dirty="0" err="1"/>
              <a:t>sloppy</a:t>
            </a:r>
            <a:r>
              <a:rPr lang="de-DE" dirty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( Ausdünnung wie Hosenträger ) </a:t>
            </a:r>
            <a:r>
              <a:rPr lang="de-DE" dirty="0"/>
              <a:t>indirekte Zeichen auf eine hintere Kreuzbandverletzung, dann OP abbrechen und Einleiten einer HKB-Diagnostik</a:t>
            </a:r>
          </a:p>
          <a:p>
            <a:pPr>
              <a:buClr>
                <a:schemeClr val="bg2"/>
              </a:buClr>
            </a:pPr>
            <a:r>
              <a:rPr lang="de-DE" dirty="0"/>
              <a:t>Bei Bandplastiken am Knie immer </a:t>
            </a:r>
            <a:r>
              <a:rPr lang="de-DE" dirty="0" smtClean="0"/>
              <a:t>vor OP – Beginn Gegenseite </a:t>
            </a:r>
            <a:r>
              <a:rPr lang="de-DE" dirty="0"/>
              <a:t>in Narkose prüfen. (Physiologische Laxizität?)</a:t>
            </a:r>
          </a:p>
          <a:p>
            <a:pPr>
              <a:buClr>
                <a:schemeClr val="bg2"/>
              </a:buClr>
            </a:pPr>
            <a:r>
              <a:rPr lang="de-DE" dirty="0"/>
              <a:t>Immer Begleitverletzungen mit adressieren. (Seitenbänder, Achsen, Menisken, positiv tibiale slope usw.)</a:t>
            </a:r>
          </a:p>
          <a:p>
            <a:pPr>
              <a:buClr>
                <a:schemeClr val="bg2"/>
              </a:buClr>
            </a:pPr>
            <a:r>
              <a:rPr lang="de-DE" dirty="0"/>
              <a:t>Meniskuserhaltung geht vor </a:t>
            </a:r>
            <a:r>
              <a:rPr lang="de-DE" dirty="0" smtClean="0"/>
              <a:t>Resektion !! Ist wichtiger peripherer Gelenkstabilisator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Bei Kniedistorsionen, Knieluxationen immer Durchblutung prüfen. Angiografie. Verletzung </a:t>
            </a:r>
            <a:r>
              <a:rPr lang="de-DE" dirty="0" err="1"/>
              <a:t>Arteria</a:t>
            </a:r>
            <a:r>
              <a:rPr lang="de-DE" dirty="0"/>
              <a:t> </a:t>
            </a:r>
            <a:r>
              <a:rPr lang="de-DE" dirty="0" err="1"/>
              <a:t>poplitea</a:t>
            </a:r>
            <a:r>
              <a:rPr lang="de-DE" dirty="0"/>
              <a:t> . Übersehen kann sie zum Unterschenkelverlust führen.</a:t>
            </a:r>
          </a:p>
          <a:p>
            <a:pPr>
              <a:buClr>
                <a:schemeClr val="bg2"/>
              </a:buClr>
            </a:pPr>
            <a:r>
              <a:rPr lang="de-DE" dirty="0"/>
              <a:t>Bilanzierung von Spülflüssigkeit (Purisole) - Austritt in Weichteile kann Kompartmentsyndrom induzieren. (Durchblutungsnot der Muskulatur)</a:t>
            </a:r>
          </a:p>
          <a:p>
            <a:pPr>
              <a:buClr>
                <a:schemeClr val="bg2"/>
              </a:buClr>
            </a:pPr>
            <a:r>
              <a:rPr lang="de-DE" dirty="0"/>
              <a:t>Nach Operation immer mehrfach Schwellung, Durchblutung der Peripherie und Neurologie prüfen und mit Uhrzeit dokumentieren</a:t>
            </a:r>
            <a:r>
              <a:rPr lang="de-DE" dirty="0" smtClean="0"/>
              <a:t>. Immer mal an ein </a:t>
            </a:r>
            <a:r>
              <a:rPr lang="de-DE" dirty="0" err="1" smtClean="0"/>
              <a:t>Kompartmentsyndrom</a:t>
            </a:r>
            <a:r>
              <a:rPr lang="de-DE" dirty="0" smtClean="0"/>
              <a:t> oder an einen Morbus </a:t>
            </a:r>
            <a:r>
              <a:rPr lang="de-DE" dirty="0" err="1" smtClean="0"/>
              <a:t>Sudeck</a:t>
            </a:r>
            <a:r>
              <a:rPr lang="de-DE" dirty="0" smtClean="0"/>
              <a:t>  ( CRPS ) im Verlauf denken.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Bei schmerzhaften Knieendoprothesen immer an Infektgeschehen denken und Diagnostik einleiten</a:t>
            </a:r>
            <a:r>
              <a:rPr lang="de-DE" dirty="0" smtClean="0"/>
              <a:t>.</a:t>
            </a:r>
          </a:p>
          <a:p>
            <a:pPr>
              <a:buClr>
                <a:schemeClr val="bg2"/>
              </a:buClr>
            </a:pPr>
            <a:r>
              <a:rPr lang="de-DE" dirty="0" smtClean="0"/>
              <a:t>Immer schwelende </a:t>
            </a:r>
            <a:r>
              <a:rPr lang="de-DE" dirty="0" smtClean="0"/>
              <a:t>Infekte </a:t>
            </a:r>
            <a:r>
              <a:rPr lang="de-DE" dirty="0" smtClean="0"/>
              <a:t>im Auge haben – geht nur durch Kontrolluntersuchungen und Dokumentationen</a:t>
            </a:r>
            <a:endParaRPr lang="de-DE" dirty="0"/>
          </a:p>
          <a:p>
            <a:pPr>
              <a:buClr>
                <a:schemeClr val="bg2"/>
              </a:buClr>
            </a:pPr>
            <a:r>
              <a:rPr lang="de-DE" dirty="0" smtClean="0"/>
              <a:t>Rat: Sorgfalt-Sorgfalt</a:t>
            </a:r>
            <a:r>
              <a:rPr lang="de-DE" dirty="0"/>
              <a:t>; Dokumentation-Dokumentation; Ableiten von Handlungsalgorithmen. Unsere Arbeit kennt keine Uhrzeit oder Feiertage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61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="" xmlns:a16="http://schemas.microsoft.com/office/drawing/2014/main" id="{62E23ACF-AD87-52F3-66AA-B5060D723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35598"/>
              </p:ext>
            </p:extLst>
          </p:nvPr>
        </p:nvGraphicFramePr>
        <p:xfrm>
          <a:off x="3703262" y="0"/>
          <a:ext cx="4785476" cy="67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5667166" imgH="8020050" progId="Acrobat.Document.DC">
                  <p:embed/>
                </p:oleObj>
              </mc:Choice>
              <mc:Fallback>
                <p:oleObj name="Acrobat Document" r:id="rId3" imgW="5667166" imgH="8020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3262" y="0"/>
                        <a:ext cx="4785476" cy="67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801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>
            <a:extLst>
              <a:ext uri="{FF2B5EF4-FFF2-40B4-BE49-F238E27FC236}">
                <a16:creationId xmlns="" xmlns:a16="http://schemas.microsoft.com/office/drawing/2014/main" id="{4F78B124-9D47-D82E-6BB0-5797F028B8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125080"/>
              </p:ext>
            </p:extLst>
          </p:nvPr>
        </p:nvGraphicFramePr>
        <p:xfrm>
          <a:off x="3663950" y="0"/>
          <a:ext cx="4864100" cy="6882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5667480" imgH="8020080" progId="Acrobat.Document.DC">
                  <p:embed/>
                </p:oleObj>
              </mc:Choice>
              <mc:Fallback>
                <p:oleObj name="Acrobat Document" r:id="rId3" imgW="5667480" imgH="80200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3950" y="0"/>
                        <a:ext cx="4864100" cy="6882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790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="" xmlns:a16="http://schemas.microsoft.com/office/drawing/2014/main" id="{070BFF50-DB34-DF82-DA08-B4FD35787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41004"/>
              </p:ext>
            </p:extLst>
          </p:nvPr>
        </p:nvGraphicFramePr>
        <p:xfrm>
          <a:off x="3703637" y="43787"/>
          <a:ext cx="4784725" cy="677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3" imgW="5667166" imgH="8020050" progId="Acrobat.Document.DC">
                  <p:embed/>
                </p:oleObj>
              </mc:Choice>
              <mc:Fallback>
                <p:oleObj name="Acrobat Document" r:id="rId3" imgW="5667166" imgH="8020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3637" y="43787"/>
                        <a:ext cx="4784725" cy="6770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66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="" xmlns:a16="http://schemas.microsoft.com/office/drawing/2014/main" id="{AF716111-7C2A-9706-B60E-B215CA698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47537"/>
              </p:ext>
            </p:extLst>
          </p:nvPr>
        </p:nvGraphicFramePr>
        <p:xfrm>
          <a:off x="3727450" y="77481"/>
          <a:ext cx="4737100" cy="670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Acrobat Document" r:id="rId3" imgW="5667166" imgH="8020050" progId="Acrobat.Document.DC">
                  <p:embed/>
                </p:oleObj>
              </mc:Choice>
              <mc:Fallback>
                <p:oleObj name="Acrobat Document" r:id="rId3" imgW="5667166" imgH="8020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7450" y="77481"/>
                        <a:ext cx="4737100" cy="670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027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="" xmlns:a16="http://schemas.microsoft.com/office/drawing/2014/main" id="{1798EFDD-AE5A-E7CA-75A3-F1483D3B6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350678"/>
              </p:ext>
            </p:extLst>
          </p:nvPr>
        </p:nvGraphicFramePr>
        <p:xfrm>
          <a:off x="3709987" y="52772"/>
          <a:ext cx="4772025" cy="675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Acrobat Document" r:id="rId3" imgW="5667166" imgH="8020050" progId="Acrobat.Document.DC">
                  <p:embed/>
                </p:oleObj>
              </mc:Choice>
              <mc:Fallback>
                <p:oleObj name="Acrobat Document" r:id="rId3" imgW="5667166" imgH="8020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9987" y="52772"/>
                        <a:ext cx="4772025" cy="6752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37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9776" y="1347537"/>
            <a:ext cx="9410282" cy="36152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900" dirty="0"/>
              <a:t>Sprechstundenpraxis und Praxis für medizinische Begutachtungen</a:t>
            </a:r>
          </a:p>
          <a:p>
            <a:pPr marL="0" indent="0">
              <a:buNone/>
            </a:pPr>
            <a:r>
              <a:rPr lang="de-DE" sz="2900" dirty="0"/>
              <a:t>in 02625 Bautzen, Töpferstrasse 17 </a:t>
            </a:r>
          </a:p>
          <a:p>
            <a:endParaRPr lang="de-DE" dirty="0"/>
          </a:p>
          <a:p>
            <a:pPr>
              <a:buClr>
                <a:schemeClr val="bg2"/>
              </a:buClr>
            </a:pPr>
            <a:r>
              <a:rPr lang="de-DE" sz="2900" dirty="0" smtClean="0"/>
              <a:t>Erkrankungen </a:t>
            </a:r>
            <a:r>
              <a:rPr lang="de-DE" sz="2900" dirty="0"/>
              <a:t>und </a:t>
            </a:r>
            <a:r>
              <a:rPr lang="de-DE" sz="2900" dirty="0" smtClean="0"/>
              <a:t>Notfälle, Unfälle</a:t>
            </a:r>
            <a:endParaRPr lang="de-DE" sz="2900" dirty="0"/>
          </a:p>
          <a:p>
            <a:pPr>
              <a:buClr>
                <a:schemeClr val="bg2"/>
              </a:buClr>
            </a:pPr>
            <a:r>
              <a:rPr lang="de-DE" sz="2900" dirty="0"/>
              <a:t>Durchgangsarztverfahren</a:t>
            </a:r>
          </a:p>
          <a:p>
            <a:pPr>
              <a:buClr>
                <a:schemeClr val="bg2"/>
              </a:buClr>
            </a:pPr>
            <a:r>
              <a:rPr lang="de-DE" sz="2900" dirty="0"/>
              <a:t>Nachbehandlungen nach ambulanten und stationären Operationen</a:t>
            </a:r>
          </a:p>
          <a:p>
            <a:pPr>
              <a:buClr>
                <a:schemeClr val="bg2"/>
              </a:buClr>
            </a:pPr>
            <a:r>
              <a:rPr lang="de-DE" sz="2900" dirty="0"/>
              <a:t>Betreibung des Aufklärungsverfahrens vor ambulanten Operationen</a:t>
            </a:r>
          </a:p>
          <a:p>
            <a:pPr>
              <a:buClr>
                <a:schemeClr val="bg2"/>
              </a:buClr>
            </a:pPr>
            <a:r>
              <a:rPr lang="de-DE" sz="2900" dirty="0"/>
              <a:t>Röntgen</a:t>
            </a:r>
          </a:p>
          <a:p>
            <a:pPr>
              <a:buClr>
                <a:schemeClr val="bg2"/>
              </a:buClr>
            </a:pPr>
            <a:r>
              <a:rPr lang="de-DE" sz="2900" dirty="0"/>
              <a:t>Über 90% unseres Krankengutes haben </a:t>
            </a:r>
            <a:r>
              <a:rPr lang="de-DE" sz="2900" dirty="0" err="1" smtClean="0"/>
              <a:t>muskuloskeletale</a:t>
            </a:r>
            <a:r>
              <a:rPr lang="de-DE" sz="2900" dirty="0" smtClean="0"/>
              <a:t> </a:t>
            </a:r>
            <a:r>
              <a:rPr lang="de-DE" sz="2900" dirty="0"/>
              <a:t>Erkrankungen, Fehlfunktionen und Verletzungen des muskuloskeletalen Systems.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136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="" xmlns:a16="http://schemas.microsoft.com/office/drawing/2014/main" id="{B940EB25-D56E-B616-A95A-20144E422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58266"/>
              </p:ext>
            </p:extLst>
          </p:nvPr>
        </p:nvGraphicFramePr>
        <p:xfrm>
          <a:off x="3679825" y="20184"/>
          <a:ext cx="4832350" cy="683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Acrobat Document" r:id="rId3" imgW="5667166" imgH="8020050" progId="Acrobat.Document.DC">
                  <p:embed/>
                </p:oleObj>
              </mc:Choice>
              <mc:Fallback>
                <p:oleObj name="Acrobat Document" r:id="rId3" imgW="5667166" imgH="8020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9825" y="20184"/>
                        <a:ext cx="4832350" cy="683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538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2" y="685800"/>
            <a:ext cx="10276556" cy="49810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4400" u="sng" dirty="0"/>
              <a:t>Vielen Dank für Ihre Aufmerksamkeit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Dr. med. Ullrich Gebhardt</a:t>
            </a:r>
          </a:p>
          <a:p>
            <a:pPr>
              <a:buClr>
                <a:schemeClr val="bg2"/>
              </a:buClr>
            </a:pP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02625 Bautzen, Töpferstrasse 17</a:t>
            </a:r>
          </a:p>
          <a:p>
            <a:pPr>
              <a:buClr>
                <a:schemeClr val="bg2"/>
              </a:buClr>
            </a:pPr>
            <a:r>
              <a:rPr lang="de-DE" dirty="0" err="1"/>
              <a:t>op</a:t>
            </a:r>
            <a:r>
              <a:rPr lang="de-DE" dirty="0"/>
              <a:t>-zentrum-</a:t>
            </a:r>
            <a:r>
              <a:rPr lang="de-DE" dirty="0" err="1"/>
              <a:t>ol</a:t>
            </a:r>
            <a:r>
              <a:rPr lang="de-DE" dirty="0"/>
              <a:t>@ t-online.de</a:t>
            </a:r>
          </a:p>
          <a:p>
            <a:pPr>
              <a:buClr>
                <a:schemeClr val="bg2"/>
              </a:buClr>
            </a:pPr>
            <a:endParaRPr lang="de-DE" dirty="0"/>
          </a:p>
          <a:p>
            <a:pPr>
              <a:buClr>
                <a:schemeClr val="bg2"/>
              </a:buClr>
            </a:pPr>
            <a:r>
              <a:rPr lang="de-DE" dirty="0"/>
              <a:t>Facharzt für Chirurgie und Unfallchirurgie</a:t>
            </a:r>
          </a:p>
          <a:p>
            <a:pPr>
              <a:buClr>
                <a:schemeClr val="bg2"/>
              </a:buClr>
            </a:pPr>
            <a:r>
              <a:rPr lang="de-DE" dirty="0"/>
              <a:t>Facharzt für Orthopädie und Unfallchirurgie </a:t>
            </a:r>
          </a:p>
          <a:p>
            <a:pPr>
              <a:buClr>
                <a:schemeClr val="bg2"/>
              </a:buClr>
            </a:pPr>
            <a:r>
              <a:rPr lang="de-DE" dirty="0"/>
              <a:t>Durchgangsarzt</a:t>
            </a:r>
          </a:p>
          <a:p>
            <a:pPr>
              <a:buClr>
                <a:schemeClr val="bg2"/>
              </a:buClr>
            </a:pPr>
            <a:r>
              <a:rPr lang="de-DE" dirty="0"/>
              <a:t>AGA – Instruktor</a:t>
            </a:r>
          </a:p>
          <a:p>
            <a:pPr>
              <a:buClr>
                <a:schemeClr val="bg2"/>
              </a:buClr>
            </a:pPr>
            <a:r>
              <a:rPr lang="de-DE" dirty="0"/>
              <a:t>Zertifizierter Kniechirurg der Deutschen Kniegesellschaft</a:t>
            </a:r>
          </a:p>
          <a:p>
            <a:pPr>
              <a:buClr>
                <a:schemeClr val="bg2"/>
              </a:buClr>
            </a:pPr>
            <a:r>
              <a:rPr lang="de-DE" dirty="0"/>
              <a:t>Zertifizierter Medizinischer Gutachter  - CPU -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08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de-DE" sz="2600" u="sng" dirty="0"/>
              <a:t>Daraus ergibt sich</a:t>
            </a:r>
            <a:r>
              <a:rPr lang="de-DE" sz="2600" u="sng" dirty="0" smtClean="0"/>
              <a:t>:</a:t>
            </a:r>
          </a:p>
          <a:p>
            <a:pPr marL="0" indent="0">
              <a:buClr>
                <a:schemeClr val="bg2"/>
              </a:buClr>
              <a:buNone/>
            </a:pPr>
            <a:endParaRPr lang="de-DE" sz="2600" u="sng" dirty="0" smtClean="0"/>
          </a:p>
          <a:p>
            <a:pPr>
              <a:buClr>
                <a:schemeClr val="bg2"/>
              </a:buClr>
            </a:pPr>
            <a:r>
              <a:rPr lang="de-DE" dirty="0" smtClean="0"/>
              <a:t>Hoher </a:t>
            </a:r>
            <a:r>
              <a:rPr lang="de-DE" dirty="0"/>
              <a:t>administrativer Aufwand</a:t>
            </a:r>
          </a:p>
          <a:p>
            <a:pPr>
              <a:buClr>
                <a:schemeClr val="bg2"/>
              </a:buClr>
            </a:pPr>
            <a:r>
              <a:rPr lang="de-DE" dirty="0"/>
              <a:t>Sofortige Dokumentation – möglichst fehlerfrei (Sprachbarrieren beider Seiten)</a:t>
            </a:r>
          </a:p>
          <a:p>
            <a:pPr>
              <a:buClr>
                <a:schemeClr val="bg2"/>
              </a:buClr>
            </a:pPr>
            <a:r>
              <a:rPr lang="de-DE" dirty="0"/>
              <a:t>Geschützte Dokumentation</a:t>
            </a:r>
          </a:p>
          <a:p>
            <a:pPr>
              <a:buClr>
                <a:schemeClr val="bg2"/>
              </a:buClr>
            </a:pPr>
            <a:r>
              <a:rPr lang="de-DE" dirty="0"/>
              <a:t>Die Patienten können diesen Aufwand nicht einschätzen. Daraus ergeben sich Wartezeiten und unangenehme Diskussionen</a:t>
            </a:r>
          </a:p>
          <a:p>
            <a:pPr>
              <a:buClr>
                <a:schemeClr val="bg2"/>
              </a:buClr>
            </a:pPr>
            <a:r>
              <a:rPr lang="de-DE" dirty="0"/>
              <a:t>Überbordende </a:t>
            </a:r>
            <a:r>
              <a:rPr lang="de-DE" dirty="0" smtClean="0"/>
              <a:t>Bürokratie durch Verwaltungsaufwand und </a:t>
            </a:r>
            <a:r>
              <a:rPr lang="de-DE" dirty="0"/>
              <a:t>durch Anfragen von Krankenkassen, Berufsgenossenschaften, Versicherungen, Rechtsanwälten, Sozialgerichten (pro Woche über </a:t>
            </a:r>
            <a:r>
              <a:rPr lang="de-DE" dirty="0" smtClean="0"/>
              <a:t>50 </a:t>
            </a:r>
            <a:r>
              <a:rPr lang="de-DE" dirty="0" smtClean="0"/>
              <a:t>Anfragen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608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8197" y="950495"/>
            <a:ext cx="8534400" cy="3615267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de-DE" sz="2600" u="sng" dirty="0"/>
              <a:t>Voraussetzungen dazu:</a:t>
            </a:r>
          </a:p>
          <a:p>
            <a:pPr marL="0" indent="0">
              <a:buClr>
                <a:schemeClr val="bg2"/>
              </a:buClr>
              <a:buNone/>
            </a:pPr>
            <a:endParaRPr lang="de-DE" dirty="0"/>
          </a:p>
          <a:p>
            <a:pPr>
              <a:buClr>
                <a:schemeClr val="bg2"/>
              </a:buClr>
            </a:pPr>
            <a:r>
              <a:rPr lang="de-DE" sz="2200" dirty="0"/>
              <a:t>Ärzte müssen Fachärzte mit langjähriger Erfahrung sein</a:t>
            </a:r>
          </a:p>
          <a:p>
            <a:pPr>
              <a:buClr>
                <a:schemeClr val="bg2"/>
              </a:buClr>
            </a:pPr>
            <a:r>
              <a:rPr lang="de-DE" sz="2200" dirty="0"/>
              <a:t>Ständige fachbezogene Weiterbildung – hoher Spezialisierungsgrad. „ Man kann nicht mehr alles machen „</a:t>
            </a:r>
          </a:p>
          <a:p>
            <a:pPr>
              <a:buClr>
                <a:schemeClr val="bg2"/>
              </a:buClr>
            </a:pPr>
            <a:r>
              <a:rPr lang="de-DE" sz="2200" dirty="0"/>
              <a:t>Kenntnis der aktuellen Leitlinien als Behandlungspfad</a:t>
            </a:r>
          </a:p>
          <a:p>
            <a:pPr>
              <a:buClr>
                <a:schemeClr val="bg2"/>
              </a:buClr>
            </a:pPr>
            <a:r>
              <a:rPr lang="de-DE" sz="2200" dirty="0"/>
              <a:t>Personalstruktur – derzeit massive Probleme</a:t>
            </a:r>
          </a:p>
          <a:p>
            <a:pPr>
              <a:buClr>
                <a:schemeClr val="bg2"/>
              </a:buClr>
            </a:pPr>
            <a:r>
              <a:rPr lang="de-DE" sz="2200" dirty="0"/>
              <a:t>Hygienerichtlinien -  Hygienebeauftragter Arzt</a:t>
            </a:r>
          </a:p>
          <a:p>
            <a:pPr>
              <a:buClr>
                <a:schemeClr val="bg2"/>
              </a:buClr>
            </a:pPr>
            <a:r>
              <a:rPr lang="de-DE" sz="2200" dirty="0"/>
              <a:t>Räumlichkeiten:  aseptisch – septisch. Ruhemöglichkeiten für </a:t>
            </a:r>
            <a:r>
              <a:rPr lang="de-DE" sz="2200" dirty="0" smtClean="0"/>
              <a:t>Patienten</a:t>
            </a:r>
          </a:p>
          <a:p>
            <a:pPr>
              <a:buClr>
                <a:schemeClr val="bg2"/>
              </a:buClr>
            </a:pPr>
            <a:r>
              <a:rPr lang="de-DE" sz="2200" dirty="0" smtClean="0"/>
              <a:t>Die Dokumentationen beginnen schon bevor der erste Patient die Einrichtung betritt, vor allem technische und hygienische Dokumentationen</a:t>
            </a:r>
            <a:endParaRPr lang="de-DE" sz="22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75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069" y="535405"/>
            <a:ext cx="11293225" cy="5516479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de-DE" sz="2400" u="sng" dirty="0"/>
              <a:t>Die Anmeldung des Patienten:</a:t>
            </a:r>
          </a:p>
          <a:p>
            <a:pPr marL="0" indent="0">
              <a:buClr>
                <a:schemeClr val="bg2"/>
              </a:buClr>
              <a:buNone/>
            </a:pPr>
            <a:endParaRPr lang="de-DE" sz="1050" u="sng" dirty="0"/>
          </a:p>
          <a:p>
            <a:pPr>
              <a:buClr>
                <a:schemeClr val="bg2"/>
              </a:buClr>
            </a:pPr>
            <a:r>
              <a:rPr lang="de-DE" sz="1600" dirty="0"/>
              <a:t>Abstandsgebot – hier beginnt der </a:t>
            </a:r>
            <a:r>
              <a:rPr lang="de-DE" sz="1600" dirty="0" smtClean="0"/>
              <a:t>Datenschutz und die Dokumentation</a:t>
            </a:r>
            <a:endParaRPr lang="de-DE" sz="1600" dirty="0"/>
          </a:p>
          <a:p>
            <a:pPr>
              <a:buClr>
                <a:schemeClr val="bg2"/>
              </a:buClr>
            </a:pPr>
            <a:r>
              <a:rPr lang="de-DE" sz="1600" dirty="0"/>
              <a:t>Sichtblenden und Hygieneschirme an Rezeption ( Corona )</a:t>
            </a:r>
          </a:p>
          <a:p>
            <a:pPr>
              <a:buClr>
                <a:schemeClr val="bg2"/>
              </a:buClr>
            </a:pPr>
            <a:r>
              <a:rPr lang="de-DE" sz="1600" dirty="0"/>
              <a:t>Patienten müssen Fragebogen mit persönlichen Daten ausfüllen</a:t>
            </a:r>
          </a:p>
          <a:p>
            <a:pPr>
              <a:buClr>
                <a:schemeClr val="bg2"/>
              </a:buClr>
            </a:pPr>
            <a:r>
              <a:rPr lang="de-DE" sz="1600" dirty="0"/>
              <a:t>Vorerkrankungen, Operationen, Medikamente – Gerinnungshemmer ?, Allergien, aktuelle Telefonnummern, Bestätigung durch Unterschrift</a:t>
            </a:r>
          </a:p>
          <a:p>
            <a:pPr>
              <a:buClr>
                <a:schemeClr val="bg2"/>
              </a:buClr>
            </a:pPr>
            <a:r>
              <a:rPr lang="de-DE" sz="1600" dirty="0"/>
              <a:t>Der Fragebogen wird dann in das System eingelesen</a:t>
            </a:r>
          </a:p>
          <a:p>
            <a:pPr>
              <a:buClr>
                <a:schemeClr val="bg2"/>
              </a:buClr>
            </a:pPr>
            <a:r>
              <a:rPr lang="de-DE" sz="1600" dirty="0"/>
              <a:t>Privatunfall ? oder Arbeitsunfall ?</a:t>
            </a:r>
          </a:p>
          <a:p>
            <a:pPr>
              <a:buClr>
                <a:schemeClr val="bg2"/>
              </a:buClr>
            </a:pPr>
            <a:r>
              <a:rPr lang="de-DE" sz="1600" dirty="0"/>
              <a:t>Bei medizinischen Begutachtungen Einsicht in Personalausweis zur  Sicherung der Identität des Probanden</a:t>
            </a:r>
          </a:p>
          <a:p>
            <a:pPr>
              <a:buClr>
                <a:schemeClr val="bg2"/>
              </a:buClr>
            </a:pPr>
            <a:r>
              <a:rPr lang="de-DE" sz="1600" dirty="0"/>
              <a:t>Keine Patientengespräche über Befunde auf dem Flur</a:t>
            </a:r>
          </a:p>
          <a:p>
            <a:pPr>
              <a:buClr>
                <a:schemeClr val="bg2"/>
              </a:buClr>
            </a:pPr>
            <a:r>
              <a:rPr lang="de-DE" sz="1600" dirty="0"/>
              <a:t>Keine telefonischen Auskünfte an fremde Personen, Institutionen, Behörden</a:t>
            </a:r>
          </a:p>
          <a:p>
            <a:pPr>
              <a:buClr>
                <a:schemeClr val="bg2"/>
              </a:buClr>
            </a:pPr>
            <a:r>
              <a:rPr lang="de-DE" sz="1600" dirty="0"/>
              <a:t>Beachtung der vorgeschriebenen  Aufbewahrungsfristen von Befunden, Akten, bildgebenden Verfahren für entsprechende Kostenträger.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57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1" y="685800"/>
            <a:ext cx="11046577" cy="5197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u="sng" dirty="0"/>
              <a:t>Die Vorstellung beim Arzt</a:t>
            </a:r>
            <a:r>
              <a:rPr lang="de-DE" sz="2400" u="sng" dirty="0" smtClean="0"/>
              <a:t>:</a:t>
            </a:r>
          </a:p>
          <a:p>
            <a:pPr marL="0" indent="0">
              <a:buNone/>
            </a:pPr>
            <a:endParaRPr lang="de-DE" sz="2400" u="sng" dirty="0"/>
          </a:p>
          <a:p>
            <a:pPr>
              <a:buClr>
                <a:schemeClr val="bg2"/>
              </a:buClr>
            </a:pPr>
            <a:r>
              <a:rPr lang="de-DE" sz="1800" dirty="0"/>
              <a:t>Aufnahme von Körpergewicht, Körpergröße und Bestimmung BMI 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Soweit personalmäßig möglich sollte eine Schwester als Zeuge mit anwesend sein, auf jeden Fall bei intimen Untersuchungen.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Anamneseerhebung  muss durch Arzt durchgeführt und dokumentiert werden.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Was wurde im Vorfeld verordnet oder operiert. Gibt es Fremdbefunde ?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Nimmt der Versicherte frei verkäufliche Medikamente wie z.B. ASS 100?, Nahrungsergänzungsmittel? – Können Einwirkungen auf Narkotika und Gerinnung haben.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Bei Unfällen: Datum und Uhrzeit. Unfallhergang, Verletzungsmechanismus –  Stellung der Extremitäten beim Unfallablauf. exakte Dokumentation. Der D13 Bogen der Berufsgenossenschaften gibt hier eine Dokumentationsvorlage. Ganz wichtig bei evtl. polizeilichen Ermittlungen und für die mögliche gutachterliche Stellungnahmen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14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137" y="685799"/>
            <a:ext cx="11255542" cy="53179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u="sng" dirty="0"/>
              <a:t>Die körperliche Untersuchung: </a:t>
            </a:r>
            <a:endParaRPr lang="de-DE" sz="2600" u="sng" dirty="0" smtClean="0"/>
          </a:p>
          <a:p>
            <a:pPr marL="0" indent="0">
              <a:buNone/>
            </a:pPr>
            <a:endParaRPr lang="de-DE" sz="2600" u="sng" dirty="0"/>
          </a:p>
          <a:p>
            <a:pPr>
              <a:buClr>
                <a:schemeClr val="bg2"/>
              </a:buClr>
            </a:pPr>
            <a:r>
              <a:rPr lang="de-DE" sz="1900" dirty="0"/>
              <a:t>Ohne Entkleidung geht keine körperliche Untersuchung</a:t>
            </a:r>
          </a:p>
          <a:p>
            <a:pPr>
              <a:buClr>
                <a:schemeClr val="bg2"/>
              </a:buClr>
            </a:pPr>
            <a:r>
              <a:rPr lang="de-DE" sz="1900" dirty="0"/>
              <a:t>Zum Beispiel meine vorrangige Kniegelenkbehandlung:</a:t>
            </a:r>
          </a:p>
          <a:p>
            <a:pPr>
              <a:buClr>
                <a:schemeClr val="bg2"/>
              </a:buClr>
            </a:pPr>
            <a:r>
              <a:rPr lang="de-DE" sz="1900" dirty="0"/>
              <a:t>Begutachtung der Beine im Stehen: Muskelstatus, Schwellungen, Fuß – und Beckenstellung, Form der Wirbelsäule, Hautfarbe, Beinachsen, Stellung der Kniescheiben. Temperatur des beklagten Gelenkes. Neurologischer Status und Durchblutungssituation.</a:t>
            </a:r>
          </a:p>
          <a:p>
            <a:pPr>
              <a:buClr>
                <a:schemeClr val="bg2"/>
              </a:buClr>
            </a:pPr>
            <a:r>
              <a:rPr lang="de-DE" sz="1900" dirty="0"/>
              <a:t>Erst dann kommen Röntgenuntersuchungen zum Einsatz. Beim Knie vorrangig Stehaufnahmen nach Rosenberg. Erst danach Spezialaufnahmen wie Patellaspezialaufnahmen, Funktionsaufnahmen der Bänder, Beinachsenvermessungen und Dokumentation der Befunde.</a:t>
            </a:r>
          </a:p>
          <a:p>
            <a:pPr>
              <a:buClr>
                <a:schemeClr val="bg2"/>
              </a:buClr>
            </a:pPr>
            <a:r>
              <a:rPr lang="de-DE" sz="1900" dirty="0"/>
              <a:t>Bei Unklarheiten weitere Untersuchungen wie: CT, MRT, Szintigrafie,</a:t>
            </a:r>
          </a:p>
          <a:p>
            <a:pPr>
              <a:buClr>
                <a:schemeClr val="bg2"/>
              </a:buClr>
            </a:pPr>
            <a:r>
              <a:rPr lang="de-DE" sz="1900" dirty="0"/>
              <a:t>Gelenkpunktion: Aussehen Punktat - Hämarthros (Blut) deutet eher auf Trauma hin.</a:t>
            </a:r>
          </a:p>
          <a:p>
            <a:pPr>
              <a:buClr>
                <a:schemeClr val="bg2"/>
              </a:buClr>
            </a:pPr>
            <a:r>
              <a:rPr lang="de-DE" sz="1900" dirty="0"/>
              <a:t> Untersuchung durch Mikrobiologie auf Bakterien und Zellzahlanalyse durch Zytologie.</a:t>
            </a:r>
          </a:p>
          <a:p>
            <a:pPr>
              <a:buClr>
                <a:schemeClr val="bg2"/>
              </a:buClr>
            </a:pPr>
            <a:r>
              <a:rPr lang="de-DE" sz="1900" dirty="0"/>
              <a:t>Eine Arthroskopie (Operation) zu diagnostischen Zwecken ist heute so gut wie obsolet</a:t>
            </a:r>
          </a:p>
          <a:p>
            <a:pPr>
              <a:buClr>
                <a:schemeClr val="bg2"/>
              </a:buClr>
            </a:pPr>
            <a:r>
              <a:rPr lang="de-DE" sz="1900" dirty="0"/>
              <a:t>Schon hier beginnt die Unterscheidung Schadenslage – stumme Schadenslage – frischer Unfall auf gesunde Extremität oder gesundes Organ </a:t>
            </a:r>
          </a:p>
        </p:txBody>
      </p:sp>
    </p:spTree>
    <p:extLst>
      <p:ext uri="{BB962C8B-B14F-4D97-AF65-F5344CB8AC3E}">
        <p14:creationId xmlns:p14="http://schemas.microsoft.com/office/powerpoint/2010/main" val="162643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1" y="685800"/>
            <a:ext cx="11064625" cy="4469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u="sng" dirty="0"/>
              <a:t>Festlegen von Therapieoptionen</a:t>
            </a:r>
            <a:r>
              <a:rPr lang="de-DE" sz="2400" u="sng" dirty="0" smtClean="0"/>
              <a:t>:</a:t>
            </a:r>
          </a:p>
          <a:p>
            <a:pPr marL="0" indent="0">
              <a:buNone/>
            </a:pPr>
            <a:endParaRPr lang="de-DE" sz="2400" u="sng" dirty="0"/>
          </a:p>
          <a:p>
            <a:pPr>
              <a:buClr>
                <a:schemeClr val="bg2"/>
              </a:buClr>
            </a:pPr>
            <a:r>
              <a:rPr lang="de-DE" sz="1800" dirty="0"/>
              <a:t>Behandlungsoptionen aufzeigen </a:t>
            </a:r>
            <a:r>
              <a:rPr lang="de-DE" sz="1800" dirty="0" smtClean="0"/>
              <a:t>– Alternativmaßnahmen - Dokumentation</a:t>
            </a:r>
            <a:endParaRPr lang="de-DE" sz="1800" dirty="0"/>
          </a:p>
          <a:p>
            <a:pPr>
              <a:buClr>
                <a:schemeClr val="bg2"/>
              </a:buClr>
            </a:pPr>
            <a:r>
              <a:rPr lang="de-DE" sz="1800" dirty="0"/>
              <a:t>Zunächst Versuch mit konservativ – funktioneller Behandlung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Problem: „ Gebot der Wirtschaftlichkeit „ - Viele Patienten haben schon viele Therapiemaßnehmen hinter sich. Kassenrestriktionen müssen beachtet werden. Was bisher nicht half muss nicht noch einmal probiert werden. </a:t>
            </a:r>
          </a:p>
          <a:p>
            <a:pPr>
              <a:buClr>
                <a:schemeClr val="bg2"/>
              </a:buClr>
            </a:pPr>
            <a:r>
              <a:rPr lang="de-DE" sz="1800" dirty="0"/>
              <a:t>Einräumung Zweitmeinungsverfahren- Drittmeinungsverfahren</a:t>
            </a:r>
          </a:p>
          <a:p>
            <a:pPr>
              <a:buClr>
                <a:schemeClr val="bg2"/>
              </a:buClr>
            </a:pPr>
            <a:r>
              <a:rPr lang="de-DE" sz="1800" dirty="0" smtClean="0"/>
              <a:t>Verlaufskontrollen – exakte Dokumentation</a:t>
            </a:r>
            <a:endParaRPr lang="de-DE" sz="1800" dirty="0"/>
          </a:p>
          <a:p>
            <a:pPr>
              <a:buClr>
                <a:schemeClr val="bg2"/>
              </a:buClr>
            </a:pPr>
            <a:r>
              <a:rPr lang="de-DE" sz="1800" dirty="0"/>
              <a:t>Sofortige Operation nur bei Notfällen um weiteren Schaden abzuwenden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332111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2364</Words>
  <Application>Microsoft Office PowerPoint</Application>
  <PresentationFormat>Breitbild</PresentationFormat>
  <Paragraphs>249</Paragraphs>
  <Slides>31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Century Gothic</vt:lpstr>
      <vt:lpstr>Wingdings 3</vt:lpstr>
      <vt:lpstr>Segment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Gebhardt</dc:creator>
  <cp:lastModifiedBy>Gebhardt</cp:lastModifiedBy>
  <cp:revision>72</cp:revision>
  <dcterms:created xsi:type="dcterms:W3CDTF">2023-11-12T13:55:54Z</dcterms:created>
  <dcterms:modified xsi:type="dcterms:W3CDTF">2023-11-24T09:52:20Z</dcterms:modified>
</cp:coreProperties>
</file>