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32"/>
  </p:notesMasterIdLst>
  <p:sldIdLst>
    <p:sldId id="362" r:id="rId2"/>
    <p:sldId id="607" r:id="rId3"/>
    <p:sldId id="603" r:id="rId4"/>
    <p:sldId id="604" r:id="rId5"/>
    <p:sldId id="579" r:id="rId6"/>
    <p:sldId id="512" r:id="rId7"/>
    <p:sldId id="494" r:id="rId8"/>
    <p:sldId id="580" r:id="rId9"/>
    <p:sldId id="597" r:id="rId10"/>
    <p:sldId id="608" r:id="rId11"/>
    <p:sldId id="609" r:id="rId12"/>
    <p:sldId id="582" r:id="rId13"/>
    <p:sldId id="614" r:id="rId14"/>
    <p:sldId id="584" r:id="rId15"/>
    <p:sldId id="586" r:id="rId16"/>
    <p:sldId id="600" r:id="rId17"/>
    <p:sldId id="610" r:id="rId18"/>
    <p:sldId id="611" r:id="rId19"/>
    <p:sldId id="589" r:id="rId20"/>
    <p:sldId id="590" r:id="rId21"/>
    <p:sldId id="585" r:id="rId22"/>
    <p:sldId id="598" r:id="rId23"/>
    <p:sldId id="593" r:id="rId24"/>
    <p:sldId id="594" r:id="rId25"/>
    <p:sldId id="612" r:id="rId26"/>
    <p:sldId id="615" r:id="rId27"/>
    <p:sldId id="616" r:id="rId28"/>
    <p:sldId id="602" r:id="rId29"/>
    <p:sldId id="617" r:id="rId30"/>
    <p:sldId id="560" r:id="rId31"/>
  </p:sldIdLst>
  <p:sldSz cx="9144000" cy="6858000" type="screen4x3"/>
  <p:notesSz cx="6858000" cy="9144000"/>
  <p:defaultTextStyle>
    <a:defPPr>
      <a:defRPr lang="de-DE"/>
    </a:defPPr>
    <a:lvl1pPr algn="l" rtl="0" eaLnBrk="0" fontAlgn="base" hangingPunct="0">
      <a:spcBef>
        <a:spcPct val="0"/>
      </a:spcBef>
      <a:spcAft>
        <a:spcPct val="0"/>
      </a:spcAft>
      <a:defRPr sz="4400" kern="1200">
        <a:solidFill>
          <a:schemeClr val="tx1"/>
        </a:solidFill>
        <a:latin typeface="Tahoma" charset="0"/>
        <a:ea typeface="+mn-ea"/>
        <a:cs typeface="+mn-cs"/>
      </a:defRPr>
    </a:lvl1pPr>
    <a:lvl2pPr marL="457200" algn="l" rtl="0" eaLnBrk="0" fontAlgn="base" hangingPunct="0">
      <a:spcBef>
        <a:spcPct val="0"/>
      </a:spcBef>
      <a:spcAft>
        <a:spcPct val="0"/>
      </a:spcAft>
      <a:defRPr sz="4400" kern="1200">
        <a:solidFill>
          <a:schemeClr val="tx1"/>
        </a:solidFill>
        <a:latin typeface="Tahoma" charset="0"/>
        <a:ea typeface="+mn-ea"/>
        <a:cs typeface="+mn-cs"/>
      </a:defRPr>
    </a:lvl2pPr>
    <a:lvl3pPr marL="914400" algn="l" rtl="0" eaLnBrk="0" fontAlgn="base" hangingPunct="0">
      <a:spcBef>
        <a:spcPct val="0"/>
      </a:spcBef>
      <a:spcAft>
        <a:spcPct val="0"/>
      </a:spcAft>
      <a:defRPr sz="4400" kern="1200">
        <a:solidFill>
          <a:schemeClr val="tx1"/>
        </a:solidFill>
        <a:latin typeface="Tahoma" charset="0"/>
        <a:ea typeface="+mn-ea"/>
        <a:cs typeface="+mn-cs"/>
      </a:defRPr>
    </a:lvl3pPr>
    <a:lvl4pPr marL="1371600" algn="l" rtl="0" eaLnBrk="0" fontAlgn="base" hangingPunct="0">
      <a:spcBef>
        <a:spcPct val="0"/>
      </a:spcBef>
      <a:spcAft>
        <a:spcPct val="0"/>
      </a:spcAft>
      <a:defRPr sz="4400" kern="1200">
        <a:solidFill>
          <a:schemeClr val="tx1"/>
        </a:solidFill>
        <a:latin typeface="Tahoma" charset="0"/>
        <a:ea typeface="+mn-ea"/>
        <a:cs typeface="+mn-cs"/>
      </a:defRPr>
    </a:lvl4pPr>
    <a:lvl5pPr marL="1828800" algn="l" rtl="0" eaLnBrk="0" fontAlgn="base" hangingPunct="0">
      <a:spcBef>
        <a:spcPct val="0"/>
      </a:spcBef>
      <a:spcAft>
        <a:spcPct val="0"/>
      </a:spcAft>
      <a:defRPr sz="4400" kern="1200">
        <a:solidFill>
          <a:schemeClr val="tx1"/>
        </a:solidFill>
        <a:latin typeface="Tahoma" charset="0"/>
        <a:ea typeface="+mn-ea"/>
        <a:cs typeface="+mn-cs"/>
      </a:defRPr>
    </a:lvl5pPr>
    <a:lvl6pPr marL="2286000" algn="l" defTabSz="914400" rtl="0" eaLnBrk="1" latinLnBrk="0" hangingPunct="1">
      <a:defRPr sz="4400" kern="1200">
        <a:solidFill>
          <a:schemeClr val="tx1"/>
        </a:solidFill>
        <a:latin typeface="Tahoma" charset="0"/>
        <a:ea typeface="+mn-ea"/>
        <a:cs typeface="+mn-cs"/>
      </a:defRPr>
    </a:lvl6pPr>
    <a:lvl7pPr marL="2743200" algn="l" defTabSz="914400" rtl="0" eaLnBrk="1" latinLnBrk="0" hangingPunct="1">
      <a:defRPr sz="4400" kern="1200">
        <a:solidFill>
          <a:schemeClr val="tx1"/>
        </a:solidFill>
        <a:latin typeface="Tahoma" charset="0"/>
        <a:ea typeface="+mn-ea"/>
        <a:cs typeface="+mn-cs"/>
      </a:defRPr>
    </a:lvl7pPr>
    <a:lvl8pPr marL="3200400" algn="l" defTabSz="914400" rtl="0" eaLnBrk="1" latinLnBrk="0" hangingPunct="1">
      <a:defRPr sz="4400" kern="1200">
        <a:solidFill>
          <a:schemeClr val="tx1"/>
        </a:solidFill>
        <a:latin typeface="Tahoma" charset="0"/>
        <a:ea typeface="+mn-ea"/>
        <a:cs typeface="+mn-cs"/>
      </a:defRPr>
    </a:lvl8pPr>
    <a:lvl9pPr marL="3657600" algn="l" defTabSz="914400" rtl="0" eaLnBrk="1" latinLnBrk="0" hangingPunct="1">
      <a:defRPr sz="44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a:srgbClr val="000000"/>
    <a:srgbClr val="FF3300"/>
    <a:srgbClr val="00FF00"/>
    <a:srgbClr val="FFFF00"/>
    <a:srgbClr val="FFFF66"/>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1" autoAdjust="0"/>
    <p:restoredTop sz="96642" autoAdjust="0"/>
  </p:normalViewPr>
  <p:slideViewPr>
    <p:cSldViewPr>
      <p:cViewPr>
        <p:scale>
          <a:sx n="77" d="100"/>
          <a:sy n="77" d="100"/>
        </p:scale>
        <p:origin x="-876" y="51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46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de-DE" altLang="de-DE"/>
          </a:p>
        </p:txBody>
      </p:sp>
      <p:sp>
        <p:nvSpPr>
          <p:cNvPr id="624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de-DE" altLang="de-DE"/>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7CF31A56-DCE4-48F1-8A95-068B359847E2}" type="slidenum">
              <a:rPr lang="de-DE" altLang="de-DE"/>
              <a:pPr>
                <a:defRPr/>
              </a:pPr>
              <a:t>‹Nr.›</a:t>
            </a:fld>
            <a:endParaRPr lang="de-DE" altLang="de-DE"/>
          </a:p>
        </p:txBody>
      </p:sp>
    </p:spTree>
    <p:extLst>
      <p:ext uri="{BB962C8B-B14F-4D97-AF65-F5344CB8AC3E}">
        <p14:creationId xmlns:p14="http://schemas.microsoft.com/office/powerpoint/2010/main" val="1995516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Folienbildplatzhalter 1"/>
          <p:cNvSpPr>
            <a:spLocks noGrp="1" noRot="1" noChangeAspect="1" noTextEdit="1"/>
          </p:cNvSpPr>
          <p:nvPr>
            <p:ph type="sldImg"/>
          </p:nvPr>
        </p:nvSpPr>
        <p:spPr>
          <a:ln/>
        </p:spPr>
      </p:sp>
      <p:sp>
        <p:nvSpPr>
          <p:cNvPr id="63491" name="Notizenplatzhalter 2"/>
          <p:cNvSpPr>
            <a:spLocks noGrp="1"/>
          </p:cNvSpPr>
          <p:nvPr>
            <p:ph type="body" idx="1"/>
          </p:nvPr>
        </p:nvSpPr>
        <p:spPr>
          <a:noFill/>
        </p:spPr>
        <p:txBody>
          <a:bodyPr/>
          <a:lstStyle/>
          <a:p>
            <a:endParaRPr lang="de-DE" altLang="de-DE" smtClean="0"/>
          </a:p>
        </p:txBody>
      </p:sp>
      <p:sp>
        <p:nvSpPr>
          <p:cNvPr id="63492" name="Foliennummernplatzhalter 3"/>
          <p:cNvSpPr>
            <a:spLocks noGrp="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04705002-80A6-4203-A1CD-F6F2C38AB6DD}" type="slidenum">
              <a:rPr lang="en-US" altLang="de-DE">
                <a:latin typeface="Times New Roman" pitchFamily="18" charset="0"/>
                <a:cs typeface="Arial" charset="0"/>
              </a:rPr>
              <a:pPr>
                <a:spcBef>
                  <a:spcPct val="0"/>
                </a:spcBef>
              </a:pPr>
              <a:t>11</a:t>
            </a:fld>
            <a:endParaRPr lang="en-US" altLang="de-DE">
              <a:latin typeface="Times New Roman" pitchFamily="18"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p:spPr>
        <p:txBody>
          <a:bodyPr/>
          <a:lstStyle/>
          <a:p>
            <a:endParaRPr lang="de-DE" altLang="de-DE" smtClean="0"/>
          </a:p>
        </p:txBody>
      </p:sp>
      <p:sp>
        <p:nvSpPr>
          <p:cNvPr id="43012" name="Foliennummernplatzhalter 3"/>
          <p:cNvSpPr>
            <a:spLocks noGrp="1"/>
          </p:cNvSpPr>
          <p:nvPr>
            <p:ph type="sldNum" sz="quarter" idx="5"/>
          </p:nvPr>
        </p:nvSpPr>
        <p:spPr>
          <a:noFill/>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52CFA42-143D-47B6-BB80-638015898590}" type="slidenum">
              <a:rPr lang="en-US" altLang="de-DE">
                <a:latin typeface="Times New Roman" pitchFamily="18" charset="0"/>
              </a:rPr>
              <a:pPr/>
              <a:t>17</a:t>
            </a:fld>
            <a:endParaRPr lang="en-US" altLang="de-DE">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
          <p:nvSpPr>
            <p:cNvPr id="6"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DE"/>
            </a:p>
          </p:txBody>
        </p:sp>
        <p:sp>
          <p:nvSpPr>
            <p:cNvPr id="7" name="Freeform 7"/>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2" name="Freeform 12"/>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5"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DE"/>
              </a:p>
            </p:txBody>
          </p:sp>
        </p:grpSp>
      </p:grpSp>
      <p:sp>
        <p:nvSpPr>
          <p:cNvPr id="11280"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de-DE" altLang="de-DE" noProof="0" smtClean="0"/>
              <a:t>Titelmasterformat durch Klicken bearbeiten</a:t>
            </a:r>
          </a:p>
        </p:txBody>
      </p:sp>
      <p:sp>
        <p:nvSpPr>
          <p:cNvPr id="11281"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de-DE" altLang="de-DE" noProof="0" smtClean="0"/>
              <a:t>Formatvorlage des Untertitelmasters durch Klicken bearbeiten</a:t>
            </a:r>
          </a:p>
        </p:txBody>
      </p:sp>
      <p:sp>
        <p:nvSpPr>
          <p:cNvPr id="18" name="Rectangle 18"/>
          <p:cNvSpPr>
            <a:spLocks noGrp="1" noChangeArrowheads="1"/>
          </p:cNvSpPr>
          <p:nvPr>
            <p:ph type="dt" sz="quarter" idx="10"/>
          </p:nvPr>
        </p:nvSpPr>
        <p:spPr/>
        <p:txBody>
          <a:bodyPr/>
          <a:lstStyle>
            <a:lvl1pPr>
              <a:defRPr/>
            </a:lvl1pPr>
          </a:lstStyle>
          <a:p>
            <a:pPr>
              <a:defRPr/>
            </a:pPr>
            <a:fld id="{ED5AAA1A-0220-4C02-ABDD-67C49DA77744}" type="datetime1">
              <a:rPr lang="de-DE" altLang="de-DE" smtClean="0"/>
              <a:t>09.11.2019</a:t>
            </a:fld>
            <a:endParaRPr lang="de-DE" altLang="de-DE"/>
          </a:p>
        </p:txBody>
      </p:sp>
      <p:sp>
        <p:nvSpPr>
          <p:cNvPr id="19" name="Rectangle 19"/>
          <p:cNvSpPr>
            <a:spLocks noGrp="1" noChangeArrowheads="1"/>
          </p:cNvSpPr>
          <p:nvPr>
            <p:ph type="ftr" sz="quarter" idx="11"/>
          </p:nvPr>
        </p:nvSpPr>
        <p:spPr>
          <a:xfrm>
            <a:off x="3352800" y="6248400"/>
            <a:ext cx="2895600" cy="457200"/>
          </a:xfrm>
        </p:spPr>
        <p:txBody>
          <a:bodyPr/>
          <a:lstStyle>
            <a:lvl1pPr>
              <a:defRPr/>
            </a:lvl1pPr>
          </a:lstStyle>
          <a:p>
            <a:pPr>
              <a:defRPr/>
            </a:pPr>
            <a:r>
              <a:rPr lang="de-DE" altLang="de-DE" smtClean="0"/>
              <a:t>RAin Unger / Putz - Sessel - Steldinger / Medizinrecht</a:t>
            </a:r>
            <a:endParaRPr lang="de-DE" altLang="de-DE"/>
          </a:p>
        </p:txBody>
      </p:sp>
      <p:sp>
        <p:nvSpPr>
          <p:cNvPr id="20" name="Rectangle 20"/>
          <p:cNvSpPr>
            <a:spLocks noGrp="1" noChangeArrowheads="1"/>
          </p:cNvSpPr>
          <p:nvPr>
            <p:ph type="sldNum" sz="quarter" idx="12"/>
          </p:nvPr>
        </p:nvSpPr>
        <p:spPr/>
        <p:txBody>
          <a:bodyPr/>
          <a:lstStyle>
            <a:lvl1pPr>
              <a:defRPr smtClean="0"/>
            </a:lvl1pPr>
          </a:lstStyle>
          <a:p>
            <a:pPr>
              <a:defRPr/>
            </a:pPr>
            <a:fld id="{F0C701AB-8DB3-40B7-8B29-85DD17DD81ED}" type="slidenum">
              <a:rPr lang="de-DE" altLang="de-DE"/>
              <a:pPr>
                <a:defRPr/>
              </a:pPr>
              <a:t>‹Nr.›</a:t>
            </a:fld>
            <a:endParaRPr lang="de-DE" altLang="de-DE"/>
          </a:p>
        </p:txBody>
      </p:sp>
    </p:spTree>
    <p:extLst>
      <p:ext uri="{BB962C8B-B14F-4D97-AF65-F5344CB8AC3E}">
        <p14:creationId xmlns:p14="http://schemas.microsoft.com/office/powerpoint/2010/main" val="32534396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7"/>
          <p:cNvSpPr>
            <a:spLocks noGrp="1" noChangeArrowheads="1"/>
          </p:cNvSpPr>
          <p:nvPr>
            <p:ph type="dt" sz="half" idx="10"/>
          </p:nvPr>
        </p:nvSpPr>
        <p:spPr>
          <a:ln/>
        </p:spPr>
        <p:txBody>
          <a:bodyPr/>
          <a:lstStyle>
            <a:lvl1pPr>
              <a:defRPr/>
            </a:lvl1pPr>
          </a:lstStyle>
          <a:p>
            <a:pPr>
              <a:defRPr/>
            </a:pPr>
            <a:fld id="{F85B59C8-56C7-4D0D-B33B-E77BB481FAB4}" type="datetime1">
              <a:rPr lang="de-DE" altLang="de-DE" smtClean="0"/>
              <a:t>09.11.2019</a:t>
            </a:fld>
            <a:endParaRPr lang="de-DE" altLang="de-DE"/>
          </a:p>
        </p:txBody>
      </p:sp>
      <p:sp>
        <p:nvSpPr>
          <p:cNvPr id="5"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6" name="Rectangle 19"/>
          <p:cNvSpPr>
            <a:spLocks noGrp="1" noChangeArrowheads="1"/>
          </p:cNvSpPr>
          <p:nvPr>
            <p:ph type="sldNum" sz="quarter" idx="12"/>
          </p:nvPr>
        </p:nvSpPr>
        <p:spPr>
          <a:ln/>
        </p:spPr>
        <p:txBody>
          <a:bodyPr/>
          <a:lstStyle>
            <a:lvl1pPr>
              <a:defRPr/>
            </a:lvl1pPr>
          </a:lstStyle>
          <a:p>
            <a:pPr>
              <a:defRPr/>
            </a:pPr>
            <a:fld id="{5EC74B38-7DD3-4DD3-887B-0BC7B6257B20}" type="slidenum">
              <a:rPr lang="de-DE" altLang="de-DE"/>
              <a:pPr>
                <a:defRPr/>
              </a:pPr>
              <a:t>‹Nr.›</a:t>
            </a:fld>
            <a:endParaRPr lang="de-DE" altLang="de-DE"/>
          </a:p>
        </p:txBody>
      </p:sp>
    </p:spTree>
    <p:extLst>
      <p:ext uri="{BB962C8B-B14F-4D97-AF65-F5344CB8AC3E}">
        <p14:creationId xmlns:p14="http://schemas.microsoft.com/office/powerpoint/2010/main" val="5333323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4650" y="304800"/>
            <a:ext cx="1885950" cy="5791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66800" y="304800"/>
            <a:ext cx="5505450" cy="5791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7"/>
          <p:cNvSpPr>
            <a:spLocks noGrp="1" noChangeArrowheads="1"/>
          </p:cNvSpPr>
          <p:nvPr>
            <p:ph type="dt" sz="half" idx="10"/>
          </p:nvPr>
        </p:nvSpPr>
        <p:spPr>
          <a:ln/>
        </p:spPr>
        <p:txBody>
          <a:bodyPr/>
          <a:lstStyle>
            <a:lvl1pPr>
              <a:defRPr/>
            </a:lvl1pPr>
          </a:lstStyle>
          <a:p>
            <a:pPr>
              <a:defRPr/>
            </a:pPr>
            <a:fld id="{6D9E957F-B6FA-42F6-804D-C2AC96F5FE12}" type="datetime1">
              <a:rPr lang="de-DE" altLang="de-DE" smtClean="0"/>
              <a:t>09.11.2019</a:t>
            </a:fld>
            <a:endParaRPr lang="de-DE" altLang="de-DE"/>
          </a:p>
        </p:txBody>
      </p:sp>
      <p:sp>
        <p:nvSpPr>
          <p:cNvPr id="5"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6" name="Rectangle 19"/>
          <p:cNvSpPr>
            <a:spLocks noGrp="1" noChangeArrowheads="1"/>
          </p:cNvSpPr>
          <p:nvPr>
            <p:ph type="sldNum" sz="quarter" idx="12"/>
          </p:nvPr>
        </p:nvSpPr>
        <p:spPr>
          <a:ln/>
        </p:spPr>
        <p:txBody>
          <a:bodyPr/>
          <a:lstStyle>
            <a:lvl1pPr>
              <a:defRPr/>
            </a:lvl1pPr>
          </a:lstStyle>
          <a:p>
            <a:pPr>
              <a:defRPr/>
            </a:pPr>
            <a:fld id="{C4A32CAB-6931-4550-9D89-3EE27572ACE9}" type="slidenum">
              <a:rPr lang="de-DE" altLang="de-DE"/>
              <a:pPr>
                <a:defRPr/>
              </a:pPr>
              <a:t>‹Nr.›</a:t>
            </a:fld>
            <a:endParaRPr lang="de-DE" altLang="de-DE"/>
          </a:p>
        </p:txBody>
      </p:sp>
    </p:spTree>
    <p:extLst>
      <p:ext uri="{BB962C8B-B14F-4D97-AF65-F5344CB8AC3E}">
        <p14:creationId xmlns:p14="http://schemas.microsoft.com/office/powerpoint/2010/main" val="28067164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7"/>
          <p:cNvSpPr>
            <a:spLocks noGrp="1" noChangeArrowheads="1"/>
          </p:cNvSpPr>
          <p:nvPr>
            <p:ph type="dt" sz="half" idx="10"/>
          </p:nvPr>
        </p:nvSpPr>
        <p:spPr>
          <a:ln/>
        </p:spPr>
        <p:txBody>
          <a:bodyPr/>
          <a:lstStyle>
            <a:lvl1pPr>
              <a:defRPr/>
            </a:lvl1pPr>
          </a:lstStyle>
          <a:p>
            <a:pPr>
              <a:defRPr/>
            </a:pPr>
            <a:fld id="{2553637A-38FF-43AD-BE1D-57F830F3A78C}" type="datetime1">
              <a:rPr lang="de-DE" altLang="de-DE" smtClean="0"/>
              <a:t>09.11.2019</a:t>
            </a:fld>
            <a:endParaRPr lang="de-DE" altLang="de-DE"/>
          </a:p>
        </p:txBody>
      </p:sp>
      <p:sp>
        <p:nvSpPr>
          <p:cNvPr id="5"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6" name="Rectangle 19"/>
          <p:cNvSpPr>
            <a:spLocks noGrp="1" noChangeArrowheads="1"/>
          </p:cNvSpPr>
          <p:nvPr>
            <p:ph type="sldNum" sz="quarter" idx="12"/>
          </p:nvPr>
        </p:nvSpPr>
        <p:spPr>
          <a:ln/>
        </p:spPr>
        <p:txBody>
          <a:bodyPr/>
          <a:lstStyle>
            <a:lvl1pPr>
              <a:defRPr/>
            </a:lvl1pPr>
          </a:lstStyle>
          <a:p>
            <a:pPr>
              <a:defRPr/>
            </a:pPr>
            <a:fld id="{28F14605-AC91-4BBB-95F2-0F1F7B7F670F}" type="slidenum">
              <a:rPr lang="de-DE" altLang="de-DE"/>
              <a:pPr>
                <a:defRPr/>
              </a:pPr>
              <a:t>‹Nr.›</a:t>
            </a:fld>
            <a:endParaRPr lang="de-DE" altLang="de-DE"/>
          </a:p>
        </p:txBody>
      </p:sp>
    </p:spTree>
    <p:extLst>
      <p:ext uri="{BB962C8B-B14F-4D97-AF65-F5344CB8AC3E}">
        <p14:creationId xmlns:p14="http://schemas.microsoft.com/office/powerpoint/2010/main" val="165112793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7"/>
          <p:cNvSpPr>
            <a:spLocks noGrp="1" noChangeArrowheads="1"/>
          </p:cNvSpPr>
          <p:nvPr>
            <p:ph type="dt" sz="half" idx="10"/>
          </p:nvPr>
        </p:nvSpPr>
        <p:spPr>
          <a:ln/>
        </p:spPr>
        <p:txBody>
          <a:bodyPr/>
          <a:lstStyle>
            <a:lvl1pPr>
              <a:defRPr/>
            </a:lvl1pPr>
          </a:lstStyle>
          <a:p>
            <a:pPr>
              <a:defRPr/>
            </a:pPr>
            <a:fld id="{F9F0E330-E60B-4862-BC00-7ACA41E1E2A5}" type="datetime1">
              <a:rPr lang="de-DE" altLang="de-DE" smtClean="0"/>
              <a:t>09.11.2019</a:t>
            </a:fld>
            <a:endParaRPr lang="de-DE" altLang="de-DE"/>
          </a:p>
        </p:txBody>
      </p:sp>
      <p:sp>
        <p:nvSpPr>
          <p:cNvPr id="5"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6" name="Rectangle 19"/>
          <p:cNvSpPr>
            <a:spLocks noGrp="1" noChangeArrowheads="1"/>
          </p:cNvSpPr>
          <p:nvPr>
            <p:ph type="sldNum" sz="quarter" idx="12"/>
          </p:nvPr>
        </p:nvSpPr>
        <p:spPr>
          <a:ln/>
        </p:spPr>
        <p:txBody>
          <a:bodyPr/>
          <a:lstStyle>
            <a:lvl1pPr>
              <a:defRPr/>
            </a:lvl1pPr>
          </a:lstStyle>
          <a:p>
            <a:pPr>
              <a:defRPr/>
            </a:pPr>
            <a:fld id="{D2DE6C83-BCFE-43AA-8AAE-E2FBE8672FDA}" type="slidenum">
              <a:rPr lang="de-DE" altLang="de-DE"/>
              <a:pPr>
                <a:defRPr/>
              </a:pPr>
              <a:t>‹Nr.›</a:t>
            </a:fld>
            <a:endParaRPr lang="de-DE" altLang="de-DE"/>
          </a:p>
        </p:txBody>
      </p:sp>
    </p:spTree>
    <p:extLst>
      <p:ext uri="{BB962C8B-B14F-4D97-AF65-F5344CB8AC3E}">
        <p14:creationId xmlns:p14="http://schemas.microsoft.com/office/powerpoint/2010/main" val="7430250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7"/>
          <p:cNvSpPr>
            <a:spLocks noGrp="1" noChangeArrowheads="1"/>
          </p:cNvSpPr>
          <p:nvPr>
            <p:ph type="dt" sz="half" idx="10"/>
          </p:nvPr>
        </p:nvSpPr>
        <p:spPr>
          <a:ln/>
        </p:spPr>
        <p:txBody>
          <a:bodyPr/>
          <a:lstStyle>
            <a:lvl1pPr>
              <a:defRPr/>
            </a:lvl1pPr>
          </a:lstStyle>
          <a:p>
            <a:pPr>
              <a:defRPr/>
            </a:pPr>
            <a:fld id="{733AE7C2-2E4F-4FF4-AF86-EC1F58DA010A}" type="datetime1">
              <a:rPr lang="de-DE" altLang="de-DE" smtClean="0"/>
              <a:t>09.11.2019</a:t>
            </a:fld>
            <a:endParaRPr lang="de-DE" altLang="de-DE"/>
          </a:p>
        </p:txBody>
      </p:sp>
      <p:sp>
        <p:nvSpPr>
          <p:cNvPr id="6"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7" name="Rectangle 19"/>
          <p:cNvSpPr>
            <a:spLocks noGrp="1" noChangeArrowheads="1"/>
          </p:cNvSpPr>
          <p:nvPr>
            <p:ph type="sldNum" sz="quarter" idx="12"/>
          </p:nvPr>
        </p:nvSpPr>
        <p:spPr>
          <a:ln/>
        </p:spPr>
        <p:txBody>
          <a:bodyPr/>
          <a:lstStyle>
            <a:lvl1pPr>
              <a:defRPr/>
            </a:lvl1pPr>
          </a:lstStyle>
          <a:p>
            <a:pPr>
              <a:defRPr/>
            </a:pPr>
            <a:fld id="{7270A1A1-B251-4A92-B953-0A81E095FA95}" type="slidenum">
              <a:rPr lang="de-DE" altLang="de-DE"/>
              <a:pPr>
                <a:defRPr/>
              </a:pPr>
              <a:t>‹Nr.›</a:t>
            </a:fld>
            <a:endParaRPr lang="de-DE" altLang="de-DE"/>
          </a:p>
        </p:txBody>
      </p:sp>
    </p:spTree>
    <p:extLst>
      <p:ext uri="{BB962C8B-B14F-4D97-AF65-F5344CB8AC3E}">
        <p14:creationId xmlns:p14="http://schemas.microsoft.com/office/powerpoint/2010/main" val="85392999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7"/>
          <p:cNvSpPr>
            <a:spLocks noGrp="1" noChangeArrowheads="1"/>
          </p:cNvSpPr>
          <p:nvPr>
            <p:ph type="dt" sz="half" idx="10"/>
          </p:nvPr>
        </p:nvSpPr>
        <p:spPr>
          <a:ln/>
        </p:spPr>
        <p:txBody>
          <a:bodyPr/>
          <a:lstStyle>
            <a:lvl1pPr>
              <a:defRPr/>
            </a:lvl1pPr>
          </a:lstStyle>
          <a:p>
            <a:pPr>
              <a:defRPr/>
            </a:pPr>
            <a:fld id="{A3B07CE5-73B1-4142-A3F7-15AACD55B601}" type="datetime1">
              <a:rPr lang="de-DE" altLang="de-DE" smtClean="0"/>
              <a:t>09.11.2019</a:t>
            </a:fld>
            <a:endParaRPr lang="de-DE" altLang="de-DE"/>
          </a:p>
        </p:txBody>
      </p:sp>
      <p:sp>
        <p:nvSpPr>
          <p:cNvPr id="8"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9" name="Rectangle 19"/>
          <p:cNvSpPr>
            <a:spLocks noGrp="1" noChangeArrowheads="1"/>
          </p:cNvSpPr>
          <p:nvPr>
            <p:ph type="sldNum" sz="quarter" idx="12"/>
          </p:nvPr>
        </p:nvSpPr>
        <p:spPr>
          <a:ln/>
        </p:spPr>
        <p:txBody>
          <a:bodyPr/>
          <a:lstStyle>
            <a:lvl1pPr>
              <a:defRPr/>
            </a:lvl1pPr>
          </a:lstStyle>
          <a:p>
            <a:pPr>
              <a:defRPr/>
            </a:pPr>
            <a:fld id="{E04A1657-7329-469B-91A5-A62812C8805E}" type="slidenum">
              <a:rPr lang="de-DE" altLang="de-DE"/>
              <a:pPr>
                <a:defRPr/>
              </a:pPr>
              <a:t>‹Nr.›</a:t>
            </a:fld>
            <a:endParaRPr lang="de-DE" altLang="de-DE"/>
          </a:p>
        </p:txBody>
      </p:sp>
    </p:spTree>
    <p:extLst>
      <p:ext uri="{BB962C8B-B14F-4D97-AF65-F5344CB8AC3E}">
        <p14:creationId xmlns:p14="http://schemas.microsoft.com/office/powerpoint/2010/main" val="40607759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7"/>
          <p:cNvSpPr>
            <a:spLocks noGrp="1" noChangeArrowheads="1"/>
          </p:cNvSpPr>
          <p:nvPr>
            <p:ph type="dt" sz="half" idx="10"/>
          </p:nvPr>
        </p:nvSpPr>
        <p:spPr>
          <a:ln/>
        </p:spPr>
        <p:txBody>
          <a:bodyPr/>
          <a:lstStyle>
            <a:lvl1pPr>
              <a:defRPr/>
            </a:lvl1pPr>
          </a:lstStyle>
          <a:p>
            <a:pPr>
              <a:defRPr/>
            </a:pPr>
            <a:fld id="{7C38950F-EB37-4B54-8875-DF2544CE1792}" type="datetime1">
              <a:rPr lang="de-DE" altLang="de-DE" smtClean="0"/>
              <a:t>09.11.2019</a:t>
            </a:fld>
            <a:endParaRPr lang="de-DE" altLang="de-DE"/>
          </a:p>
        </p:txBody>
      </p:sp>
      <p:sp>
        <p:nvSpPr>
          <p:cNvPr id="4"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5" name="Rectangle 19"/>
          <p:cNvSpPr>
            <a:spLocks noGrp="1" noChangeArrowheads="1"/>
          </p:cNvSpPr>
          <p:nvPr>
            <p:ph type="sldNum" sz="quarter" idx="12"/>
          </p:nvPr>
        </p:nvSpPr>
        <p:spPr>
          <a:ln/>
        </p:spPr>
        <p:txBody>
          <a:bodyPr/>
          <a:lstStyle>
            <a:lvl1pPr>
              <a:defRPr/>
            </a:lvl1pPr>
          </a:lstStyle>
          <a:p>
            <a:pPr>
              <a:defRPr/>
            </a:pPr>
            <a:fld id="{02F32FD1-9A4D-4029-BE35-46C644A8F0EB}" type="slidenum">
              <a:rPr lang="de-DE" altLang="de-DE"/>
              <a:pPr>
                <a:defRPr/>
              </a:pPr>
              <a:t>‹Nr.›</a:t>
            </a:fld>
            <a:endParaRPr lang="de-DE" altLang="de-DE"/>
          </a:p>
        </p:txBody>
      </p:sp>
    </p:spTree>
    <p:extLst>
      <p:ext uri="{BB962C8B-B14F-4D97-AF65-F5344CB8AC3E}">
        <p14:creationId xmlns:p14="http://schemas.microsoft.com/office/powerpoint/2010/main" val="26972958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fld id="{34F9D2F5-AEDE-4CCB-8107-86ED61D46871}" type="datetime1">
              <a:rPr lang="de-DE" altLang="de-DE" smtClean="0"/>
              <a:t>09.11.2019</a:t>
            </a:fld>
            <a:endParaRPr lang="de-DE" altLang="de-DE"/>
          </a:p>
        </p:txBody>
      </p:sp>
      <p:sp>
        <p:nvSpPr>
          <p:cNvPr id="3"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4" name="Rectangle 19"/>
          <p:cNvSpPr>
            <a:spLocks noGrp="1" noChangeArrowheads="1"/>
          </p:cNvSpPr>
          <p:nvPr>
            <p:ph type="sldNum" sz="quarter" idx="12"/>
          </p:nvPr>
        </p:nvSpPr>
        <p:spPr>
          <a:ln/>
        </p:spPr>
        <p:txBody>
          <a:bodyPr/>
          <a:lstStyle>
            <a:lvl1pPr>
              <a:defRPr/>
            </a:lvl1pPr>
          </a:lstStyle>
          <a:p>
            <a:pPr>
              <a:defRPr/>
            </a:pPr>
            <a:fld id="{F69A9CC1-1A87-4814-ACFA-0F080CAEFE89}" type="slidenum">
              <a:rPr lang="de-DE" altLang="de-DE"/>
              <a:pPr>
                <a:defRPr/>
              </a:pPr>
              <a:t>‹Nr.›</a:t>
            </a:fld>
            <a:endParaRPr lang="de-DE" altLang="de-DE"/>
          </a:p>
        </p:txBody>
      </p:sp>
    </p:spTree>
    <p:extLst>
      <p:ext uri="{BB962C8B-B14F-4D97-AF65-F5344CB8AC3E}">
        <p14:creationId xmlns:p14="http://schemas.microsoft.com/office/powerpoint/2010/main" val="13047672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7"/>
          <p:cNvSpPr>
            <a:spLocks noGrp="1" noChangeArrowheads="1"/>
          </p:cNvSpPr>
          <p:nvPr>
            <p:ph type="dt" sz="half" idx="10"/>
          </p:nvPr>
        </p:nvSpPr>
        <p:spPr>
          <a:ln/>
        </p:spPr>
        <p:txBody>
          <a:bodyPr/>
          <a:lstStyle>
            <a:lvl1pPr>
              <a:defRPr/>
            </a:lvl1pPr>
          </a:lstStyle>
          <a:p>
            <a:pPr>
              <a:defRPr/>
            </a:pPr>
            <a:fld id="{9D683271-A29C-4091-B8B9-5B2399A38895}" type="datetime1">
              <a:rPr lang="de-DE" altLang="de-DE" smtClean="0"/>
              <a:t>09.11.2019</a:t>
            </a:fld>
            <a:endParaRPr lang="de-DE" altLang="de-DE"/>
          </a:p>
        </p:txBody>
      </p:sp>
      <p:sp>
        <p:nvSpPr>
          <p:cNvPr id="6"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7" name="Rectangle 19"/>
          <p:cNvSpPr>
            <a:spLocks noGrp="1" noChangeArrowheads="1"/>
          </p:cNvSpPr>
          <p:nvPr>
            <p:ph type="sldNum" sz="quarter" idx="12"/>
          </p:nvPr>
        </p:nvSpPr>
        <p:spPr>
          <a:ln/>
        </p:spPr>
        <p:txBody>
          <a:bodyPr/>
          <a:lstStyle>
            <a:lvl1pPr>
              <a:defRPr/>
            </a:lvl1pPr>
          </a:lstStyle>
          <a:p>
            <a:pPr>
              <a:defRPr/>
            </a:pPr>
            <a:fld id="{131B4D5D-FFEE-4197-8B30-169DEDE0176F}" type="slidenum">
              <a:rPr lang="de-DE" altLang="de-DE"/>
              <a:pPr>
                <a:defRPr/>
              </a:pPr>
              <a:t>‹Nr.›</a:t>
            </a:fld>
            <a:endParaRPr lang="de-DE" altLang="de-DE"/>
          </a:p>
        </p:txBody>
      </p:sp>
    </p:spTree>
    <p:extLst>
      <p:ext uri="{BB962C8B-B14F-4D97-AF65-F5344CB8AC3E}">
        <p14:creationId xmlns:p14="http://schemas.microsoft.com/office/powerpoint/2010/main" val="386740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7"/>
          <p:cNvSpPr>
            <a:spLocks noGrp="1" noChangeArrowheads="1"/>
          </p:cNvSpPr>
          <p:nvPr>
            <p:ph type="dt" sz="half" idx="10"/>
          </p:nvPr>
        </p:nvSpPr>
        <p:spPr>
          <a:ln/>
        </p:spPr>
        <p:txBody>
          <a:bodyPr/>
          <a:lstStyle>
            <a:lvl1pPr>
              <a:defRPr/>
            </a:lvl1pPr>
          </a:lstStyle>
          <a:p>
            <a:pPr>
              <a:defRPr/>
            </a:pPr>
            <a:fld id="{28141845-3EEA-44C4-ACA9-1DA4B4D18E7E}" type="datetime1">
              <a:rPr lang="de-DE" altLang="de-DE" smtClean="0"/>
              <a:t>09.11.2019</a:t>
            </a:fld>
            <a:endParaRPr lang="de-DE" altLang="de-DE"/>
          </a:p>
        </p:txBody>
      </p:sp>
      <p:sp>
        <p:nvSpPr>
          <p:cNvPr id="6" name="Rectangle 18"/>
          <p:cNvSpPr>
            <a:spLocks noGrp="1" noChangeArrowheads="1"/>
          </p:cNvSpPr>
          <p:nvPr>
            <p:ph type="ftr" sz="quarter" idx="11"/>
          </p:nvPr>
        </p:nvSpPr>
        <p:spPr>
          <a:ln/>
        </p:spPr>
        <p:txBody>
          <a:bodyPr/>
          <a:lstStyle>
            <a:lvl1pPr>
              <a:defRPr/>
            </a:lvl1pPr>
          </a:lstStyle>
          <a:p>
            <a:pPr>
              <a:defRPr/>
            </a:pPr>
            <a:r>
              <a:rPr lang="de-DE" altLang="de-DE" smtClean="0"/>
              <a:t>RAin Unger / Putz - Sessel - Steldinger / Medizinrecht</a:t>
            </a:r>
            <a:endParaRPr lang="de-DE" altLang="de-DE"/>
          </a:p>
        </p:txBody>
      </p:sp>
      <p:sp>
        <p:nvSpPr>
          <p:cNvPr id="7" name="Rectangle 19"/>
          <p:cNvSpPr>
            <a:spLocks noGrp="1" noChangeArrowheads="1"/>
          </p:cNvSpPr>
          <p:nvPr>
            <p:ph type="sldNum" sz="quarter" idx="12"/>
          </p:nvPr>
        </p:nvSpPr>
        <p:spPr>
          <a:ln/>
        </p:spPr>
        <p:txBody>
          <a:bodyPr/>
          <a:lstStyle>
            <a:lvl1pPr>
              <a:defRPr/>
            </a:lvl1pPr>
          </a:lstStyle>
          <a:p>
            <a:pPr>
              <a:defRPr/>
            </a:pPr>
            <a:fld id="{A9DA970A-2724-4CCA-8238-35DB5334780E}" type="slidenum">
              <a:rPr lang="de-DE" altLang="de-DE"/>
              <a:pPr>
                <a:defRPr/>
              </a:pPr>
              <a:t>‹Nr.›</a:t>
            </a:fld>
            <a:endParaRPr lang="de-DE" altLang="de-DE"/>
          </a:p>
        </p:txBody>
      </p:sp>
    </p:spTree>
    <p:extLst>
      <p:ext uri="{BB962C8B-B14F-4D97-AF65-F5344CB8AC3E}">
        <p14:creationId xmlns:p14="http://schemas.microsoft.com/office/powerpoint/2010/main" val="56177981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140825" cy="6851650"/>
            <a:chOff x="0" y="4"/>
            <a:chExt cx="5758" cy="4316"/>
          </a:xfrm>
        </p:grpSpPr>
        <p:sp>
          <p:nvSpPr>
            <p:cNvPr id="1032" name="Freeform 3"/>
            <p:cNvSpPr>
              <a:spLocks/>
            </p:cNvSpPr>
            <p:nvPr/>
          </p:nvSpPr>
          <p:spPr bwMode="hidden">
            <a:xfrm>
              <a:off x="558" y="1161"/>
              <a:ext cx="5200" cy="3159"/>
            </a:xfrm>
            <a:custGeom>
              <a:avLst/>
              <a:gdLst>
                <a:gd name="T0" fmla="*/ 0 w 5184"/>
                <a:gd name="T1" fmla="*/ 3159 h 3159"/>
                <a:gd name="T2" fmla="*/ 5377 w 5184"/>
                <a:gd name="T3" fmla="*/ 3159 h 3159"/>
                <a:gd name="T4" fmla="*/ 5377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3" name="Freeform 4"/>
            <p:cNvSpPr>
              <a:spLocks/>
            </p:cNvSpPr>
            <p:nvPr/>
          </p:nvSpPr>
          <p:spPr bwMode="hidden">
            <a:xfrm>
              <a:off x="0" y="1161"/>
              <a:ext cx="558" cy="3159"/>
            </a:xfrm>
            <a:custGeom>
              <a:avLst/>
              <a:gdLst>
                <a:gd name="T0" fmla="*/ 0 w 556"/>
                <a:gd name="T1" fmla="*/ 0 h 3159"/>
                <a:gd name="T2" fmla="*/ 0 w 556"/>
                <a:gd name="T3" fmla="*/ 3159 h 3159"/>
                <a:gd name="T4" fmla="*/ 580 w 556"/>
                <a:gd name="T5" fmla="*/ 3159 h 3159"/>
                <a:gd name="T6" fmla="*/ 580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nvGrpSpPr>
            <p:cNvPr id="1034" name="Group 5"/>
            <p:cNvGrpSpPr>
              <a:grpSpLocks/>
            </p:cNvGrpSpPr>
            <p:nvPr userDrawn="1"/>
          </p:nvGrpSpPr>
          <p:grpSpPr bwMode="auto">
            <a:xfrm>
              <a:off x="0" y="4"/>
              <a:ext cx="5758" cy="4316"/>
              <a:chOff x="0" y="4"/>
              <a:chExt cx="5758" cy="4316"/>
            </a:xfrm>
          </p:grpSpPr>
          <p:sp>
            <p:nvSpPr>
              <p:cNvPr id="1035"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6"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7" name="Freeform 8"/>
              <p:cNvSpPr>
                <a:spLocks/>
              </p:cNvSpPr>
              <p:nvPr/>
            </p:nvSpPr>
            <p:spPr bwMode="ltGray">
              <a:xfrm>
                <a:off x="1019" y="1155"/>
                <a:ext cx="4739" cy="12"/>
              </a:xfrm>
              <a:custGeom>
                <a:avLst/>
                <a:gdLst>
                  <a:gd name="T0" fmla="*/ 4905 w 4724"/>
                  <a:gd name="T1" fmla="*/ 0 h 12"/>
                  <a:gd name="T2" fmla="*/ 0 w 4724"/>
                  <a:gd name="T3" fmla="*/ 0 h 12"/>
                  <a:gd name="T4" fmla="*/ 0 w 4724"/>
                  <a:gd name="T5" fmla="*/ 12 h 12"/>
                  <a:gd name="T6" fmla="*/ 4905 w 4724"/>
                  <a:gd name="T7" fmla="*/ 12 h 12"/>
                  <a:gd name="T8" fmla="*/ 4905 w 4724"/>
                  <a:gd name="T9" fmla="*/ 0 h 12"/>
                  <a:gd name="T10" fmla="*/ 4905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8"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39"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251"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DE"/>
              </a:p>
            </p:txBody>
          </p:sp>
          <p:sp>
            <p:nvSpPr>
              <p:cNvPr id="1041" name="Freeform 12"/>
              <p:cNvSpPr>
                <a:spLocks/>
              </p:cNvSpPr>
              <p:nvPr/>
            </p:nvSpPr>
            <p:spPr bwMode="ltGray">
              <a:xfrm>
                <a:off x="0" y="1155"/>
                <a:ext cx="351" cy="12"/>
              </a:xfrm>
              <a:custGeom>
                <a:avLst/>
                <a:gdLst>
                  <a:gd name="T0" fmla="*/ 0 w 251"/>
                  <a:gd name="T1" fmla="*/ 0 h 12"/>
                  <a:gd name="T2" fmla="*/ 0 w 251"/>
                  <a:gd name="T3" fmla="*/ 12 h 12"/>
                  <a:gd name="T4" fmla="*/ 14053 w 251"/>
                  <a:gd name="T5" fmla="*/ 12 h 12"/>
                  <a:gd name="T6" fmla="*/ 14053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42" name="Freeform 13"/>
              <p:cNvSpPr>
                <a:spLocks/>
              </p:cNvSpPr>
              <p:nvPr/>
            </p:nvSpPr>
            <p:spPr bwMode="ltGray">
              <a:xfrm>
                <a:off x="767" y="1155"/>
                <a:ext cx="252" cy="12"/>
              </a:xfrm>
              <a:custGeom>
                <a:avLst/>
                <a:gdLst>
                  <a:gd name="T0" fmla="*/ 263 w 251"/>
                  <a:gd name="T1" fmla="*/ 0 h 12"/>
                  <a:gd name="T2" fmla="*/ 0 w 251"/>
                  <a:gd name="T3" fmla="*/ 0 h 12"/>
                  <a:gd name="T4" fmla="*/ 0 w 251"/>
                  <a:gd name="T5" fmla="*/ 12 h 12"/>
                  <a:gd name="T6" fmla="*/ 263 w 251"/>
                  <a:gd name="T7" fmla="*/ 12 h 12"/>
                  <a:gd name="T8" fmla="*/ 263 w 251"/>
                  <a:gd name="T9" fmla="*/ 0 h 12"/>
                  <a:gd name="T10" fmla="*/ 263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10254"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1" hangingPunct="1">
                  <a:defRPr/>
                </a:pPr>
                <a:endParaRPr lang="de-DE"/>
              </a:p>
            </p:txBody>
          </p:sp>
        </p:grpSp>
      </p:grpSp>
      <p:sp>
        <p:nvSpPr>
          <p:cNvPr id="10255"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56"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57"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fld id="{4D18E62F-2940-43CF-9A14-9AA2E253157F}" type="datetime1">
              <a:rPr lang="de-DE" altLang="de-DE" smtClean="0"/>
              <a:t>09.11.2019</a:t>
            </a:fld>
            <a:endParaRPr lang="de-DE" altLang="de-DE"/>
          </a:p>
        </p:txBody>
      </p:sp>
      <p:sp>
        <p:nvSpPr>
          <p:cNvPr id="10258"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r>
              <a:rPr lang="de-DE" altLang="de-DE" smtClean="0"/>
              <a:t>RAin Unger / Putz - Sessel - Steldinger / Medizinrecht</a:t>
            </a:r>
            <a:endParaRPr lang="de-DE" altLang="de-DE"/>
          </a:p>
        </p:txBody>
      </p:sp>
      <p:sp>
        <p:nvSpPr>
          <p:cNvPr id="10259"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000000"/>
                  </a:outerShdw>
                </a:effectLst>
              </a:defRPr>
            </a:lvl1pPr>
          </a:lstStyle>
          <a:p>
            <a:pPr>
              <a:defRPr/>
            </a:pPr>
            <a:fld id="{7AFFBD68-160D-4F23-9A11-9EE4F3655146}" type="slidenum">
              <a:rPr lang="de-DE" altLang="de-DE"/>
              <a:pPr>
                <a:defRPr/>
              </a:pPr>
              <a:t>‹Nr.›</a:t>
            </a:fld>
            <a:endParaRPr lang="de-DE" altLang="de-DE"/>
          </a:p>
        </p:txBody>
      </p:sp>
    </p:spTree>
  </p:cSld>
  <p:clrMap bg1="dk2" tx1="lt1" bg2="dk1" tx2="lt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55"/>
                                        </p:tgtEl>
                                        <p:attrNameLst>
                                          <p:attrName>style.visibility</p:attrName>
                                        </p:attrNameLst>
                                      </p:cBhvr>
                                      <p:to>
                                        <p:strVal val="visible"/>
                                      </p:to>
                                    </p:set>
                                    <p:animEffect transition="in" filter="fade">
                                      <p:cBhvr>
                                        <p:cTn id="7" dur="2000"/>
                                        <p:tgtEl>
                                          <p:spTgt spid="10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56">
                                            <p:txEl>
                                              <p:pRg st="0" end="0"/>
                                            </p:txEl>
                                          </p:spTgt>
                                        </p:tgtEl>
                                        <p:attrNameLst>
                                          <p:attrName>style.visibility</p:attrName>
                                        </p:attrNameLst>
                                      </p:cBhvr>
                                      <p:to>
                                        <p:strVal val="visible"/>
                                      </p:to>
                                    </p:set>
                                    <p:animEffect transition="in" filter="fade">
                                      <p:cBhvr>
                                        <p:cTn id="12" dur="2000"/>
                                        <p:tgtEl>
                                          <p:spTgt spid="10256">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56">
                                            <p:txEl>
                                              <p:pRg st="1" end="1"/>
                                            </p:txEl>
                                          </p:spTgt>
                                        </p:tgtEl>
                                        <p:attrNameLst>
                                          <p:attrName>style.visibility</p:attrName>
                                        </p:attrNameLst>
                                      </p:cBhvr>
                                      <p:to>
                                        <p:strVal val="visible"/>
                                      </p:to>
                                    </p:set>
                                    <p:animEffect transition="in" filter="fade">
                                      <p:cBhvr>
                                        <p:cTn id="15" dur="2000"/>
                                        <p:tgtEl>
                                          <p:spTgt spid="10256">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56">
                                            <p:txEl>
                                              <p:pRg st="2" end="2"/>
                                            </p:txEl>
                                          </p:spTgt>
                                        </p:tgtEl>
                                        <p:attrNameLst>
                                          <p:attrName>style.visibility</p:attrName>
                                        </p:attrNameLst>
                                      </p:cBhvr>
                                      <p:to>
                                        <p:strVal val="visible"/>
                                      </p:to>
                                    </p:set>
                                    <p:animEffect transition="in" filter="fade">
                                      <p:cBhvr>
                                        <p:cTn id="18" dur="2000"/>
                                        <p:tgtEl>
                                          <p:spTgt spid="1025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56">
                                            <p:txEl>
                                              <p:pRg st="3" end="3"/>
                                            </p:txEl>
                                          </p:spTgt>
                                        </p:tgtEl>
                                        <p:attrNameLst>
                                          <p:attrName>style.visibility</p:attrName>
                                        </p:attrNameLst>
                                      </p:cBhvr>
                                      <p:to>
                                        <p:strVal val="visible"/>
                                      </p:to>
                                    </p:set>
                                    <p:animEffect transition="in" filter="fade">
                                      <p:cBhvr>
                                        <p:cTn id="21" dur="2000"/>
                                        <p:tgtEl>
                                          <p:spTgt spid="10256">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56">
                                            <p:txEl>
                                              <p:pRg st="4" end="4"/>
                                            </p:txEl>
                                          </p:spTgt>
                                        </p:tgtEl>
                                        <p:attrNameLst>
                                          <p:attrName>style.visibility</p:attrName>
                                        </p:attrNameLst>
                                      </p:cBhvr>
                                      <p:to>
                                        <p:strVal val="visible"/>
                                      </p:to>
                                    </p:set>
                                    <p:animEffect transition="in" filter="fade">
                                      <p:cBhvr>
                                        <p:cTn id="24" dur="2000"/>
                                        <p:tgtEl>
                                          <p:spTgt spid="102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5" grpId="0"/>
      <p:bldP spid="10256" grpId="0" build="p">
        <p:tmplLst>
          <p:tmpl lvl="1">
            <p:tnLst>
              <p:par>
                <p:cTn presetID="10" presetClass="entr" presetSubtype="0" fill="hold" nodeType="clickEffect">
                  <p:stCondLst>
                    <p:cond delay="0"/>
                  </p:stCondLst>
                  <p:childTnLst>
                    <p:set>
                      <p:cBhvr>
                        <p:cTn dur="1" fill="hold">
                          <p:stCondLst>
                            <p:cond delay="0"/>
                          </p:stCondLst>
                        </p:cTn>
                        <p:tgtEl>
                          <p:spTgt spid="10256"/>
                        </p:tgtEl>
                        <p:attrNameLst>
                          <p:attrName>style.visibility</p:attrName>
                        </p:attrNameLst>
                      </p:cBhvr>
                      <p:to>
                        <p:strVal val="visible"/>
                      </p:to>
                    </p:set>
                    <p:animEffect transition="in" filter="fade">
                      <p:cBhvr>
                        <p:cTn dur="2000"/>
                        <p:tgtEl>
                          <p:spTgt spid="10256"/>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56"/>
                        </p:tgtEl>
                        <p:attrNameLst>
                          <p:attrName>style.visibility</p:attrName>
                        </p:attrNameLst>
                      </p:cBhvr>
                      <p:to>
                        <p:strVal val="visible"/>
                      </p:to>
                    </p:set>
                    <p:animEffect transition="in" filter="fade">
                      <p:cBhvr>
                        <p:cTn dur="2000"/>
                        <p:tgtEl>
                          <p:spTgt spid="10256"/>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56"/>
                        </p:tgtEl>
                        <p:attrNameLst>
                          <p:attrName>style.visibility</p:attrName>
                        </p:attrNameLst>
                      </p:cBhvr>
                      <p:to>
                        <p:strVal val="visible"/>
                      </p:to>
                    </p:set>
                    <p:animEffect transition="in" filter="fade">
                      <p:cBhvr>
                        <p:cTn dur="2000"/>
                        <p:tgtEl>
                          <p:spTgt spid="10256"/>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56"/>
                        </p:tgtEl>
                        <p:attrNameLst>
                          <p:attrName>style.visibility</p:attrName>
                        </p:attrNameLst>
                      </p:cBhvr>
                      <p:to>
                        <p:strVal val="visible"/>
                      </p:to>
                    </p:set>
                    <p:animEffect transition="in" filter="fade">
                      <p:cBhvr>
                        <p:cTn dur="2000"/>
                        <p:tgtEl>
                          <p:spTgt spid="10256"/>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56"/>
                        </p:tgtEl>
                        <p:attrNameLst>
                          <p:attrName>style.visibility</p:attrName>
                        </p:attrNameLst>
                      </p:cBhvr>
                      <p:to>
                        <p:strVal val="visible"/>
                      </p:to>
                    </p:set>
                    <p:animEffect transition="in" filter="fade">
                      <p:cBhvr>
                        <p:cTn dur="2000"/>
                        <p:tgtEl>
                          <p:spTgt spid="10256"/>
                        </p:tgtEl>
                      </p:cBhvr>
                    </p:animEffect>
                  </p:childTnLst>
                </p:cTn>
              </p:par>
            </p:tnLst>
          </p:tmpl>
        </p:tmplLst>
      </p:bldP>
    </p:bldLst>
  </p:timing>
  <p:hf hdr="0"/>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umsplatzhalter 1"/>
          <p:cNvSpPr>
            <a:spLocks noGrp="1"/>
          </p:cNvSpPr>
          <p:nvPr>
            <p:ph type="dt" sz="quarter" idx="10"/>
          </p:nvPr>
        </p:nvSpPr>
        <p:spPr/>
        <p:txBody>
          <a:bodyPr/>
          <a:lstStyle/>
          <a:p>
            <a:pPr>
              <a:defRPr/>
            </a:pPr>
            <a:fld id="{6569171C-EBC4-4D4A-AD07-9D39E1F3F4DD}" type="datetime1">
              <a:rPr lang="de-DE" altLang="de-DE" smtClean="0"/>
              <a:t>09.11.2019</a:t>
            </a:fld>
            <a:endParaRPr lang="de-DE" altLang="de-DE"/>
          </a:p>
        </p:txBody>
      </p:sp>
      <p:sp>
        <p:nvSpPr>
          <p:cNvPr id="8"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9" name="Foliennummernplatzhalter 3"/>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5BC47C7E-1147-4311-84F8-28F2DDF02D56}" type="slidenum">
              <a:rPr lang="de-DE" altLang="de-DE" sz="1000" smtClean="0"/>
              <a:pPr>
                <a:spcBef>
                  <a:spcPct val="0"/>
                </a:spcBef>
                <a:buClrTx/>
                <a:buSzTx/>
                <a:buFontTx/>
                <a:buNone/>
                <a:defRPr/>
              </a:pPr>
              <a:t>1</a:t>
            </a:fld>
            <a:endParaRPr lang="de-DE" altLang="de-DE" sz="1000" smtClean="0"/>
          </a:p>
        </p:txBody>
      </p:sp>
      <p:pic>
        <p:nvPicPr>
          <p:cNvPr id="4101" name="Picture 2" descr="muenchen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144000" cy="6444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3"/>
          <p:cNvSpPr txBox="1">
            <a:spLocks noChangeArrowheads="1"/>
          </p:cNvSpPr>
          <p:nvPr/>
        </p:nvSpPr>
        <p:spPr bwMode="auto">
          <a:xfrm>
            <a:off x="0" y="9906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endParaRPr lang="de-DE" altLang="de-DE" sz="2400">
              <a:latin typeface="Times New Roman" pitchFamily="18" charset="0"/>
            </a:endParaRPr>
          </a:p>
        </p:txBody>
      </p:sp>
      <p:sp>
        <p:nvSpPr>
          <p:cNvPr id="4103" name="Text Box 4"/>
          <p:cNvSpPr txBox="1">
            <a:spLocks noChangeArrowheads="1"/>
          </p:cNvSpPr>
          <p:nvPr/>
        </p:nvSpPr>
        <p:spPr bwMode="auto">
          <a:xfrm>
            <a:off x="1066800" y="533400"/>
            <a:ext cx="25685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de-DE" sz="1600" b="1" dirty="0" err="1">
                <a:solidFill>
                  <a:srgbClr val="FFFFFF"/>
                </a:solidFill>
                <a:latin typeface="Times New Roman" pitchFamily="18" charset="0"/>
              </a:rPr>
              <a:t>Putz</a:t>
            </a:r>
            <a:r>
              <a:rPr lang="en-US" altLang="de-DE" sz="1600" b="1" dirty="0">
                <a:solidFill>
                  <a:srgbClr val="FFFFFF"/>
                </a:solidFill>
                <a:latin typeface="Times New Roman" pitchFamily="18" charset="0"/>
              </a:rPr>
              <a:t> - </a:t>
            </a:r>
            <a:r>
              <a:rPr lang="en-US" altLang="de-DE" sz="1600" b="1" dirty="0" err="1">
                <a:solidFill>
                  <a:srgbClr val="FFFFFF"/>
                </a:solidFill>
                <a:latin typeface="Times New Roman" pitchFamily="18" charset="0"/>
              </a:rPr>
              <a:t>Sessel</a:t>
            </a:r>
            <a:r>
              <a:rPr lang="en-US" altLang="de-DE" sz="1600" b="1" dirty="0">
                <a:solidFill>
                  <a:srgbClr val="FFFFFF"/>
                </a:solidFill>
                <a:latin typeface="Times New Roman" pitchFamily="18" charset="0"/>
              </a:rPr>
              <a:t>  -  </a:t>
            </a:r>
            <a:r>
              <a:rPr lang="en-US" altLang="de-DE" sz="1600" b="1" dirty="0" err="1">
                <a:solidFill>
                  <a:srgbClr val="FFFFFF"/>
                </a:solidFill>
                <a:latin typeface="Times New Roman" pitchFamily="18" charset="0"/>
              </a:rPr>
              <a:t>Steldinger</a:t>
            </a:r>
            <a:r>
              <a:rPr lang="en-US" altLang="de-DE" sz="1600" b="1" dirty="0">
                <a:solidFill>
                  <a:srgbClr val="FFFFFF"/>
                </a:solidFill>
                <a:latin typeface="Times New Roman" pitchFamily="18" charset="0"/>
              </a:rPr>
              <a:t> </a:t>
            </a:r>
          </a:p>
          <a:p>
            <a:pPr algn="ctr">
              <a:spcBef>
                <a:spcPct val="50000"/>
              </a:spcBef>
              <a:buClrTx/>
              <a:buSzTx/>
              <a:buFontTx/>
              <a:buNone/>
            </a:pPr>
            <a:r>
              <a:rPr lang="en-US" altLang="de-DE" sz="1600" b="1" dirty="0" err="1" smtClean="0">
                <a:solidFill>
                  <a:srgbClr val="FFFFFF"/>
                </a:solidFill>
                <a:latin typeface="Times New Roman" pitchFamily="18" charset="0"/>
              </a:rPr>
              <a:t>Kanzlei</a:t>
            </a:r>
            <a:r>
              <a:rPr lang="en-US" altLang="de-DE" sz="1600" b="1" dirty="0" smtClean="0">
                <a:solidFill>
                  <a:srgbClr val="FFFFFF"/>
                </a:solidFill>
                <a:latin typeface="Times New Roman" pitchFamily="18" charset="0"/>
              </a:rPr>
              <a:t> </a:t>
            </a:r>
            <a:r>
              <a:rPr lang="en-US" altLang="de-DE" sz="1600" b="1" dirty="0" err="1" smtClean="0">
                <a:solidFill>
                  <a:srgbClr val="FFFFFF"/>
                </a:solidFill>
                <a:latin typeface="Times New Roman" pitchFamily="18" charset="0"/>
              </a:rPr>
              <a:t>für</a:t>
            </a:r>
            <a:r>
              <a:rPr lang="en-US" altLang="de-DE" sz="1600" b="1" dirty="0" smtClean="0">
                <a:solidFill>
                  <a:srgbClr val="FFFFFF"/>
                </a:solidFill>
                <a:latin typeface="Times New Roman" pitchFamily="18" charset="0"/>
              </a:rPr>
              <a:t> </a:t>
            </a:r>
            <a:r>
              <a:rPr lang="en-US" altLang="de-DE" sz="1600" b="1" dirty="0" err="1" smtClean="0">
                <a:solidFill>
                  <a:srgbClr val="FFFFFF"/>
                </a:solidFill>
                <a:latin typeface="Times New Roman" pitchFamily="18" charset="0"/>
              </a:rPr>
              <a:t>Medizinrecht</a:t>
            </a:r>
            <a:endParaRPr lang="en-US" altLang="de-DE" sz="1600" b="1" dirty="0">
              <a:solidFill>
                <a:srgbClr val="FFFFFF"/>
              </a:solidFill>
              <a:latin typeface="Times New Roman" pitchFamily="18" charset="0"/>
            </a:endParaRPr>
          </a:p>
          <a:p>
            <a:pPr algn="ctr">
              <a:spcBef>
                <a:spcPct val="50000"/>
              </a:spcBef>
              <a:buClrTx/>
              <a:buSzTx/>
              <a:buFontTx/>
              <a:buNone/>
            </a:pPr>
            <a:r>
              <a:rPr lang="en-US" altLang="de-DE" sz="1600" b="1" dirty="0" err="1" smtClean="0">
                <a:solidFill>
                  <a:srgbClr val="FFFFFF"/>
                </a:solidFill>
                <a:latin typeface="Times New Roman" pitchFamily="18" charset="0"/>
              </a:rPr>
              <a:t>München</a:t>
            </a:r>
            <a:endParaRPr lang="en-US" altLang="de-DE" sz="1600" b="1" dirty="0">
              <a:solidFill>
                <a:srgbClr val="FFFFFF"/>
              </a:solidFill>
              <a:latin typeface="Times New Roman" pitchFamily="18" charset="0"/>
            </a:endParaRPr>
          </a:p>
        </p:txBody>
      </p:sp>
      <p:sp>
        <p:nvSpPr>
          <p:cNvPr id="4104" name="Text Box 5"/>
          <p:cNvSpPr txBox="1">
            <a:spLocks noChangeArrowheads="1"/>
          </p:cNvSpPr>
          <p:nvPr/>
        </p:nvSpPr>
        <p:spPr bwMode="auto">
          <a:xfrm>
            <a:off x="827088" y="2420938"/>
            <a:ext cx="3200400"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de-DE" sz="2400" b="1" dirty="0" smtClean="0">
                <a:solidFill>
                  <a:srgbClr val="FFFFFF"/>
                </a:solidFill>
                <a:latin typeface="Times New Roman" pitchFamily="18" charset="0"/>
              </a:rPr>
              <a:t>Tanja Unger</a:t>
            </a:r>
            <a:r>
              <a:rPr lang="en-US" altLang="de-DE" b="1" dirty="0" smtClean="0">
                <a:solidFill>
                  <a:srgbClr val="FFFFFF"/>
                </a:solidFill>
                <a:latin typeface="Times New Roman" pitchFamily="18" charset="0"/>
              </a:rPr>
              <a:t> </a:t>
            </a:r>
            <a:r>
              <a:rPr lang="en-US" altLang="de-DE" sz="2000" b="1" dirty="0" err="1" smtClean="0">
                <a:solidFill>
                  <a:srgbClr val="FFFFFF"/>
                </a:solidFill>
                <a:latin typeface="Times New Roman" pitchFamily="18" charset="0"/>
              </a:rPr>
              <a:t>Rechtsanwältin</a:t>
            </a:r>
            <a:endParaRPr lang="en-US" altLang="de-DE" sz="2000" b="1" dirty="0" smtClean="0">
              <a:solidFill>
                <a:srgbClr val="FFFFFF"/>
              </a:solidFill>
              <a:latin typeface="Times New Roman" pitchFamily="18" charset="0"/>
            </a:endParaRPr>
          </a:p>
          <a:p>
            <a:pPr algn="ctr">
              <a:spcBef>
                <a:spcPct val="50000"/>
              </a:spcBef>
              <a:buClrTx/>
              <a:buSzTx/>
              <a:buFontTx/>
              <a:buNone/>
            </a:pPr>
            <a:r>
              <a:rPr lang="en-US" altLang="de-DE" sz="2000" b="1" dirty="0" err="1" smtClean="0">
                <a:solidFill>
                  <a:srgbClr val="FFFFFF"/>
                </a:solidFill>
                <a:latin typeface="Times New Roman" pitchFamily="18" charset="0"/>
              </a:rPr>
              <a:t>Fachanwältin</a:t>
            </a:r>
            <a:r>
              <a:rPr lang="en-US" altLang="de-DE" sz="2000" b="1" dirty="0" smtClean="0">
                <a:solidFill>
                  <a:srgbClr val="FFFFFF"/>
                </a:solidFill>
                <a:latin typeface="Times New Roman" pitchFamily="18" charset="0"/>
              </a:rPr>
              <a:t> </a:t>
            </a:r>
            <a:r>
              <a:rPr lang="en-US" altLang="de-DE" sz="2000" b="1" dirty="0" err="1" smtClean="0">
                <a:solidFill>
                  <a:srgbClr val="FFFFFF"/>
                </a:solidFill>
                <a:latin typeface="Times New Roman" pitchFamily="18" charset="0"/>
              </a:rPr>
              <a:t>für</a:t>
            </a:r>
            <a:r>
              <a:rPr lang="en-US" altLang="de-DE" sz="2000" b="1" dirty="0" smtClean="0">
                <a:solidFill>
                  <a:srgbClr val="FFFFFF"/>
                </a:solidFill>
                <a:latin typeface="Times New Roman" pitchFamily="18" charset="0"/>
              </a:rPr>
              <a:t> </a:t>
            </a:r>
            <a:r>
              <a:rPr lang="en-US" altLang="de-DE" sz="2000" b="1" dirty="0" err="1" smtClean="0">
                <a:solidFill>
                  <a:srgbClr val="FFFFFF"/>
                </a:solidFill>
                <a:latin typeface="Times New Roman" pitchFamily="18" charset="0"/>
              </a:rPr>
              <a:t>Medizinrecht</a:t>
            </a:r>
            <a:endParaRPr lang="en-US" altLang="de-DE" sz="2400" b="1" dirty="0">
              <a:solidFill>
                <a:srgbClr val="FFFFFF"/>
              </a:solidFill>
              <a:latin typeface="Times New Roman" pitchFamily="18" charset="0"/>
            </a:endParaRPr>
          </a:p>
        </p:txBody>
      </p:sp>
      <p:sp>
        <p:nvSpPr>
          <p:cNvPr id="4105" name="Text Box 6"/>
          <p:cNvSpPr txBox="1">
            <a:spLocks noChangeArrowheads="1"/>
          </p:cNvSpPr>
          <p:nvPr/>
        </p:nvSpPr>
        <p:spPr bwMode="auto">
          <a:xfrm>
            <a:off x="-190500" y="5157192"/>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a:spcBef>
                <a:spcPct val="50000"/>
              </a:spcBef>
              <a:buClrTx/>
              <a:buSzTx/>
              <a:buFontTx/>
              <a:buNone/>
            </a:pPr>
            <a:r>
              <a:rPr lang="en-US" altLang="de-DE" b="1" dirty="0" err="1" smtClean="0">
                <a:latin typeface="Times New Roman" pitchFamily="18" charset="0"/>
              </a:rPr>
              <a:t>Patientenverfügung</a:t>
            </a:r>
            <a:r>
              <a:rPr lang="en-US" altLang="de-DE" b="1" dirty="0" smtClean="0">
                <a:latin typeface="Times New Roman" pitchFamily="18" charset="0"/>
              </a:rPr>
              <a:t> – das </a:t>
            </a:r>
            <a:r>
              <a:rPr lang="en-US" altLang="de-DE" b="1" dirty="0" err="1" smtClean="0">
                <a:latin typeface="Times New Roman" pitchFamily="18" charset="0"/>
              </a:rPr>
              <a:t>missverstandene</a:t>
            </a:r>
            <a:r>
              <a:rPr lang="en-US" altLang="de-DE" b="1" dirty="0" smtClean="0">
                <a:latin typeface="Times New Roman" pitchFamily="18" charset="0"/>
              </a:rPr>
              <a:t> </a:t>
            </a:r>
            <a:r>
              <a:rPr lang="en-US" altLang="de-DE" b="1" dirty="0" err="1" smtClean="0">
                <a:latin typeface="Times New Roman" pitchFamily="18" charset="0"/>
              </a:rPr>
              <a:t>Rechtsinstrument</a:t>
            </a:r>
            <a:r>
              <a:rPr lang="en-US" altLang="de-DE" b="1" dirty="0" smtClean="0">
                <a:latin typeface="Times New Roman" pitchFamily="18" charset="0"/>
              </a:rPr>
              <a:t> </a:t>
            </a:r>
            <a:endParaRPr lang="en-US" altLang="de-DE" b="1"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D73DDF8E-31E9-4809-BEED-1D1DDEB9B4FC}"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10</a:t>
            </a:fld>
            <a:endParaRPr lang="de-DE" altLang="de-DE"/>
          </a:p>
        </p:txBody>
      </p:sp>
      <p:sp>
        <p:nvSpPr>
          <p:cNvPr id="5" name="Textfeld 4"/>
          <p:cNvSpPr txBox="1"/>
          <p:nvPr/>
        </p:nvSpPr>
        <p:spPr>
          <a:xfrm>
            <a:off x="1835696" y="1772816"/>
            <a:ext cx="5184576" cy="2554545"/>
          </a:xfrm>
          <a:prstGeom prst="rect">
            <a:avLst/>
          </a:prstGeom>
          <a:noFill/>
        </p:spPr>
        <p:txBody>
          <a:bodyPr wrap="square" rtlCol="0">
            <a:spAutoFit/>
          </a:bodyPr>
          <a:lstStyle/>
          <a:p>
            <a:r>
              <a:rPr lang="de-DE" sz="4000" b="1" dirty="0" smtClean="0">
                <a:latin typeface="Times New Roman" panose="02020603050405020304" pitchFamily="18" charset="0"/>
                <a:cs typeface="Times New Roman" panose="02020603050405020304" pitchFamily="18" charset="0"/>
              </a:rPr>
              <a:t>Wie ermittelt man den Willen des </a:t>
            </a:r>
            <a:r>
              <a:rPr lang="de-DE" sz="4000" b="1" u="sng" dirty="0" smtClean="0">
                <a:latin typeface="Times New Roman" panose="02020603050405020304" pitchFamily="18" charset="0"/>
                <a:cs typeface="Times New Roman" panose="02020603050405020304" pitchFamily="18" charset="0"/>
              </a:rPr>
              <a:t>nicht mehr entscheidungsfähigen </a:t>
            </a:r>
            <a:r>
              <a:rPr lang="de-DE" sz="4000" b="1" dirty="0" smtClean="0">
                <a:latin typeface="Times New Roman" panose="02020603050405020304" pitchFamily="18" charset="0"/>
                <a:cs typeface="Times New Roman" panose="02020603050405020304" pitchFamily="18" charset="0"/>
              </a:rPr>
              <a:t>Patienten?</a:t>
            </a:r>
            <a:endParaRPr lang="de-DE"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41760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quarter" idx="10"/>
          </p:nvPr>
        </p:nvSpPr>
        <p:spPr/>
        <p:txBody>
          <a:bodyPr/>
          <a:lstStyle/>
          <a:p>
            <a:pPr>
              <a:defRPr/>
            </a:pPr>
            <a:fld id="{0741693D-D37B-4712-93C0-DDB25ED564C3}" type="datetime1">
              <a:rPr lang="de-DE" altLang="de-DE" smtClean="0">
                <a:solidFill>
                  <a:schemeClr val="bg1"/>
                </a:solidFill>
              </a:rPr>
              <a:t>09.11.2019</a:t>
            </a:fld>
            <a:endParaRPr lang="en-US" altLang="de-DE" dirty="0">
              <a:solidFill>
                <a:schemeClr val="bg1"/>
              </a:solidFill>
            </a:endParaRPr>
          </a:p>
        </p:txBody>
      </p:sp>
      <p:sp>
        <p:nvSpPr>
          <p:cNvPr id="4" name="Fußzeilenplatzhalter 3"/>
          <p:cNvSpPr>
            <a:spLocks noGrp="1"/>
          </p:cNvSpPr>
          <p:nvPr>
            <p:ph type="ftr" sz="quarter" idx="11"/>
          </p:nvPr>
        </p:nvSpPr>
        <p:spPr/>
        <p:txBody>
          <a:bodyPr/>
          <a:lstStyle/>
          <a:p>
            <a:pPr>
              <a:defRPr/>
            </a:pPr>
            <a:r>
              <a:rPr lang="de-DE" altLang="de-DE" smtClean="0"/>
              <a:t>RAin Unger / Putz - Sessel - Steldinger / Medizinrecht</a:t>
            </a:r>
            <a:endParaRPr lang="en-US" altLang="de-DE" dirty="0"/>
          </a:p>
        </p:txBody>
      </p:sp>
      <p:sp>
        <p:nvSpPr>
          <p:cNvPr id="17412" name="Foliennummernplatzhalter 4"/>
          <p:cNvSpPr>
            <a:spLocks noGrp="1"/>
          </p:cNvSpPr>
          <p:nvPr>
            <p:ph type="sldNum" sz="quarter" idx="12"/>
          </p:nvPr>
        </p:nvSpPr>
        <p:spPr>
          <a:noFill/>
        </p:spPr>
        <p:txBody>
          <a:bodyPr/>
          <a:lstStyle>
            <a:lvl1pPr marL="342900" indent="-342900">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lvl="1" eaLnBrk="1" hangingPunct="1">
              <a:spcBef>
                <a:spcPct val="0"/>
              </a:spcBef>
              <a:buClrTx/>
              <a:buFontTx/>
              <a:buNone/>
            </a:pPr>
            <a:fld id="{B6E561EB-FBFA-44A0-A409-EEB75FEB0EF2}" type="slidenum">
              <a:rPr lang="en-US" altLang="de-DE" sz="1000">
                <a:solidFill>
                  <a:schemeClr val="bg1"/>
                </a:solidFill>
                <a:latin typeface="Times New Roman" pitchFamily="18" charset="0"/>
              </a:rPr>
              <a:pPr lvl="1" eaLnBrk="1" hangingPunct="1">
                <a:spcBef>
                  <a:spcPct val="0"/>
                </a:spcBef>
                <a:buClrTx/>
                <a:buFontTx/>
                <a:buNone/>
              </a:pPr>
              <a:t>11</a:t>
            </a:fld>
            <a:endParaRPr lang="en-US" altLang="de-DE" sz="1000">
              <a:solidFill>
                <a:schemeClr val="bg1"/>
              </a:solidFill>
              <a:latin typeface="Times New Roman" pitchFamily="18" charset="0"/>
            </a:endParaRPr>
          </a:p>
        </p:txBody>
      </p:sp>
      <p:sp>
        <p:nvSpPr>
          <p:cNvPr id="17413" name="Rectangle 2"/>
          <p:cNvSpPr>
            <a:spLocks noGrp="1" noChangeArrowheads="1"/>
          </p:cNvSpPr>
          <p:nvPr>
            <p:ph type="title"/>
          </p:nvPr>
        </p:nvSpPr>
        <p:spPr>
          <a:xfrm>
            <a:off x="869087" y="188640"/>
            <a:ext cx="8280846" cy="5760640"/>
          </a:xfrm>
        </p:spPr>
        <p:txBody>
          <a:bodyPr/>
          <a:lstStyle/>
          <a:p>
            <a:r>
              <a:rPr lang="de-DE" altLang="de-DE" sz="2400" dirty="0" smtClean="0">
                <a:solidFill>
                  <a:schemeClr val="tx1"/>
                </a:solidFill>
                <a:effectLst/>
                <a:latin typeface="Times New Roman" panose="02020603050405020304" pitchFamily="18" charset="0"/>
                <a:cs typeface="Times New Roman" panose="02020603050405020304" pitchFamily="18" charset="0"/>
              </a:rPr>
              <a:t>Ermittlung des Patientenwillens  des </a:t>
            </a:r>
            <a:r>
              <a:rPr lang="de-DE" altLang="de-DE" sz="2400" i="1" u="sng" dirty="0" smtClean="0">
                <a:solidFill>
                  <a:schemeClr val="tx1"/>
                </a:solidFill>
                <a:effectLst/>
                <a:latin typeface="Times New Roman" panose="02020603050405020304" pitchFamily="18" charset="0"/>
                <a:cs typeface="Times New Roman" panose="02020603050405020304" pitchFamily="18" charset="0"/>
              </a:rPr>
              <a:t>nicht mehr      entscheidungsfähigen </a:t>
            </a:r>
            <a:r>
              <a:rPr lang="de-DE" altLang="de-DE" sz="2400" dirty="0" smtClean="0">
                <a:solidFill>
                  <a:schemeClr val="tx1"/>
                </a:solidFill>
                <a:effectLst/>
                <a:latin typeface="Times New Roman" panose="02020603050405020304" pitchFamily="18" charset="0"/>
                <a:cs typeface="Times New Roman" panose="02020603050405020304" pitchFamily="18" charset="0"/>
              </a:rPr>
              <a:t>Patienten, z. B. in nicht erwarteten  (z.B.) postoperativen Notsituationen</a:t>
            </a:r>
            <a:br>
              <a:rPr lang="de-DE" altLang="de-DE" sz="2400" dirty="0" smtClean="0">
                <a:solidFill>
                  <a:schemeClr val="tx1"/>
                </a:solidFill>
                <a:effectLst/>
                <a:latin typeface="Times New Roman" panose="02020603050405020304" pitchFamily="18" charset="0"/>
                <a:cs typeface="Times New Roman" panose="02020603050405020304" pitchFamily="18" charset="0"/>
              </a:rPr>
            </a:br>
            <a:r>
              <a:rPr lang="de-DE" altLang="de-DE" sz="2400" dirty="0" smtClean="0">
                <a:solidFill>
                  <a:schemeClr val="tx1"/>
                </a:solidFill>
                <a:effectLst/>
                <a:latin typeface="Times New Roman" panose="02020603050405020304" pitchFamily="18" charset="0"/>
                <a:cs typeface="Times New Roman" panose="02020603050405020304" pitchFamily="18" charset="0"/>
              </a:rPr>
              <a:t> </a:t>
            </a:r>
            <a:br>
              <a:rPr lang="de-DE" altLang="de-DE" sz="2400" dirty="0" smtClean="0">
                <a:solidFill>
                  <a:schemeClr val="tx1"/>
                </a:solidFill>
                <a:effectLst/>
                <a:latin typeface="Times New Roman" panose="02020603050405020304" pitchFamily="18" charset="0"/>
                <a:cs typeface="Times New Roman" panose="02020603050405020304" pitchFamily="18" charset="0"/>
              </a:rPr>
            </a:br>
            <a:r>
              <a:rPr lang="de-DE" altLang="de-DE" sz="1800" dirty="0" smtClean="0">
                <a:solidFill>
                  <a:schemeClr val="tx1"/>
                </a:solidFill>
                <a:effectLst/>
                <a:latin typeface="Times New Roman" panose="02020603050405020304" pitchFamily="18" charset="0"/>
                <a:cs typeface="Times New Roman" panose="02020603050405020304" pitchFamily="18" charset="0"/>
              </a:rPr>
              <a:t/>
            </a:r>
            <a:br>
              <a:rPr lang="de-DE" altLang="de-DE" sz="180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anhand</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t>
            </a:r>
            <a:r>
              <a:rPr lang="de-DE" altLang="de-DE" sz="2000" b="0" dirty="0" smtClean="0">
                <a:solidFill>
                  <a:srgbClr val="FFFF00"/>
                </a:solidFill>
                <a:effectLst/>
                <a:latin typeface="Times New Roman" panose="02020603050405020304" pitchFamily="18" charset="0"/>
                <a:cs typeface="Times New Roman" panose="02020603050405020304" pitchFamily="18" charset="0"/>
              </a:rPr>
              <a:t>Patientenverfügung</a:t>
            </a:r>
            <a:r>
              <a:rPr lang="de-DE" altLang="de-DE" sz="2000" b="0" dirty="0" smtClean="0">
                <a:solidFill>
                  <a:schemeClr val="tx1"/>
                </a:solidFill>
                <a:effectLst/>
                <a:latin typeface="Times New Roman" panose="02020603050405020304" pitchFamily="18" charset="0"/>
                <a:cs typeface="Times New Roman" panose="02020603050405020304" pitchFamily="18" charset="0"/>
              </a:rPr>
              <a:t>, § 1901 a Abs. 1 BGB</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t>
            </a:r>
            <a:r>
              <a:rPr lang="de-DE" altLang="de-DE" sz="2000" b="0" u="sng" dirty="0" smtClean="0">
                <a:solidFill>
                  <a:srgbClr val="FF0000"/>
                </a:solidFill>
                <a:effectLst/>
                <a:latin typeface="Times New Roman" panose="02020603050405020304" pitchFamily="18" charset="0"/>
                <a:cs typeface="Times New Roman" panose="02020603050405020304" pitchFamily="18" charset="0"/>
              </a:rPr>
              <a:t>nur wenn</a:t>
            </a:r>
            <a:r>
              <a:rPr lang="de-DE" altLang="de-DE" sz="2000" b="0" u="sng" dirty="0" smtClean="0">
                <a:solidFill>
                  <a:schemeClr val="tx1"/>
                </a:solidFill>
                <a:effectLst/>
                <a:latin typeface="Times New Roman" panose="02020603050405020304" pitchFamily="18" charset="0"/>
                <a:cs typeface="Times New Roman" panose="02020603050405020304" pitchFamily="18" charset="0"/>
              </a:rPr>
              <a:t> nicht oder untauglich formuliert</a:t>
            </a:r>
            <a:r>
              <a:rPr lang="de-DE" altLang="de-DE" sz="2000" b="0" dirty="0" smtClean="0">
                <a:solidFill>
                  <a:schemeClr val="tx1"/>
                </a:solidFill>
                <a:effectLst/>
                <a:latin typeface="Times New Roman" panose="02020603050405020304" pitchFamily="18" charset="0"/>
                <a:cs typeface="Times New Roman" panose="02020603050405020304" pitchFamily="18" charset="0"/>
              </a:rPr>
              <a:t>:</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 </a:t>
            </a:r>
            <a:r>
              <a:rPr lang="de-DE" altLang="de-DE" sz="2000" b="0" dirty="0" smtClean="0">
                <a:solidFill>
                  <a:srgbClr val="FFFF00"/>
                </a:solidFill>
                <a:effectLst/>
                <a:latin typeface="Times New Roman" panose="02020603050405020304" pitchFamily="18" charset="0"/>
                <a:cs typeface="Times New Roman" panose="02020603050405020304" pitchFamily="18" charset="0"/>
              </a:rPr>
              <a:t>mündliche Behandlungswünsche</a:t>
            </a:r>
            <a:r>
              <a:rPr lang="de-DE" altLang="de-DE" sz="2000" b="0" dirty="0" smtClean="0">
                <a:solidFill>
                  <a:schemeClr val="tx1"/>
                </a:solidFill>
                <a:effectLst/>
                <a:latin typeface="Times New Roman" panose="02020603050405020304" pitchFamily="18" charset="0"/>
                <a:cs typeface="Times New Roman" panose="02020603050405020304" pitchFamily="18" charset="0"/>
              </a:rPr>
              <a:t>, § 1901 a Abs. 2 BGB</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t>
            </a:r>
            <a:r>
              <a:rPr lang="de-DE" altLang="de-DE" sz="2000" b="0" u="sng" dirty="0" smtClean="0">
                <a:solidFill>
                  <a:srgbClr val="FF0000"/>
                </a:solidFill>
                <a:effectLst/>
                <a:latin typeface="Times New Roman" panose="02020603050405020304" pitchFamily="18" charset="0"/>
                <a:cs typeface="Times New Roman" panose="02020603050405020304" pitchFamily="18" charset="0"/>
              </a:rPr>
              <a:t>nur wenn</a:t>
            </a:r>
            <a:r>
              <a:rPr lang="de-DE" altLang="de-DE" sz="2000" b="0" u="sng" dirty="0" smtClean="0">
                <a:solidFill>
                  <a:schemeClr val="tx1"/>
                </a:solidFill>
                <a:effectLst/>
                <a:latin typeface="Times New Roman" panose="02020603050405020304" pitchFamily="18" charset="0"/>
                <a:cs typeface="Times New Roman" panose="02020603050405020304" pitchFamily="18" charset="0"/>
              </a:rPr>
              <a:t> auch nicht</a:t>
            </a:r>
            <a:r>
              <a:rPr lang="de-DE" altLang="de-DE" sz="2000" b="0" dirty="0" smtClean="0">
                <a:solidFill>
                  <a:schemeClr val="tx1"/>
                </a:solidFill>
                <a:effectLst/>
                <a:latin typeface="Times New Roman" panose="02020603050405020304" pitchFamily="18" charset="0"/>
                <a:cs typeface="Times New Roman" panose="02020603050405020304" pitchFamily="18" charset="0"/>
              </a:rPr>
              <a:t>:</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a:r>
            <a:br>
              <a:rPr lang="de-DE" altLang="de-DE" sz="2000" b="0" dirty="0" smtClean="0">
                <a:solidFill>
                  <a:schemeClr val="tx1"/>
                </a:solidFill>
                <a:effectLst/>
                <a:latin typeface="Times New Roman" panose="02020603050405020304" pitchFamily="18" charset="0"/>
                <a:cs typeface="Times New Roman" panose="02020603050405020304" pitchFamily="18" charset="0"/>
              </a:rPr>
            </a:br>
            <a:r>
              <a:rPr lang="de-DE" altLang="de-DE" sz="2000" b="0" dirty="0" smtClean="0">
                <a:solidFill>
                  <a:schemeClr val="tx1"/>
                </a:solidFill>
                <a:effectLst/>
                <a:latin typeface="Times New Roman" panose="02020603050405020304" pitchFamily="18" charset="0"/>
                <a:cs typeface="Times New Roman" panose="02020603050405020304" pitchFamily="18" charset="0"/>
              </a:rPr>
              <a:t>      - </a:t>
            </a:r>
            <a:r>
              <a:rPr lang="de-DE" altLang="de-DE" sz="2000" b="0" dirty="0" smtClean="0">
                <a:solidFill>
                  <a:srgbClr val="FFFF00"/>
                </a:solidFill>
                <a:effectLst/>
                <a:latin typeface="Times New Roman" panose="02020603050405020304" pitchFamily="18" charset="0"/>
                <a:cs typeface="Times New Roman" panose="02020603050405020304" pitchFamily="18" charset="0"/>
              </a:rPr>
              <a:t>mutmaßlicher Wille</a:t>
            </a:r>
            <a:r>
              <a:rPr lang="de-DE" altLang="de-DE" sz="2000" b="0" dirty="0" smtClean="0">
                <a:solidFill>
                  <a:schemeClr val="tx1"/>
                </a:solidFill>
                <a:effectLst/>
                <a:latin typeface="Times New Roman" panose="02020603050405020304" pitchFamily="18" charset="0"/>
                <a:cs typeface="Times New Roman" panose="02020603050405020304" pitchFamily="18" charset="0"/>
              </a:rPr>
              <a:t>,  § 1901 a Abs. 2 BGB</a:t>
            </a:r>
          </a:p>
        </p:txBody>
      </p:sp>
    </p:spTree>
    <p:extLst>
      <p:ext uri="{BB962C8B-B14F-4D97-AF65-F5344CB8AC3E}">
        <p14:creationId xmlns:p14="http://schemas.microsoft.com/office/powerpoint/2010/main" val="20114940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a:xfrm>
            <a:off x="900113" y="2420938"/>
            <a:ext cx="7772400" cy="1143000"/>
          </a:xfrm>
        </p:spPr>
        <p:txBody>
          <a:bodyPr/>
          <a:lstStyle/>
          <a:p>
            <a:pPr algn="ctr"/>
            <a:r>
              <a:rPr lang="de-DE" altLang="de-DE" sz="2800" dirty="0" smtClean="0">
                <a:solidFill>
                  <a:srgbClr val="FFFFFF"/>
                </a:solidFill>
                <a:latin typeface="Times New Roman" panose="02020603050405020304" pitchFamily="18" charset="0"/>
                <a:cs typeface="Times New Roman" panose="02020603050405020304" pitchFamily="18" charset="0"/>
              </a:rPr>
              <a:t>Selbstbestimmung </a:t>
            </a:r>
            <a:r>
              <a:rPr lang="de-DE" altLang="de-DE" sz="2800" dirty="0" smtClean="0">
                <a:solidFill>
                  <a:srgbClr val="FFFFFF"/>
                </a:solidFill>
                <a:latin typeface="Times New Roman" panose="02020603050405020304" pitchFamily="18" charset="0"/>
                <a:cs typeface="Times New Roman" panose="02020603050405020304" pitchFamily="18" charset="0"/>
              </a:rPr>
              <a:t>durch Vorsorgevollmacht (die Anforderungen des BGH bezüglich § 1904 BGB erfüllt) </a:t>
            </a:r>
            <a:r>
              <a:rPr lang="de-DE" altLang="de-DE" sz="2800" b="0" dirty="0" smtClean="0">
                <a:solidFill>
                  <a:srgbClr val="FFFFFF"/>
                </a:solidFill>
                <a:latin typeface="Times New Roman" panose="02020603050405020304" pitchFamily="18" charset="0"/>
                <a:cs typeface="Times New Roman" panose="02020603050405020304" pitchFamily="18" charset="0"/>
              </a:rPr>
              <a:t/>
            </a:r>
            <a:br>
              <a:rPr lang="de-DE" altLang="de-DE" sz="2800" b="0" dirty="0" smtClean="0">
                <a:solidFill>
                  <a:srgbClr val="FFFFFF"/>
                </a:solidFill>
                <a:latin typeface="Times New Roman" panose="02020603050405020304" pitchFamily="18" charset="0"/>
                <a:cs typeface="Times New Roman" panose="02020603050405020304" pitchFamily="18" charset="0"/>
              </a:rPr>
            </a:br>
            <a:r>
              <a:rPr lang="de-DE" altLang="de-DE" sz="2800" b="0" dirty="0" smtClean="0">
                <a:solidFill>
                  <a:srgbClr val="FFFFFF"/>
                </a:solidFill>
                <a:latin typeface="Times New Roman" panose="02020603050405020304" pitchFamily="18" charset="0"/>
                <a:cs typeface="Times New Roman" panose="02020603050405020304" pitchFamily="18" charset="0"/>
              </a:rPr>
              <a:t/>
            </a:r>
            <a:br>
              <a:rPr lang="de-DE" altLang="de-DE" sz="2800" b="0" dirty="0" smtClean="0">
                <a:solidFill>
                  <a:srgbClr val="FFFFFF"/>
                </a:solidFill>
                <a:latin typeface="Times New Roman" panose="02020603050405020304" pitchFamily="18" charset="0"/>
                <a:cs typeface="Times New Roman" panose="02020603050405020304" pitchFamily="18" charset="0"/>
              </a:rPr>
            </a:br>
            <a:r>
              <a:rPr lang="de-DE" altLang="de-DE" sz="2800" b="0" dirty="0" smtClean="0">
                <a:solidFill>
                  <a:srgbClr val="FFFFFF"/>
                </a:solidFill>
                <a:latin typeface="Times New Roman" panose="02020603050405020304" pitchFamily="18" charset="0"/>
                <a:cs typeface="Times New Roman" panose="02020603050405020304" pitchFamily="18" charset="0"/>
              </a:rPr>
              <a:t>und </a:t>
            </a:r>
            <a:br>
              <a:rPr lang="de-DE" altLang="de-DE" sz="2800" b="0" dirty="0" smtClean="0">
                <a:solidFill>
                  <a:srgbClr val="FFFFFF"/>
                </a:solidFill>
                <a:latin typeface="Times New Roman" panose="02020603050405020304" pitchFamily="18" charset="0"/>
                <a:cs typeface="Times New Roman" panose="02020603050405020304" pitchFamily="18" charset="0"/>
              </a:rPr>
            </a:br>
            <a:r>
              <a:rPr lang="de-DE" altLang="de-DE" sz="2800" b="0" dirty="0" smtClean="0">
                <a:solidFill>
                  <a:srgbClr val="FFFFFF"/>
                </a:solidFill>
                <a:latin typeface="Times New Roman" panose="02020603050405020304" pitchFamily="18" charset="0"/>
                <a:cs typeface="Times New Roman" panose="02020603050405020304" pitchFamily="18" charset="0"/>
              </a:rPr>
              <a:t/>
            </a:r>
            <a:br>
              <a:rPr lang="de-DE" altLang="de-DE" sz="2800" b="0" dirty="0" smtClean="0">
                <a:solidFill>
                  <a:srgbClr val="FFFFFF"/>
                </a:solidFill>
                <a:latin typeface="Times New Roman" panose="02020603050405020304" pitchFamily="18" charset="0"/>
                <a:cs typeface="Times New Roman" panose="02020603050405020304" pitchFamily="18" charset="0"/>
              </a:rPr>
            </a:br>
            <a:r>
              <a:rPr lang="de-DE" altLang="de-DE" sz="2800" b="0" i="1" u="sng" dirty="0" smtClean="0">
                <a:solidFill>
                  <a:srgbClr val="FFFFFF"/>
                </a:solidFill>
                <a:latin typeface="Times New Roman" panose="02020603050405020304" pitchFamily="18" charset="0"/>
                <a:cs typeface="Times New Roman" panose="02020603050405020304" pitchFamily="18" charset="0"/>
              </a:rPr>
              <a:t>schriftliche</a:t>
            </a:r>
            <a:r>
              <a:rPr lang="de-DE" altLang="de-DE" sz="2800" b="0" i="1" dirty="0" smtClean="0">
                <a:solidFill>
                  <a:srgbClr val="FFFFFF"/>
                </a:solidFill>
                <a:latin typeface="Times New Roman" panose="02020603050405020304" pitchFamily="18" charset="0"/>
                <a:cs typeface="Times New Roman" panose="02020603050405020304" pitchFamily="18" charset="0"/>
              </a:rPr>
              <a:t> Festlegung, ob für bestimmte, </a:t>
            </a:r>
            <a:r>
              <a:rPr lang="de-DE" altLang="de-DE" sz="2800" b="0" i="1" u="sng" dirty="0" smtClean="0">
                <a:solidFill>
                  <a:srgbClr val="FFFFFF"/>
                </a:solidFill>
                <a:latin typeface="Times New Roman" panose="02020603050405020304" pitchFamily="18" charset="0"/>
                <a:cs typeface="Times New Roman" panose="02020603050405020304" pitchFamily="18" charset="0"/>
              </a:rPr>
              <a:t>zum Zeitpunkt der Festlegung </a:t>
            </a:r>
            <a:r>
              <a:rPr lang="de-DE" altLang="de-DE" sz="2800" b="0" i="1" dirty="0" smtClean="0">
                <a:solidFill>
                  <a:srgbClr val="FFFFFF"/>
                </a:solidFill>
                <a:latin typeface="Times New Roman" panose="02020603050405020304" pitchFamily="18" charset="0"/>
                <a:cs typeface="Times New Roman" panose="02020603050405020304" pitchFamily="18" charset="0"/>
              </a:rPr>
              <a:t>noch </a:t>
            </a:r>
            <a:r>
              <a:rPr lang="de-DE" altLang="de-DE" sz="2800" b="0" i="1" u="sng" dirty="0" smtClean="0">
                <a:solidFill>
                  <a:srgbClr val="FFFFFF"/>
                </a:solidFill>
                <a:latin typeface="Times New Roman" panose="02020603050405020304" pitchFamily="18" charset="0"/>
                <a:cs typeface="Times New Roman" panose="02020603050405020304" pitchFamily="18" charset="0"/>
              </a:rPr>
              <a:t>nicht unmittelbar bevorstehende</a:t>
            </a:r>
            <a:r>
              <a:rPr lang="de-DE" altLang="de-DE" sz="2800" b="0" i="1" dirty="0" smtClean="0">
                <a:solidFill>
                  <a:srgbClr val="FFFFFF"/>
                </a:solidFill>
                <a:latin typeface="Times New Roman" panose="02020603050405020304" pitchFamily="18" charset="0"/>
                <a:cs typeface="Times New Roman" panose="02020603050405020304" pitchFamily="18" charset="0"/>
              </a:rPr>
              <a:t> Untersuchungen des Gesundheitszustands, </a:t>
            </a:r>
            <a:r>
              <a:rPr lang="de-DE" altLang="de-DE" sz="2800" b="0" i="1" u="sng" dirty="0" smtClean="0">
                <a:solidFill>
                  <a:srgbClr val="FFFFFF"/>
                </a:solidFill>
                <a:latin typeface="Times New Roman" panose="02020603050405020304" pitchFamily="18" charset="0"/>
                <a:cs typeface="Times New Roman" panose="02020603050405020304" pitchFamily="18" charset="0"/>
              </a:rPr>
              <a:t>Heilbehandlungen</a:t>
            </a:r>
            <a:r>
              <a:rPr lang="de-DE" altLang="de-DE" sz="2800" b="0" i="1" dirty="0" smtClean="0">
                <a:solidFill>
                  <a:srgbClr val="FFFFFF"/>
                </a:solidFill>
                <a:latin typeface="Times New Roman" panose="02020603050405020304" pitchFamily="18" charset="0"/>
                <a:cs typeface="Times New Roman" panose="02020603050405020304" pitchFamily="18" charset="0"/>
              </a:rPr>
              <a:t> oder ärztliche Eingriffe die Einwilligung erklärt oder untersagt wird</a:t>
            </a:r>
            <a:r>
              <a:rPr lang="de-DE" altLang="de-DE" sz="2800" b="0" dirty="0" smtClean="0">
                <a:solidFill>
                  <a:srgbClr val="FFFFFF"/>
                </a:solidFill>
                <a:latin typeface="Times New Roman" panose="02020603050405020304" pitchFamily="18" charset="0"/>
                <a:cs typeface="Times New Roman" panose="02020603050405020304" pitchFamily="18" charset="0"/>
              </a:rPr>
              <a:t> </a:t>
            </a:r>
            <a:br>
              <a:rPr lang="de-DE" altLang="de-DE" sz="2800" b="0" dirty="0" smtClean="0">
                <a:solidFill>
                  <a:srgbClr val="FFFFFF"/>
                </a:solidFill>
                <a:latin typeface="Times New Roman" panose="02020603050405020304" pitchFamily="18" charset="0"/>
                <a:cs typeface="Times New Roman" panose="02020603050405020304" pitchFamily="18" charset="0"/>
              </a:rPr>
            </a:br>
            <a:r>
              <a:rPr lang="de-DE" altLang="de-DE" sz="2800" b="0" dirty="0" smtClean="0">
                <a:solidFill>
                  <a:srgbClr val="FFFFFF"/>
                </a:solidFill>
                <a:latin typeface="Times New Roman" panose="02020603050405020304" pitchFamily="18" charset="0"/>
                <a:cs typeface="Times New Roman" panose="02020603050405020304" pitchFamily="18" charset="0"/>
              </a:rPr>
              <a:t/>
            </a:r>
            <a:br>
              <a:rPr lang="de-DE" altLang="de-DE" sz="2800" b="0" dirty="0" smtClean="0">
                <a:solidFill>
                  <a:srgbClr val="FFFFFF"/>
                </a:solidFill>
                <a:latin typeface="Times New Roman" panose="02020603050405020304" pitchFamily="18" charset="0"/>
                <a:cs typeface="Times New Roman" panose="02020603050405020304" pitchFamily="18" charset="0"/>
              </a:rPr>
            </a:br>
            <a:r>
              <a:rPr lang="de-DE" altLang="de-DE" sz="2800" b="0" dirty="0" smtClean="0">
                <a:solidFill>
                  <a:srgbClr val="FFFFFF"/>
                </a:solidFill>
                <a:latin typeface="Times New Roman" panose="02020603050405020304" pitchFamily="18" charset="0"/>
                <a:cs typeface="Times New Roman" panose="02020603050405020304" pitchFamily="18" charset="0"/>
              </a:rPr>
              <a:t>„Patientenverfügung“ =  (§ 1901 a BGB)</a:t>
            </a:r>
          </a:p>
        </p:txBody>
      </p:sp>
      <p:sp>
        <p:nvSpPr>
          <p:cNvPr id="4" name="Datumsplatzhalter 3"/>
          <p:cNvSpPr>
            <a:spLocks noGrp="1"/>
          </p:cNvSpPr>
          <p:nvPr>
            <p:ph type="dt" sz="half" idx="10"/>
          </p:nvPr>
        </p:nvSpPr>
        <p:spPr/>
        <p:txBody>
          <a:bodyPr/>
          <a:lstStyle/>
          <a:p>
            <a:pPr>
              <a:defRPr/>
            </a:pPr>
            <a:fld id="{E4E88214-4069-4879-93A8-96412F8861C2}" type="datetime1">
              <a:rPr lang="de-DE" altLang="de-DE" smtClean="0">
                <a:solidFill>
                  <a:srgbClr val="FFFFFF"/>
                </a:solidFill>
              </a:rPr>
              <a:t>09.11.2019</a:t>
            </a:fld>
            <a:endParaRPr lang="en-US" altLang="de-DE" dirty="0">
              <a:solidFill>
                <a:srgbClr val="FFFFFF"/>
              </a:solidFill>
            </a:endParaRPr>
          </a:p>
        </p:txBody>
      </p:sp>
      <p:sp>
        <p:nvSpPr>
          <p:cNvPr id="5" name="Fußzeilenplatzhalter 4"/>
          <p:cNvSpPr>
            <a:spLocks noGrp="1"/>
          </p:cNvSpPr>
          <p:nvPr>
            <p:ph type="ftr" sz="quarter" idx="11"/>
          </p:nvPr>
        </p:nvSpPr>
        <p:spPr>
          <a:xfrm>
            <a:off x="3124200" y="6248400"/>
            <a:ext cx="3248000" cy="457200"/>
          </a:xfrm>
        </p:spPr>
        <p:txBody>
          <a:bodyPr/>
          <a:lstStyle/>
          <a:p>
            <a:pPr>
              <a:defRPr/>
            </a:pPr>
            <a:r>
              <a:rPr lang="de-DE" altLang="de-DE" smtClean="0">
                <a:solidFill>
                  <a:srgbClr val="FFFFFF"/>
                </a:solidFill>
              </a:rPr>
              <a:t>RAin Unger / Putz - Sessel - Steldinger / Medizinrecht</a:t>
            </a:r>
            <a:endParaRPr lang="en-US" altLang="de-DE" dirty="0">
              <a:solidFill>
                <a:srgbClr val="FFFFFF"/>
              </a:solidFill>
            </a:endParaRPr>
          </a:p>
        </p:txBody>
      </p:sp>
      <p:sp>
        <p:nvSpPr>
          <p:cNvPr id="9221" name="Foliennummernplatzhalter 5"/>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944CA21A-39D8-49F9-9B21-06F2EE5BEBE4}" type="slidenum">
              <a:rPr lang="en-US" altLang="de-DE" sz="1400" smtClean="0">
                <a:solidFill>
                  <a:srgbClr val="FFFFFF"/>
                </a:solidFill>
              </a:rPr>
              <a:pPr>
                <a:spcBef>
                  <a:spcPct val="0"/>
                </a:spcBef>
                <a:buFontTx/>
                <a:buNone/>
              </a:pPr>
              <a:t>12</a:t>
            </a:fld>
            <a:endParaRPr lang="en-US" altLang="de-DE" sz="1400" smtClean="0">
              <a:solidFill>
                <a:srgbClr val="FFFFFF"/>
              </a:solidFill>
            </a:endParaRPr>
          </a:p>
        </p:txBody>
      </p:sp>
    </p:spTree>
    <p:extLst>
      <p:ext uri="{BB962C8B-B14F-4D97-AF65-F5344CB8AC3E}">
        <p14:creationId xmlns:p14="http://schemas.microsoft.com/office/powerpoint/2010/main" val="30615755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827584" y="333375"/>
            <a:ext cx="8137029" cy="1143000"/>
          </a:xfrm>
        </p:spPr>
        <p:txBody>
          <a:bodyPr/>
          <a:lstStyle/>
          <a:p>
            <a:pPr>
              <a:defRPr/>
            </a:pPr>
            <a:r>
              <a:rPr lang="de-DE" altLang="de-DE" sz="2800" dirty="0" smtClean="0">
                <a:solidFill>
                  <a:srgbClr val="FFFFFF"/>
                </a:solidFill>
                <a:effectLst/>
                <a:latin typeface="Times New Roman"/>
              </a:rPr>
              <a:t/>
            </a:r>
            <a:br>
              <a:rPr lang="de-DE" altLang="de-DE" sz="2800" dirty="0" smtClean="0">
                <a:solidFill>
                  <a:srgbClr val="FFFFFF"/>
                </a:solidFill>
                <a:effectLst/>
                <a:latin typeface="Times New Roman"/>
              </a:rPr>
            </a:br>
            <a:r>
              <a:rPr lang="de-DE" altLang="de-DE" sz="2800" dirty="0">
                <a:solidFill>
                  <a:srgbClr val="FFFFFF"/>
                </a:solidFill>
                <a:effectLst/>
                <a:latin typeface="Times New Roman"/>
              </a:rPr>
              <a:t/>
            </a:r>
            <a:br>
              <a:rPr lang="de-DE" altLang="de-DE" sz="2800" dirty="0">
                <a:solidFill>
                  <a:srgbClr val="FFFFFF"/>
                </a:solidFill>
                <a:effectLst/>
                <a:latin typeface="Times New Roman"/>
              </a:rPr>
            </a:br>
            <a:r>
              <a:rPr lang="de-DE" altLang="de-DE" sz="2800" dirty="0" err="1" smtClean="0">
                <a:solidFill>
                  <a:srgbClr val="FFFFFF"/>
                </a:solidFill>
                <a:effectLst/>
                <a:latin typeface="Times New Roman"/>
              </a:rPr>
              <a:t>Selbstbestimmng</a:t>
            </a:r>
            <a:r>
              <a:rPr lang="de-DE" altLang="de-DE" sz="2800" dirty="0" smtClean="0">
                <a:solidFill>
                  <a:srgbClr val="FFFFFF"/>
                </a:solidFill>
                <a:effectLst/>
                <a:latin typeface="Times New Roman"/>
              </a:rPr>
              <a:t> </a:t>
            </a:r>
            <a:r>
              <a:rPr lang="de-DE" altLang="de-DE" sz="2800" dirty="0">
                <a:solidFill>
                  <a:srgbClr val="FFFFFF"/>
                </a:solidFill>
                <a:effectLst/>
                <a:latin typeface="Times New Roman"/>
              </a:rPr>
              <a:t>durch </a:t>
            </a:r>
            <a:r>
              <a:rPr lang="de-DE" altLang="de-DE" sz="2800" dirty="0" err="1">
                <a:solidFill>
                  <a:srgbClr val="FFFFFF"/>
                </a:solidFill>
                <a:effectLst/>
                <a:latin typeface="Times New Roman"/>
              </a:rPr>
              <a:t>Advance</a:t>
            </a:r>
            <a:r>
              <a:rPr lang="de-DE" altLang="de-DE" sz="2800" dirty="0">
                <a:solidFill>
                  <a:srgbClr val="FFFFFF"/>
                </a:solidFill>
                <a:effectLst/>
                <a:latin typeface="Times New Roman"/>
              </a:rPr>
              <a:t> Care </a:t>
            </a:r>
            <a:r>
              <a:rPr lang="de-DE" altLang="de-DE" sz="2800" dirty="0" err="1">
                <a:solidFill>
                  <a:srgbClr val="FFFFFF"/>
                </a:solidFill>
                <a:effectLst/>
                <a:latin typeface="Times New Roman"/>
              </a:rPr>
              <a:t>Planing</a:t>
            </a:r>
            <a:r>
              <a:rPr lang="de-DE" altLang="de-DE" sz="2800" dirty="0">
                <a:solidFill>
                  <a:srgbClr val="FFFFFF"/>
                </a:solidFill>
                <a:effectLst/>
                <a:latin typeface="Times New Roman"/>
              </a:rPr>
              <a:t> (Gesundheitliche Vorausplanung) </a:t>
            </a:r>
            <a:br>
              <a:rPr lang="de-DE" altLang="de-DE" sz="2800" dirty="0">
                <a:solidFill>
                  <a:srgbClr val="FFFFFF"/>
                </a:solidFill>
                <a:effectLst/>
                <a:latin typeface="Times New Roman"/>
              </a:rPr>
            </a:br>
            <a:r>
              <a:rPr lang="de-DE" altLang="de-DE" sz="2400" dirty="0" smtClean="0">
                <a:solidFill>
                  <a:schemeClr val="tx1"/>
                </a:solidFill>
                <a:latin typeface="Times New Roman" panose="02020603050405020304" pitchFamily="18" charset="0"/>
                <a:cs typeface="Times New Roman" panose="02020603050405020304" pitchFamily="18" charset="0"/>
              </a:rPr>
              <a:t> </a:t>
            </a:r>
            <a:br>
              <a:rPr lang="de-DE" altLang="de-DE" sz="2400" dirty="0" smtClean="0">
                <a:solidFill>
                  <a:schemeClr val="tx1"/>
                </a:solidFill>
                <a:latin typeface="Times New Roman" panose="02020603050405020304" pitchFamily="18" charset="0"/>
                <a:cs typeface="Times New Roman" panose="02020603050405020304" pitchFamily="18" charset="0"/>
              </a:rPr>
            </a:br>
            <a:endParaRPr lang="de-DE" altLang="de-DE" sz="2400" dirty="0" smtClean="0">
              <a:solidFill>
                <a:schemeClr val="tx1"/>
              </a:solidFill>
              <a:latin typeface="Times New Roman" panose="02020603050405020304" pitchFamily="18" charset="0"/>
              <a:cs typeface="Times New Roman" panose="02020603050405020304" pitchFamily="18" charset="0"/>
            </a:endParaRPr>
          </a:p>
        </p:txBody>
      </p:sp>
      <p:sp>
        <p:nvSpPr>
          <p:cNvPr id="10243" name="Inhaltsplatzhalter 2"/>
          <p:cNvSpPr>
            <a:spLocks noGrp="1"/>
          </p:cNvSpPr>
          <p:nvPr>
            <p:ph idx="1"/>
          </p:nvPr>
        </p:nvSpPr>
        <p:spPr>
          <a:xfrm>
            <a:off x="683568" y="1772816"/>
            <a:ext cx="8064896" cy="4176464"/>
          </a:xfrm>
        </p:spPr>
        <p:txBody>
          <a:bodyPr/>
          <a:lstStyle/>
          <a:p>
            <a:pPr>
              <a:defRPr/>
            </a:pPr>
            <a:r>
              <a:rPr lang="de-DE" altLang="de-DE" sz="2000" dirty="0" smtClean="0">
                <a:latin typeface="Times New Roman" panose="02020603050405020304" pitchFamily="18" charset="0"/>
                <a:cs typeface="Times New Roman" panose="02020603050405020304" pitchFamily="18" charset="0"/>
              </a:rPr>
              <a:t>Voraussetzung: einwilligungsfähiger Patient: also </a:t>
            </a:r>
            <a:r>
              <a:rPr lang="de-DE" altLang="de-DE" sz="2000" b="1" u="sng" dirty="0" smtClean="0">
                <a:latin typeface="Times New Roman" panose="02020603050405020304" pitchFamily="18" charset="0"/>
                <a:cs typeface="Times New Roman" panose="02020603050405020304" pitchFamily="18" charset="0"/>
              </a:rPr>
              <a:t>rechtzeitige</a:t>
            </a:r>
            <a:r>
              <a:rPr lang="de-DE" altLang="de-DE" sz="2000" dirty="0" smtClean="0">
                <a:latin typeface="Times New Roman" panose="02020603050405020304" pitchFamily="18" charset="0"/>
                <a:cs typeface="Times New Roman" panose="02020603050405020304" pitchFamily="18" charset="0"/>
              </a:rPr>
              <a:t> Besprechung über Verlaufsmöglichkeiten und Optionen</a:t>
            </a:r>
          </a:p>
          <a:p>
            <a:pPr>
              <a:defRPr/>
            </a:pPr>
            <a:r>
              <a:rPr lang="de-DE" altLang="de-DE" sz="2000" dirty="0" smtClean="0">
                <a:latin typeface="Times New Roman" panose="02020603050405020304" pitchFamily="18" charset="0"/>
                <a:cs typeface="Times New Roman" panose="02020603050405020304" pitchFamily="18" charset="0"/>
              </a:rPr>
              <a:t>Bei bereits drohender Verschlechterung: sofort nach Aufnahme </a:t>
            </a:r>
          </a:p>
          <a:p>
            <a:pPr>
              <a:defRPr/>
            </a:pPr>
            <a:r>
              <a:rPr lang="de-DE" altLang="de-DE" sz="2000" dirty="0" smtClean="0">
                <a:latin typeface="Times New Roman" panose="02020603050405020304" pitchFamily="18" charset="0"/>
                <a:cs typeface="Times New Roman" panose="02020603050405020304" pitchFamily="18" charset="0"/>
              </a:rPr>
              <a:t>Jedenfalls bei absehbarer Verschlechterung </a:t>
            </a:r>
            <a:r>
              <a:rPr lang="de-DE" altLang="de-DE" sz="2000" b="1" u="sng" dirty="0" smtClean="0">
                <a:latin typeface="Times New Roman" panose="02020603050405020304" pitchFamily="18" charset="0"/>
                <a:cs typeface="Times New Roman" panose="02020603050405020304" pitchFamily="18" charset="0"/>
              </a:rPr>
              <a:t>bevor</a:t>
            </a:r>
            <a:r>
              <a:rPr lang="de-DE" altLang="de-DE" sz="2000" dirty="0" smtClean="0">
                <a:latin typeface="Times New Roman" panose="02020603050405020304" pitchFamily="18" charset="0"/>
                <a:cs typeface="Times New Roman" panose="02020603050405020304" pitchFamily="18" charset="0"/>
              </a:rPr>
              <a:t> diese eintritt und zum Notfall wird. Planung also spätestens bei sich entwickelnden und absehbaren Krankheitsverläufen im Gesprächsprozess Arzt/Patient</a:t>
            </a:r>
          </a:p>
          <a:p>
            <a:pPr>
              <a:defRPr/>
            </a:pPr>
            <a:r>
              <a:rPr lang="de-DE" altLang="de-DE" sz="2000" dirty="0" smtClean="0">
                <a:latin typeface="Times New Roman" panose="02020603050405020304" pitchFamily="18" charset="0"/>
                <a:cs typeface="Times New Roman" panose="02020603050405020304" pitchFamily="18" charset="0"/>
              </a:rPr>
              <a:t>Evtl. „Notfallplan“</a:t>
            </a:r>
          </a:p>
          <a:p>
            <a:pPr>
              <a:defRPr/>
            </a:pPr>
            <a:r>
              <a:rPr lang="de-DE" altLang="de-DE" sz="2000" dirty="0" smtClean="0">
                <a:latin typeface="Times New Roman" panose="02020603050405020304" pitchFamily="18" charset="0"/>
                <a:cs typeface="Times New Roman" panose="02020603050405020304" pitchFamily="18" charset="0"/>
              </a:rPr>
              <a:t>Evtl. „Verfügung für den Fall schwerer Krankheit“ </a:t>
            </a:r>
          </a:p>
          <a:p>
            <a:pPr>
              <a:defRPr/>
            </a:pPr>
            <a:r>
              <a:rPr lang="de-DE" altLang="de-DE" sz="2000" b="1" u="sng" dirty="0" smtClean="0">
                <a:latin typeface="Times New Roman" panose="02020603050405020304" pitchFamily="18" charset="0"/>
                <a:cs typeface="Times New Roman" panose="02020603050405020304" pitchFamily="18" charset="0"/>
              </a:rPr>
              <a:t>Kein „Fall von Patientenverfügung“</a:t>
            </a:r>
            <a:r>
              <a:rPr lang="de-DE" altLang="de-DE" sz="2000" dirty="0" smtClean="0">
                <a:latin typeface="Times New Roman" panose="02020603050405020304" pitchFamily="18" charset="0"/>
                <a:cs typeface="Times New Roman" panose="02020603050405020304" pitchFamily="18" charset="0"/>
              </a:rPr>
              <a:t> (die würde erst greifen, wenn nicht absehbare und somit nicht im Voraus </a:t>
            </a:r>
            <a:r>
              <a:rPr lang="de-DE" altLang="de-DE" sz="2000" dirty="0" err="1" smtClean="0">
                <a:latin typeface="Times New Roman" panose="02020603050405020304" pitchFamily="18" charset="0"/>
                <a:cs typeface="Times New Roman" panose="02020603050405020304" pitchFamily="18" charset="0"/>
              </a:rPr>
              <a:t>besprechbare</a:t>
            </a:r>
            <a:r>
              <a:rPr lang="de-DE" altLang="de-DE" sz="2000" dirty="0" smtClean="0">
                <a:latin typeface="Times New Roman" panose="02020603050405020304" pitchFamily="18" charset="0"/>
                <a:cs typeface="Times New Roman" panose="02020603050405020304" pitchFamily="18" charset="0"/>
              </a:rPr>
              <a:t> und optional regelbare Verläufe eintreten)</a:t>
            </a:r>
          </a:p>
        </p:txBody>
      </p:sp>
      <p:sp>
        <p:nvSpPr>
          <p:cNvPr id="4" name="Datumsplatzhalter 3"/>
          <p:cNvSpPr>
            <a:spLocks noGrp="1"/>
          </p:cNvSpPr>
          <p:nvPr>
            <p:ph type="dt" sz="quarter" idx="10"/>
          </p:nvPr>
        </p:nvSpPr>
        <p:spPr/>
        <p:txBody>
          <a:bodyPr/>
          <a:lstStyle/>
          <a:p>
            <a:pPr>
              <a:defRPr/>
            </a:pPr>
            <a:fld id="{DBB6A028-1932-4009-9575-E9A0E7DB3FE6}" type="datetime1">
              <a:rPr lang="de-DE" altLang="de-DE" smtClean="0"/>
              <a:t>09.11.2019</a:t>
            </a:fld>
            <a:endParaRPr lang="en-US" altLang="de-DE"/>
          </a:p>
        </p:txBody>
      </p:sp>
      <p:sp>
        <p:nvSpPr>
          <p:cNvPr id="15365" name="Fußzeilenplatzhalter 4"/>
          <p:cNvSpPr>
            <a:spLocks noGrp="1"/>
          </p:cNvSpPr>
          <p:nvPr>
            <p:ph type="ftr" sz="quarter" idx="11"/>
          </p:nvPr>
        </p:nvSpPr>
        <p:spPr>
          <a:noFill/>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pPr>
            <a:r>
              <a:rPr lang="de-DE" altLang="de-DE" sz="1000" smtClean="0">
                <a:effectLst/>
              </a:rPr>
              <a:t>RAin Unger / Putz - Sessel - Steldinger / Medizinrecht</a:t>
            </a:r>
            <a:endParaRPr lang="en-US" altLang="de-DE" sz="1000" smtClean="0">
              <a:effectLst/>
            </a:endParaRPr>
          </a:p>
        </p:txBody>
      </p:sp>
      <p:sp>
        <p:nvSpPr>
          <p:cNvPr id="10246" name="Foliennummernplatzhalter 5"/>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BB85D684-22F6-47C3-AA3E-3B8A759E38C3}" type="slidenum">
              <a:rPr lang="en-US" altLang="de-DE" sz="1400" smtClean="0">
                <a:latin typeface="Times New Roman" pitchFamily="18" charset="0"/>
              </a:rPr>
              <a:pPr>
                <a:spcBef>
                  <a:spcPct val="0"/>
                </a:spcBef>
                <a:buClrTx/>
                <a:buSzTx/>
                <a:buFontTx/>
                <a:buNone/>
                <a:defRPr/>
              </a:pPr>
              <a:t>13</a:t>
            </a:fld>
            <a:endParaRPr lang="en-US" altLang="de-DE" sz="1400" smtClean="0">
              <a:latin typeface="Times New Roman" pitchFamily="18" charset="0"/>
            </a:endParaRPr>
          </a:p>
        </p:txBody>
      </p:sp>
    </p:spTree>
    <p:extLst>
      <p:ext uri="{BB962C8B-B14F-4D97-AF65-F5344CB8AC3E}">
        <p14:creationId xmlns:p14="http://schemas.microsoft.com/office/powerpoint/2010/main" val="16792845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899592" y="333375"/>
            <a:ext cx="7553846" cy="1143000"/>
          </a:xfrm>
        </p:spPr>
        <p:txBody>
          <a:bodyPr/>
          <a:lstStyle/>
          <a:p>
            <a:r>
              <a:rPr lang="de-DE" altLang="de-DE" sz="2800" b="1" dirty="0" smtClean="0">
                <a:solidFill>
                  <a:schemeClr val="tx1"/>
                </a:solidFill>
                <a:latin typeface="Times New Roman" panose="02020603050405020304" pitchFamily="18" charset="0"/>
                <a:cs typeface="Times New Roman" panose="02020603050405020304" pitchFamily="18" charset="0"/>
              </a:rPr>
              <a:t>Was kann der Patient in einer Patientenverfügung verbindlich regeln?</a:t>
            </a:r>
          </a:p>
        </p:txBody>
      </p:sp>
      <p:sp>
        <p:nvSpPr>
          <p:cNvPr id="3" name="Datumsplatzhalter 2"/>
          <p:cNvSpPr>
            <a:spLocks noGrp="1"/>
          </p:cNvSpPr>
          <p:nvPr>
            <p:ph type="dt" sz="half" idx="10"/>
          </p:nvPr>
        </p:nvSpPr>
        <p:spPr/>
        <p:txBody>
          <a:bodyPr/>
          <a:lstStyle/>
          <a:p>
            <a:pPr>
              <a:defRPr/>
            </a:pPr>
            <a:fld id="{E261188B-5C90-4CA6-A3FA-30EDA319436B}" type="datetime1">
              <a:rPr lang="de-DE" altLang="de-DE" smtClean="0">
                <a:solidFill>
                  <a:srgbClr val="FFFFFF"/>
                </a:solidFill>
              </a:rPr>
              <a:t>09.11.2019</a:t>
            </a:fld>
            <a:endParaRPr lang="en-US" altLang="de-DE" dirty="0">
              <a:solidFill>
                <a:srgbClr val="FFFFFF"/>
              </a:solidFill>
            </a:endParaRPr>
          </a:p>
        </p:txBody>
      </p:sp>
      <p:sp>
        <p:nvSpPr>
          <p:cNvPr id="4" name="Fußzeilenplatzhalter 3"/>
          <p:cNvSpPr>
            <a:spLocks noGrp="1"/>
          </p:cNvSpPr>
          <p:nvPr>
            <p:ph type="ftr" sz="quarter" idx="11"/>
          </p:nvPr>
        </p:nvSpPr>
        <p:spPr/>
        <p:txBody>
          <a:bodyPr/>
          <a:lstStyle/>
          <a:p>
            <a:pPr lvl="0"/>
            <a:r>
              <a:rPr lang="de-DE" altLang="de-DE" sz="1200" dirty="0" err="1" smtClean="0">
                <a:latin typeface="Times New Roman" panose="02020603050405020304" pitchFamily="18" charset="0"/>
                <a:cs typeface="Times New Roman" panose="02020603050405020304" pitchFamily="18" charset="0"/>
              </a:rPr>
              <a:t>RAin</a:t>
            </a:r>
            <a:r>
              <a:rPr lang="de-DE" altLang="de-DE" sz="1200" dirty="0" smtClean="0">
                <a:latin typeface="Times New Roman" panose="02020603050405020304" pitchFamily="18" charset="0"/>
                <a:cs typeface="Times New Roman" panose="02020603050405020304" pitchFamily="18" charset="0"/>
              </a:rPr>
              <a:t> Unger / Putz - Sessel - </a:t>
            </a:r>
            <a:r>
              <a:rPr lang="de-DE" altLang="de-DE" sz="1200" dirty="0" err="1" smtClean="0">
                <a:latin typeface="Times New Roman" panose="02020603050405020304" pitchFamily="18" charset="0"/>
                <a:cs typeface="Times New Roman" panose="02020603050405020304" pitchFamily="18" charset="0"/>
              </a:rPr>
              <a:t>Steldinger</a:t>
            </a:r>
            <a:r>
              <a:rPr lang="de-DE" altLang="de-DE" sz="1200" dirty="0" smtClean="0">
                <a:latin typeface="Times New Roman" panose="02020603050405020304" pitchFamily="18" charset="0"/>
                <a:cs typeface="Times New Roman" panose="02020603050405020304" pitchFamily="18" charset="0"/>
              </a:rPr>
              <a:t> / Medizinrecht</a:t>
            </a:r>
            <a:endParaRPr lang="de-DE" altLang="de-DE" sz="1200" dirty="0">
              <a:latin typeface="Times New Roman" panose="02020603050405020304" pitchFamily="18" charset="0"/>
              <a:cs typeface="Times New Roman" panose="02020603050405020304" pitchFamily="18" charset="0"/>
            </a:endParaRPr>
          </a:p>
        </p:txBody>
      </p:sp>
      <p:sp>
        <p:nvSpPr>
          <p:cNvPr id="16389" name="Foliennummernplatzhalter 4"/>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5093A46-1B7C-4ABA-A36A-3D0AB46F3EC8}" type="slidenum">
              <a:rPr lang="en-US" altLang="de-DE" sz="1400" smtClean="0">
                <a:solidFill>
                  <a:srgbClr val="FFFFFF"/>
                </a:solidFill>
              </a:rPr>
              <a:pPr>
                <a:spcBef>
                  <a:spcPct val="0"/>
                </a:spcBef>
                <a:buFontTx/>
                <a:buNone/>
              </a:pPr>
              <a:t>14</a:t>
            </a:fld>
            <a:endParaRPr lang="en-US" altLang="de-DE" sz="1400" smtClean="0">
              <a:solidFill>
                <a:srgbClr val="FFFFFF"/>
              </a:solidFill>
            </a:endParaRPr>
          </a:p>
        </p:txBody>
      </p:sp>
      <p:sp>
        <p:nvSpPr>
          <p:cNvPr id="6" name="Textfeld 5"/>
          <p:cNvSpPr txBox="1"/>
          <p:nvPr/>
        </p:nvSpPr>
        <p:spPr>
          <a:xfrm>
            <a:off x="899592" y="1700213"/>
            <a:ext cx="7736408" cy="4339650"/>
          </a:xfrm>
          <a:prstGeom prst="rect">
            <a:avLst/>
          </a:prstGeom>
          <a:noFill/>
        </p:spPr>
        <p:txBody>
          <a:bodyPr wrap="square">
            <a:spAutoFit/>
          </a:bodyPr>
          <a:lstStyle/>
          <a:p>
            <a:pPr algn="ctr">
              <a:defRPr/>
            </a:pPr>
            <a:r>
              <a:rPr lang="de-DE" sz="2400" b="1" dirty="0">
                <a:solidFill>
                  <a:srgbClr val="FFFFFF"/>
                </a:solidFill>
                <a:latin typeface="Times New Roman"/>
                <a:cs typeface="Arial" charset="0"/>
              </a:rPr>
              <a:t>Antwort des Medizinrechts:</a:t>
            </a:r>
          </a:p>
          <a:p>
            <a:pPr algn="ctr">
              <a:defRPr/>
            </a:pPr>
            <a:endParaRPr lang="de-DE" sz="2400" b="1" dirty="0">
              <a:solidFill>
                <a:srgbClr val="FFFFFF"/>
              </a:solidFill>
              <a:latin typeface="Times New Roman"/>
              <a:cs typeface="Arial" charset="0"/>
            </a:endParaRPr>
          </a:p>
          <a:p>
            <a:pPr algn="ctr">
              <a:defRPr/>
            </a:pPr>
            <a:r>
              <a:rPr lang="de-DE" sz="2800" b="1" dirty="0">
                <a:solidFill>
                  <a:srgbClr val="FF0000"/>
                </a:solidFill>
                <a:latin typeface="Times New Roman"/>
                <a:cs typeface="Arial" charset="0"/>
              </a:rPr>
              <a:t>Der Patient kann dem Arzt </a:t>
            </a:r>
            <a:r>
              <a:rPr lang="de-DE" sz="2800" b="1" u="sng" dirty="0">
                <a:solidFill>
                  <a:srgbClr val="FF0000"/>
                </a:solidFill>
                <a:latin typeface="Times New Roman"/>
                <a:cs typeface="Arial" charset="0"/>
              </a:rPr>
              <a:t>alles</a:t>
            </a:r>
            <a:r>
              <a:rPr lang="de-DE" sz="2800" b="1" dirty="0">
                <a:solidFill>
                  <a:srgbClr val="FF0000"/>
                </a:solidFill>
                <a:latin typeface="Times New Roman"/>
                <a:cs typeface="Arial" charset="0"/>
              </a:rPr>
              <a:t> verbieten, </a:t>
            </a:r>
          </a:p>
          <a:p>
            <a:pPr algn="ctr">
              <a:defRPr/>
            </a:pPr>
            <a:r>
              <a:rPr lang="de-DE" sz="2800" b="1" dirty="0">
                <a:solidFill>
                  <a:srgbClr val="FF0000"/>
                </a:solidFill>
                <a:latin typeface="Times New Roman"/>
                <a:cs typeface="Arial" charset="0"/>
              </a:rPr>
              <a:t>ihm aber </a:t>
            </a:r>
            <a:r>
              <a:rPr lang="de-DE" sz="2800" b="1" u="sng" dirty="0">
                <a:solidFill>
                  <a:srgbClr val="FF0000"/>
                </a:solidFill>
                <a:latin typeface="Times New Roman"/>
                <a:cs typeface="Arial" charset="0"/>
              </a:rPr>
              <a:t>nichts</a:t>
            </a:r>
            <a:r>
              <a:rPr lang="de-DE" sz="2800" b="1" dirty="0">
                <a:solidFill>
                  <a:srgbClr val="FF0000"/>
                </a:solidFill>
                <a:latin typeface="Times New Roman"/>
                <a:cs typeface="Arial" charset="0"/>
              </a:rPr>
              <a:t> vorschreiben</a:t>
            </a:r>
          </a:p>
          <a:p>
            <a:pPr algn="ctr">
              <a:defRPr/>
            </a:pPr>
            <a:endParaRPr lang="de-DE" sz="3200" b="1" dirty="0">
              <a:solidFill>
                <a:srgbClr val="FFFFFF"/>
              </a:solidFill>
              <a:latin typeface="Times New Roman"/>
              <a:cs typeface="Arial" charset="0"/>
            </a:endParaRPr>
          </a:p>
          <a:p>
            <a:pPr algn="ctr">
              <a:defRPr/>
            </a:pPr>
            <a:r>
              <a:rPr lang="de-DE" sz="2000" b="1" dirty="0">
                <a:solidFill>
                  <a:srgbClr val="FFFFFF"/>
                </a:solidFill>
                <a:latin typeface="Times New Roman"/>
                <a:cs typeface="Arial" charset="0"/>
              </a:rPr>
              <a:t>Die Patientenverfügung entfaltet daher ihre wesentliche Rechtswirkung in den Verboten</a:t>
            </a:r>
            <a:r>
              <a:rPr lang="de-DE" sz="2000" b="1" dirty="0" smtClean="0">
                <a:solidFill>
                  <a:srgbClr val="FFFFFF"/>
                </a:solidFill>
                <a:latin typeface="Times New Roman"/>
                <a:cs typeface="Arial" charset="0"/>
              </a:rPr>
              <a:t>.</a:t>
            </a:r>
          </a:p>
          <a:p>
            <a:pPr algn="ctr">
              <a:defRPr/>
            </a:pPr>
            <a:endParaRPr lang="de-DE" sz="2000" b="1" dirty="0">
              <a:solidFill>
                <a:srgbClr val="FFFFFF"/>
              </a:solidFill>
              <a:latin typeface="Times New Roman"/>
              <a:cs typeface="Arial" charset="0"/>
            </a:endParaRPr>
          </a:p>
          <a:p>
            <a:pPr algn="ctr">
              <a:defRPr/>
            </a:pPr>
            <a:r>
              <a:rPr lang="de-DE" sz="2000" dirty="0">
                <a:solidFill>
                  <a:srgbClr val="FFFFFF"/>
                </a:solidFill>
                <a:latin typeface="Times New Roman"/>
                <a:cs typeface="Arial" charset="0"/>
              </a:rPr>
              <a:t>I</a:t>
            </a:r>
            <a:r>
              <a:rPr lang="de-DE" sz="2000" dirty="0" smtClean="0">
                <a:solidFill>
                  <a:srgbClr val="FFFFFF"/>
                </a:solidFill>
                <a:latin typeface="Times New Roman"/>
                <a:cs typeface="Arial" charset="0"/>
              </a:rPr>
              <a:t>m </a:t>
            </a:r>
            <a:r>
              <a:rPr lang="de-DE" sz="2000" dirty="0">
                <a:solidFill>
                  <a:srgbClr val="FFFFFF"/>
                </a:solidFill>
                <a:latin typeface="Times New Roman"/>
                <a:cs typeface="Arial" charset="0"/>
              </a:rPr>
              <a:t>Voraus erklärte </a:t>
            </a:r>
            <a:r>
              <a:rPr lang="de-DE" sz="2000" dirty="0" smtClean="0">
                <a:solidFill>
                  <a:srgbClr val="FFFFFF"/>
                </a:solidFill>
                <a:latin typeface="Times New Roman"/>
                <a:cs typeface="Arial" charset="0"/>
              </a:rPr>
              <a:t>Einwilligungen sind </a:t>
            </a:r>
            <a:r>
              <a:rPr lang="de-DE" sz="2000" dirty="0">
                <a:solidFill>
                  <a:srgbClr val="FFFFFF"/>
                </a:solidFill>
                <a:latin typeface="Times New Roman"/>
                <a:cs typeface="Arial" charset="0"/>
              </a:rPr>
              <a:t>wegen der Ungewissheit der Verläufe und der sodann jeweils ärztlicherseits als indiziert angebotenen Therapien </a:t>
            </a:r>
            <a:r>
              <a:rPr lang="de-DE" sz="2000" dirty="0" smtClean="0">
                <a:solidFill>
                  <a:srgbClr val="FFFFFF"/>
                </a:solidFill>
                <a:latin typeface="Times New Roman"/>
                <a:cs typeface="Arial" charset="0"/>
              </a:rPr>
              <a:t> realitätsfern (Zustimmung </a:t>
            </a:r>
            <a:r>
              <a:rPr lang="de-DE" sz="2000" dirty="0">
                <a:solidFill>
                  <a:srgbClr val="FFFFFF"/>
                </a:solidFill>
                <a:latin typeface="Times New Roman"/>
                <a:cs typeface="Arial" charset="0"/>
              </a:rPr>
              <a:t>ist dann Aufgabe des </a:t>
            </a:r>
            <a:r>
              <a:rPr lang="de-DE" sz="2000" dirty="0" smtClean="0">
                <a:solidFill>
                  <a:srgbClr val="FFFFFF"/>
                </a:solidFill>
                <a:latin typeface="Times New Roman"/>
                <a:cs typeface="Arial" charset="0"/>
              </a:rPr>
              <a:t>Bevollmächtigten/Betreuers)</a:t>
            </a:r>
          </a:p>
        </p:txBody>
      </p:sp>
    </p:spTree>
    <p:extLst>
      <p:ext uri="{BB962C8B-B14F-4D97-AF65-F5344CB8AC3E}">
        <p14:creationId xmlns:p14="http://schemas.microsoft.com/office/powerpoint/2010/main" val="373230059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pPr>
              <a:defRPr/>
            </a:pPr>
            <a:fld id="{BDF21458-939F-45C1-B570-74EC002BED04}" type="datetime1">
              <a:rPr lang="de-DE" altLang="de-DE" smtClean="0">
                <a:solidFill>
                  <a:srgbClr val="000000"/>
                </a:solidFill>
              </a:rPr>
              <a:t>09.11.2019</a:t>
            </a:fld>
            <a:endParaRPr lang="en-US" altLang="de-DE">
              <a:solidFill>
                <a:srgbClr val="000000"/>
              </a:solidFill>
            </a:endParaRPr>
          </a:p>
        </p:txBody>
      </p:sp>
      <p:sp>
        <p:nvSpPr>
          <p:cNvPr id="5" name="Fußzeilenplatzhalter 2"/>
          <p:cNvSpPr>
            <a:spLocks noGrp="1"/>
          </p:cNvSpPr>
          <p:nvPr>
            <p:ph type="ftr" sz="quarter" idx="11"/>
          </p:nvPr>
        </p:nvSpPr>
        <p:spPr/>
        <p:txBody>
          <a:bodyPr/>
          <a:lstStyle/>
          <a:p>
            <a:pPr>
              <a:defRPr/>
            </a:pPr>
            <a:r>
              <a:rPr lang="de-DE" altLang="de-DE" smtClean="0">
                <a:solidFill>
                  <a:srgbClr val="FFFFFF"/>
                </a:solidFill>
              </a:rPr>
              <a:t>RAin Unger / Putz - Sessel - Steldinger / Medizinrecht</a:t>
            </a:r>
            <a:endParaRPr lang="en-US" altLang="de-DE" dirty="0">
              <a:solidFill>
                <a:srgbClr val="FFFFFF"/>
              </a:solidFill>
            </a:endParaRPr>
          </a:p>
        </p:txBody>
      </p:sp>
      <p:sp>
        <p:nvSpPr>
          <p:cNvPr id="23556" name="Foliennummernplatzhalter 3"/>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0CDE60C-D673-4FCE-B836-D6836CB4D90B}" type="slidenum">
              <a:rPr lang="en-US" altLang="de-DE" sz="1400">
                <a:solidFill>
                  <a:srgbClr val="000000"/>
                </a:solidFill>
              </a:rPr>
              <a:pPr>
                <a:spcBef>
                  <a:spcPct val="0"/>
                </a:spcBef>
                <a:buFontTx/>
                <a:buNone/>
              </a:pPr>
              <a:t>15</a:t>
            </a:fld>
            <a:endParaRPr lang="en-US" altLang="de-DE" sz="1400">
              <a:solidFill>
                <a:srgbClr val="000000"/>
              </a:solidFill>
            </a:endParaRPr>
          </a:p>
        </p:txBody>
      </p:sp>
      <p:sp>
        <p:nvSpPr>
          <p:cNvPr id="238594" name="Text Box 2"/>
          <p:cNvSpPr txBox="1">
            <a:spLocks noChangeArrowheads="1"/>
          </p:cNvSpPr>
          <p:nvPr/>
        </p:nvSpPr>
        <p:spPr bwMode="auto">
          <a:xfrm>
            <a:off x="754062" y="298450"/>
            <a:ext cx="813841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defRPr/>
            </a:pPr>
            <a:r>
              <a:rPr lang="de-DE" altLang="de-DE" sz="2400" b="1" dirty="0" smtClean="0">
                <a:solidFill>
                  <a:srgbClr val="FFFFFF"/>
                </a:solidFill>
                <a:latin typeface="Times New Roman"/>
                <a:cs typeface="Arial" panose="020B0604020202020204" pitchFamily="34" charset="0"/>
              </a:rPr>
              <a:t>System einer Patientenverfügung                        </a:t>
            </a:r>
            <a:endParaRPr lang="de-DE" altLang="de-DE" sz="2400" b="1" dirty="0" smtClean="0">
              <a:solidFill>
                <a:srgbClr val="FFFFFF"/>
              </a:solidFill>
              <a:latin typeface="Times New Roman"/>
              <a:cs typeface="Arial" panose="020B0604020202020204" pitchFamily="34" charset="0"/>
            </a:endParaRPr>
          </a:p>
          <a:p>
            <a:pPr>
              <a:spcBef>
                <a:spcPct val="50000"/>
              </a:spcBef>
              <a:buFontTx/>
              <a:buNone/>
              <a:defRPr/>
            </a:pPr>
            <a:r>
              <a:rPr lang="de-DE" altLang="de-DE" sz="2400" b="1" dirty="0" smtClean="0">
                <a:solidFill>
                  <a:srgbClr val="FFFFFF"/>
                </a:solidFill>
                <a:latin typeface="Times New Roman"/>
                <a:cs typeface="Arial" panose="020B0604020202020204" pitchFamily="34" charset="0"/>
              </a:rPr>
              <a:t>(</a:t>
            </a:r>
            <a:r>
              <a:rPr lang="de-DE" altLang="de-DE" sz="2400" b="1" dirty="0" smtClean="0">
                <a:solidFill>
                  <a:srgbClr val="FFFFFF"/>
                </a:solidFill>
                <a:latin typeface="Times New Roman"/>
                <a:cs typeface="Arial" panose="020B0604020202020204" pitchFamily="34" charset="0"/>
              </a:rPr>
              <a:t>unter Berücksichtigung von BGH  </a:t>
            </a:r>
            <a:r>
              <a:rPr lang="de-DE" altLang="de-DE" sz="2400" b="1" dirty="0" smtClean="0">
                <a:solidFill>
                  <a:srgbClr val="FFFFFF"/>
                </a:solidFill>
                <a:latin typeface="Times New Roman"/>
                <a:cs typeface="Arial" panose="020B0604020202020204" pitchFamily="34" charset="0"/>
              </a:rPr>
              <a:t>XII ZB 61/16 vom </a:t>
            </a:r>
            <a:r>
              <a:rPr lang="de-DE" altLang="de-DE" sz="2400" b="1" dirty="0" smtClean="0">
                <a:solidFill>
                  <a:srgbClr val="FFFFFF"/>
                </a:solidFill>
                <a:latin typeface="Times New Roman"/>
                <a:cs typeface="Arial" panose="020B0604020202020204" pitchFamily="34" charset="0"/>
              </a:rPr>
              <a:t>6.7.16</a:t>
            </a:r>
            <a:r>
              <a:rPr lang="de-DE" altLang="de-DE" sz="2400" b="1" dirty="0" smtClean="0">
                <a:solidFill>
                  <a:srgbClr val="FFFFFF"/>
                </a:solidFill>
                <a:latin typeface="Times New Roman"/>
                <a:cs typeface="Arial" panose="020B0604020202020204" pitchFamily="34" charset="0"/>
              </a:rPr>
              <a:t>)</a:t>
            </a:r>
          </a:p>
        </p:txBody>
      </p:sp>
      <p:sp>
        <p:nvSpPr>
          <p:cNvPr id="238595" name="Text Box 3"/>
          <p:cNvSpPr txBox="1">
            <a:spLocks noChangeArrowheads="1"/>
          </p:cNvSpPr>
          <p:nvPr/>
        </p:nvSpPr>
        <p:spPr bwMode="auto">
          <a:xfrm>
            <a:off x="1077913" y="1420813"/>
            <a:ext cx="7345362" cy="507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Char char="•"/>
              <a:defRPr sz="3200">
                <a:solidFill>
                  <a:schemeClr val="tx1"/>
                </a:solidFill>
                <a:latin typeface="Times New Roman" panose="02020603050405020304" pitchFamily="18" charset="0"/>
              </a:defRPr>
            </a:lvl1pPr>
            <a:lvl2pPr marL="914400" indent="-457200">
              <a:spcBef>
                <a:spcPct val="20000"/>
              </a:spcBef>
              <a:buChar char="–"/>
              <a:defRPr sz="2800">
                <a:solidFill>
                  <a:schemeClr val="tx1"/>
                </a:solidFill>
                <a:latin typeface="Times New Roman" panose="02020603050405020304" pitchFamily="18" charset="0"/>
              </a:defRPr>
            </a:lvl2pPr>
            <a:lvl3pPr marL="1371600" indent="-457200">
              <a:spcBef>
                <a:spcPct val="20000"/>
              </a:spcBef>
              <a:buChar char="•"/>
              <a:defRPr sz="2400">
                <a:solidFill>
                  <a:schemeClr val="tx1"/>
                </a:solidFill>
                <a:latin typeface="Times New Roman" panose="02020603050405020304" pitchFamily="18" charset="0"/>
              </a:defRPr>
            </a:lvl3pPr>
            <a:lvl4pPr marL="1828800" indent="-457200">
              <a:spcBef>
                <a:spcPct val="20000"/>
              </a:spcBef>
              <a:buChar char="–"/>
              <a:defRPr sz="2000">
                <a:solidFill>
                  <a:schemeClr val="tx1"/>
                </a:solidFill>
                <a:latin typeface="Times New Roman" panose="02020603050405020304" pitchFamily="18" charset="0"/>
              </a:defRPr>
            </a:lvl4pPr>
            <a:lvl5pPr marL="2286000" indent="-457200">
              <a:spcBef>
                <a:spcPct val="20000"/>
              </a:spcBef>
              <a:buChar char="»"/>
              <a:defRPr sz="2000">
                <a:solidFill>
                  <a:schemeClr val="tx1"/>
                </a:solidFill>
                <a:latin typeface="Times New Roman" panose="02020603050405020304" pitchFamily="18" charset="0"/>
              </a:defRPr>
            </a:lvl5pPr>
            <a:lvl6pPr marL="2743200" indent="-4572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3200400" indent="-4572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657600" indent="-4572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4114800" indent="-4572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r>
              <a:rPr lang="de-DE" altLang="de-DE" sz="2400" b="1" dirty="0" smtClean="0">
                <a:solidFill>
                  <a:srgbClr val="FFFFFF"/>
                </a:solidFill>
                <a:latin typeface="Times New Roman"/>
                <a:cs typeface="Arial" panose="020B0604020202020204" pitchFamily="34" charset="0"/>
              </a:rPr>
              <a:t>Für den Fall </a:t>
            </a:r>
            <a:r>
              <a:rPr lang="de-DE" altLang="de-DE" sz="2400" b="1" dirty="0" smtClean="0">
                <a:solidFill>
                  <a:srgbClr val="FFFF00"/>
                </a:solidFill>
                <a:latin typeface="Times New Roman"/>
                <a:cs typeface="Arial" panose="020B0604020202020204" pitchFamily="34" charset="0"/>
              </a:rPr>
              <a:t>(BGH: Benennung bestimmter  Lebens- und Behandlungssituationen)</a:t>
            </a:r>
          </a:p>
          <a:p>
            <a:pPr>
              <a:spcBef>
                <a:spcPct val="0"/>
              </a:spcBef>
              <a:buFontTx/>
              <a:buAutoNum type="arabicPeriod"/>
              <a:defRPr/>
            </a:pPr>
            <a:r>
              <a:rPr lang="de-DE" altLang="de-DE" sz="2400" dirty="0" smtClean="0">
                <a:solidFill>
                  <a:srgbClr val="FFFFFF"/>
                </a:solidFill>
                <a:latin typeface="Times New Roman"/>
                <a:cs typeface="Arial" panose="020B0604020202020204" pitchFamily="34" charset="0"/>
              </a:rPr>
              <a:t>Wenn …( z. B. dauernde Bewusstlosigkeit )</a:t>
            </a:r>
          </a:p>
          <a:p>
            <a:pPr>
              <a:spcBef>
                <a:spcPct val="0"/>
              </a:spcBef>
              <a:buFontTx/>
              <a:buAutoNum type="arabicPeriod"/>
              <a:defRPr/>
            </a:pPr>
            <a:r>
              <a:rPr lang="de-DE" altLang="de-DE" sz="2400" dirty="0" smtClean="0">
                <a:solidFill>
                  <a:srgbClr val="FFFFFF"/>
                </a:solidFill>
                <a:latin typeface="Times New Roman"/>
                <a:cs typeface="Arial" panose="020B0604020202020204" pitchFamily="34" charset="0"/>
              </a:rPr>
              <a:t>Wenn … … …</a:t>
            </a:r>
          </a:p>
          <a:p>
            <a:pPr>
              <a:spcBef>
                <a:spcPct val="0"/>
              </a:spcBef>
              <a:buFontTx/>
              <a:buAutoNum type="arabicPeriod"/>
              <a:defRPr/>
            </a:pPr>
            <a:r>
              <a:rPr lang="de-DE" altLang="de-DE" sz="2400" dirty="0" smtClean="0">
                <a:solidFill>
                  <a:srgbClr val="FFFFFF"/>
                </a:solidFill>
                <a:latin typeface="Times New Roman"/>
                <a:cs typeface="Arial" panose="020B0604020202020204" pitchFamily="34" charset="0"/>
              </a:rPr>
              <a:t>Wenn …….. </a:t>
            </a:r>
          </a:p>
          <a:p>
            <a:pPr>
              <a:spcBef>
                <a:spcPct val="0"/>
              </a:spcBef>
              <a:buFontTx/>
              <a:buAutoNum type="arabicPeriod"/>
              <a:defRPr/>
            </a:pPr>
            <a:endParaRPr lang="de-DE" altLang="de-DE" sz="2400" dirty="0" smtClean="0">
              <a:solidFill>
                <a:srgbClr val="FFFFFF"/>
              </a:solidFill>
              <a:latin typeface="Times New Roman"/>
              <a:cs typeface="Arial" panose="020B0604020202020204" pitchFamily="34" charset="0"/>
            </a:endParaRPr>
          </a:p>
          <a:p>
            <a:pPr>
              <a:spcBef>
                <a:spcPct val="0"/>
              </a:spcBef>
              <a:buFontTx/>
              <a:buNone/>
              <a:defRPr/>
            </a:pPr>
            <a:r>
              <a:rPr lang="de-DE" altLang="de-DE" sz="2400" b="1" dirty="0" smtClean="0">
                <a:solidFill>
                  <a:srgbClr val="FFFFFF"/>
                </a:solidFill>
                <a:latin typeface="Times New Roman"/>
                <a:cs typeface="Arial" panose="020B0604020202020204" pitchFamily="34" charset="0"/>
              </a:rPr>
              <a:t>verbiete ich </a:t>
            </a:r>
            <a:r>
              <a:rPr lang="de-DE" altLang="de-DE" sz="2400" b="1" dirty="0" smtClean="0">
                <a:solidFill>
                  <a:srgbClr val="FFFF00"/>
                </a:solidFill>
                <a:latin typeface="Times New Roman"/>
                <a:cs typeface="Arial" panose="020B0604020202020204" pitchFamily="34" charset="0"/>
              </a:rPr>
              <a:t>(BGH: Benennung bestimmter ärztlicher Maßnahmen)</a:t>
            </a:r>
          </a:p>
          <a:p>
            <a:pPr>
              <a:spcBef>
                <a:spcPct val="0"/>
              </a:spcBef>
              <a:buFontTx/>
              <a:buNone/>
              <a:defRPr/>
            </a:pPr>
            <a:endParaRPr lang="de-DE" altLang="de-DE" sz="2400" b="1" dirty="0" smtClean="0">
              <a:solidFill>
                <a:srgbClr val="FFFFFF"/>
              </a:solidFill>
              <a:latin typeface="Times New Roman"/>
              <a:cs typeface="Arial" panose="020B0604020202020204" pitchFamily="34" charset="0"/>
            </a:endParaRPr>
          </a:p>
          <a:p>
            <a:pPr>
              <a:spcBef>
                <a:spcPct val="0"/>
              </a:spcBef>
              <a:buFontTx/>
              <a:buAutoNum type="arabicPeriod"/>
              <a:defRPr/>
            </a:pPr>
            <a:r>
              <a:rPr lang="de-DE" altLang="de-DE" sz="2400" dirty="0" smtClean="0">
                <a:solidFill>
                  <a:srgbClr val="FFFFFF"/>
                </a:solidFill>
                <a:latin typeface="Times New Roman"/>
                <a:cs typeface="Arial" panose="020B0604020202020204" pitchFamily="34" charset="0"/>
              </a:rPr>
              <a:t>Künstliche Ernährung</a:t>
            </a:r>
          </a:p>
          <a:p>
            <a:pPr>
              <a:spcBef>
                <a:spcPct val="0"/>
              </a:spcBef>
              <a:buFontTx/>
              <a:buAutoNum type="arabicPeriod"/>
              <a:defRPr/>
            </a:pPr>
            <a:r>
              <a:rPr lang="de-DE" altLang="de-DE" sz="2400" dirty="0" smtClean="0">
                <a:solidFill>
                  <a:srgbClr val="FFFFFF"/>
                </a:solidFill>
                <a:latin typeface="Times New Roman"/>
                <a:cs typeface="Arial" panose="020B0604020202020204" pitchFamily="34" charset="0"/>
              </a:rPr>
              <a:t>Wiederbelebung</a:t>
            </a:r>
          </a:p>
          <a:p>
            <a:pPr>
              <a:spcBef>
                <a:spcPct val="0"/>
              </a:spcBef>
              <a:buFontTx/>
              <a:buAutoNum type="arabicPeriod"/>
              <a:defRPr/>
            </a:pPr>
            <a:r>
              <a:rPr lang="de-DE" altLang="de-DE" sz="2400" dirty="0" smtClean="0">
                <a:solidFill>
                  <a:srgbClr val="FFFFFF"/>
                </a:solidFill>
                <a:latin typeface="Times New Roman"/>
                <a:cs typeface="Arial" panose="020B0604020202020204" pitchFamily="34" charset="0"/>
              </a:rPr>
              <a:t>………</a:t>
            </a:r>
          </a:p>
          <a:p>
            <a:pPr>
              <a:spcBef>
                <a:spcPct val="50000"/>
              </a:spcBef>
              <a:buFontTx/>
              <a:buNone/>
              <a:defRPr/>
            </a:pPr>
            <a:endParaRPr lang="de-DE" altLang="de-DE" sz="2400" dirty="0" smtClean="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9002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85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85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P spid="23859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722313" y="188913"/>
            <a:ext cx="7772400" cy="1143000"/>
          </a:xfrm>
        </p:spPr>
        <p:txBody>
          <a:bodyPr/>
          <a:lstStyle/>
          <a:p>
            <a:r>
              <a:rPr lang="de-DE" altLang="de-DE" sz="4000" b="1" dirty="0" smtClean="0">
                <a:solidFill>
                  <a:schemeClr val="tx1"/>
                </a:solidFill>
                <a:latin typeface="Times New Roman" panose="02020603050405020304" pitchFamily="18" charset="0"/>
                <a:cs typeface="Times New Roman" panose="02020603050405020304" pitchFamily="18" charset="0"/>
              </a:rPr>
              <a:t>Regelungsbereiche einer PV</a:t>
            </a:r>
          </a:p>
        </p:txBody>
      </p:sp>
      <p:sp>
        <p:nvSpPr>
          <p:cNvPr id="17411" name="Inhaltsplatzhalter 2"/>
          <p:cNvSpPr>
            <a:spLocks noGrp="1"/>
          </p:cNvSpPr>
          <p:nvPr>
            <p:ph idx="1"/>
          </p:nvPr>
        </p:nvSpPr>
        <p:spPr>
          <a:xfrm>
            <a:off x="539750" y="1228725"/>
            <a:ext cx="8281988" cy="4114800"/>
          </a:xfrm>
        </p:spPr>
        <p:txBody>
          <a:bodyPr/>
          <a:lstStyle/>
          <a:p>
            <a:pPr algn="ctr"/>
            <a:r>
              <a:rPr lang="de-DE" altLang="de-DE" sz="2800" b="1" dirty="0" smtClean="0">
                <a:latin typeface="Times New Roman" panose="02020603050405020304" pitchFamily="18" charset="0"/>
                <a:cs typeface="Times New Roman" panose="02020603050405020304" pitchFamily="18" charset="0"/>
              </a:rPr>
              <a:t>Achtung!!!  </a:t>
            </a:r>
            <a:r>
              <a:rPr lang="de-DE" altLang="de-DE" sz="2800" dirty="0" smtClean="0">
                <a:latin typeface="Times New Roman" panose="02020603050405020304" pitchFamily="18" charset="0"/>
                <a:cs typeface="Times New Roman" panose="02020603050405020304" pitchFamily="18" charset="0"/>
              </a:rPr>
              <a:t>Generelle Voraussetzung: </a:t>
            </a:r>
            <a:r>
              <a:rPr lang="de-DE" altLang="de-DE" sz="2800" b="1" dirty="0" smtClean="0">
                <a:latin typeface="Times New Roman" panose="02020603050405020304" pitchFamily="18" charset="0"/>
                <a:cs typeface="Times New Roman" panose="02020603050405020304" pitchFamily="18" charset="0"/>
              </a:rPr>
              <a:t>Entscheidungs</a:t>
            </a:r>
            <a:r>
              <a:rPr lang="de-DE" altLang="de-DE" sz="2800" b="1" u="sng" dirty="0" smtClean="0">
                <a:latin typeface="Times New Roman" panose="02020603050405020304" pitchFamily="18" charset="0"/>
                <a:cs typeface="Times New Roman" panose="02020603050405020304" pitchFamily="18" charset="0"/>
              </a:rPr>
              <a:t>un</a:t>
            </a:r>
            <a:r>
              <a:rPr lang="de-DE" altLang="de-DE" sz="2800" b="1" dirty="0" smtClean="0">
                <a:latin typeface="Times New Roman" panose="02020603050405020304" pitchFamily="18" charset="0"/>
                <a:cs typeface="Times New Roman" panose="02020603050405020304" pitchFamily="18" charset="0"/>
              </a:rPr>
              <a:t>fähigkeit</a:t>
            </a:r>
          </a:p>
          <a:p>
            <a:endParaRPr lang="de-DE" altLang="de-DE" sz="2400" dirty="0" smtClean="0">
              <a:latin typeface="Times New Roman" panose="02020603050405020304" pitchFamily="18" charset="0"/>
              <a:cs typeface="Times New Roman" panose="02020603050405020304" pitchFamily="18" charset="0"/>
            </a:endParaRPr>
          </a:p>
          <a:p>
            <a:r>
              <a:rPr lang="de-DE" altLang="de-DE" sz="2400" dirty="0" smtClean="0">
                <a:latin typeface="Times New Roman" panose="02020603050405020304" pitchFamily="18" charset="0"/>
                <a:cs typeface="Times New Roman" panose="02020603050405020304" pitchFamily="18" charset="0"/>
              </a:rPr>
              <a:t>1) Zum Tode führende Krankheit / Sterbeprozess</a:t>
            </a:r>
          </a:p>
          <a:p>
            <a:endParaRPr lang="de-DE" altLang="de-DE" sz="2400" dirty="0" smtClean="0">
              <a:latin typeface="Times New Roman" panose="02020603050405020304" pitchFamily="18" charset="0"/>
              <a:cs typeface="Times New Roman" panose="02020603050405020304" pitchFamily="18" charset="0"/>
            </a:endParaRPr>
          </a:p>
          <a:p>
            <a:endParaRPr lang="de-DE" altLang="de-DE" sz="2400" dirty="0" smtClean="0">
              <a:latin typeface="Times New Roman" panose="02020603050405020304" pitchFamily="18" charset="0"/>
              <a:cs typeface="Times New Roman" panose="02020603050405020304" pitchFamily="18" charset="0"/>
            </a:endParaRPr>
          </a:p>
          <a:p>
            <a:r>
              <a:rPr lang="de-DE" altLang="de-DE" sz="2400" dirty="0" smtClean="0">
                <a:latin typeface="Times New Roman" panose="02020603050405020304" pitchFamily="18" charset="0"/>
                <a:cs typeface="Times New Roman" panose="02020603050405020304" pitchFamily="18" charset="0"/>
              </a:rPr>
              <a:t>2) Irreversible Bewusstlosigkeit</a:t>
            </a:r>
          </a:p>
          <a:p>
            <a:endParaRPr lang="de-DE" altLang="de-DE" sz="2400" dirty="0" smtClean="0">
              <a:latin typeface="Times New Roman" panose="02020603050405020304" pitchFamily="18" charset="0"/>
              <a:cs typeface="Times New Roman" panose="02020603050405020304" pitchFamily="18" charset="0"/>
            </a:endParaRPr>
          </a:p>
          <a:p>
            <a:endParaRPr lang="de-DE" altLang="de-DE" sz="2400" dirty="0" smtClean="0">
              <a:latin typeface="Times New Roman" panose="02020603050405020304" pitchFamily="18" charset="0"/>
              <a:cs typeface="Times New Roman" panose="02020603050405020304" pitchFamily="18" charset="0"/>
            </a:endParaRPr>
          </a:p>
          <a:p>
            <a:r>
              <a:rPr lang="de-DE" altLang="de-DE" sz="2000" dirty="0" smtClean="0">
                <a:latin typeface="Times New Roman" panose="02020603050405020304" pitchFamily="18" charset="0"/>
                <a:cs typeface="Times New Roman" panose="02020603050405020304" pitchFamily="18" charset="0"/>
              </a:rPr>
              <a:t>Evtl. Regelungen für Einsichtsunfähigkeit bei Alzheimer, Demenz u. a. (z.B. keine </a:t>
            </a:r>
            <a:r>
              <a:rPr lang="de-DE" altLang="de-DE" sz="2000" dirty="0" err="1" smtClean="0">
                <a:latin typeface="Times New Roman" panose="02020603050405020304" pitchFamily="18" charset="0"/>
                <a:cs typeface="Times New Roman" panose="02020603050405020304" pitchFamily="18" charset="0"/>
              </a:rPr>
              <a:t>curative</a:t>
            </a:r>
            <a:r>
              <a:rPr lang="de-DE" altLang="de-DE" sz="2000" dirty="0" smtClean="0">
                <a:latin typeface="Times New Roman" panose="02020603050405020304" pitchFamily="18" charset="0"/>
                <a:cs typeface="Times New Roman" panose="02020603050405020304" pitchFamily="18" charset="0"/>
              </a:rPr>
              <a:t> Therapie von Interkurrenterkrankungen)</a:t>
            </a:r>
          </a:p>
        </p:txBody>
      </p:sp>
      <p:sp>
        <p:nvSpPr>
          <p:cNvPr id="4" name="Datumsplatzhalter 3"/>
          <p:cNvSpPr>
            <a:spLocks noGrp="1"/>
          </p:cNvSpPr>
          <p:nvPr>
            <p:ph type="dt" sz="quarter" idx="10"/>
          </p:nvPr>
        </p:nvSpPr>
        <p:spPr/>
        <p:txBody>
          <a:bodyPr/>
          <a:lstStyle/>
          <a:p>
            <a:pPr>
              <a:defRPr/>
            </a:pPr>
            <a:fld id="{DA8350E5-0808-4CEC-A4BE-66C4D7701A73}" type="datetime1">
              <a:rPr lang="de-DE" altLang="de-DE" smtClean="0">
                <a:solidFill>
                  <a:schemeClr val="bg1"/>
                </a:solidFill>
              </a:rPr>
              <a:t>09.11.2019</a:t>
            </a:fld>
            <a:endParaRPr lang="en-US" alt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ltLang="de-DE" smtClean="0">
                <a:solidFill>
                  <a:schemeClr val="bg1"/>
                </a:solidFill>
              </a:rPr>
              <a:t>RAin Unger / Putz - Sessel - Steldinger / Medizinrecht</a:t>
            </a:r>
            <a:endParaRPr lang="en-US" altLang="de-DE" dirty="0">
              <a:solidFill>
                <a:schemeClr val="bg1"/>
              </a:solidFill>
            </a:endParaRPr>
          </a:p>
        </p:txBody>
      </p:sp>
      <p:sp>
        <p:nvSpPr>
          <p:cNvPr id="17414" name="Foliennummernplatzhalt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E643D7E2-29DC-49B7-B67B-4BCC97E9F397}" type="slidenum">
              <a:rPr lang="en-US" altLang="de-DE" sz="1400">
                <a:solidFill>
                  <a:schemeClr val="bg1"/>
                </a:solidFill>
              </a:rPr>
              <a:pPr>
                <a:spcBef>
                  <a:spcPct val="0"/>
                </a:spcBef>
                <a:buFontTx/>
                <a:buNone/>
              </a:pPr>
              <a:t>16</a:t>
            </a:fld>
            <a:endParaRPr lang="en-US" altLang="de-DE" sz="1400">
              <a:solidFill>
                <a:schemeClr val="bg1"/>
              </a:solidFill>
            </a:endParaRPr>
          </a:p>
        </p:txBody>
      </p:sp>
      <p:cxnSp>
        <p:nvCxnSpPr>
          <p:cNvPr id="17415" name="Gerade Verbindung mit Pfeil 7"/>
          <p:cNvCxnSpPr>
            <a:cxnSpLocks noChangeShapeType="1"/>
          </p:cNvCxnSpPr>
          <p:nvPr/>
        </p:nvCxnSpPr>
        <p:spPr bwMode="auto">
          <a:xfrm>
            <a:off x="1201738" y="3182938"/>
            <a:ext cx="2160587" cy="576262"/>
          </a:xfrm>
          <a:prstGeom prst="straightConnector1">
            <a:avLst/>
          </a:prstGeom>
          <a:noFill/>
          <a:ln w="76200" algn="ctr">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6" name="Gerade Verbindung mit Pfeil 9"/>
          <p:cNvCxnSpPr>
            <a:cxnSpLocks noChangeShapeType="1"/>
          </p:cNvCxnSpPr>
          <p:nvPr/>
        </p:nvCxnSpPr>
        <p:spPr bwMode="auto">
          <a:xfrm>
            <a:off x="1187450" y="3141663"/>
            <a:ext cx="3816350" cy="576262"/>
          </a:xfrm>
          <a:prstGeom prst="straightConnector1">
            <a:avLst/>
          </a:prstGeom>
          <a:noFill/>
          <a:ln w="5715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7" name="Gerade Verbindung mit Pfeil 11"/>
          <p:cNvCxnSpPr>
            <a:cxnSpLocks noChangeShapeType="1"/>
          </p:cNvCxnSpPr>
          <p:nvPr/>
        </p:nvCxnSpPr>
        <p:spPr bwMode="auto">
          <a:xfrm>
            <a:off x="1114425" y="4508500"/>
            <a:ext cx="2160588" cy="576263"/>
          </a:xfrm>
          <a:prstGeom prst="straightConnector1">
            <a:avLst/>
          </a:prstGeom>
          <a:noFill/>
          <a:ln w="76200" algn="ctr">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8" name="Gerade Verbindung mit Pfeil 13"/>
          <p:cNvCxnSpPr>
            <a:cxnSpLocks noChangeShapeType="1"/>
          </p:cNvCxnSpPr>
          <p:nvPr/>
        </p:nvCxnSpPr>
        <p:spPr bwMode="auto">
          <a:xfrm>
            <a:off x="1114425" y="4508500"/>
            <a:ext cx="6769100" cy="0"/>
          </a:xfrm>
          <a:prstGeom prst="straightConnector1">
            <a:avLst/>
          </a:prstGeom>
          <a:noFill/>
          <a:ln w="57150" algn="ctr">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9" name="Textfeld 15"/>
          <p:cNvSpPr txBox="1">
            <a:spLocks noChangeArrowheads="1"/>
          </p:cNvSpPr>
          <p:nvPr/>
        </p:nvSpPr>
        <p:spPr bwMode="auto">
          <a:xfrm>
            <a:off x="3348038" y="3479800"/>
            <a:ext cx="5032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600" b="1">
                <a:solidFill>
                  <a:schemeClr val="accent1"/>
                </a:solidFill>
                <a:latin typeface="Arial" panose="020B0604020202020204" pitchFamily="34" charset="0"/>
              </a:rPr>
              <a:t>Mit PV</a:t>
            </a:r>
          </a:p>
        </p:txBody>
      </p:sp>
      <p:sp>
        <p:nvSpPr>
          <p:cNvPr id="17420" name="Textfeld 16"/>
          <p:cNvSpPr txBox="1">
            <a:spLocks noChangeArrowheads="1"/>
          </p:cNvSpPr>
          <p:nvPr/>
        </p:nvSpPr>
        <p:spPr bwMode="auto">
          <a:xfrm>
            <a:off x="3309938" y="4730750"/>
            <a:ext cx="48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600" b="1">
                <a:solidFill>
                  <a:schemeClr val="accent1"/>
                </a:solidFill>
                <a:latin typeface="Arial" panose="020B0604020202020204" pitchFamily="34" charset="0"/>
              </a:rPr>
              <a:t>Mit PV</a:t>
            </a:r>
          </a:p>
        </p:txBody>
      </p:sp>
      <p:sp>
        <p:nvSpPr>
          <p:cNvPr id="17421" name="Textfeld 17"/>
          <p:cNvSpPr txBox="1">
            <a:spLocks noChangeArrowheads="1"/>
          </p:cNvSpPr>
          <p:nvPr/>
        </p:nvSpPr>
        <p:spPr bwMode="auto">
          <a:xfrm>
            <a:off x="5003800" y="3281363"/>
            <a:ext cx="3600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800" b="1">
                <a:solidFill>
                  <a:srgbClr val="FFC000"/>
                </a:solidFill>
                <a:latin typeface="Arial" panose="020B0604020202020204" pitchFamily="34" charset="0"/>
              </a:rPr>
              <a:t>Ohne PV : Leidensverlängerung</a:t>
            </a:r>
          </a:p>
        </p:txBody>
      </p:sp>
      <p:sp>
        <p:nvSpPr>
          <p:cNvPr id="17422" name="Textfeld 19"/>
          <p:cNvSpPr txBox="1">
            <a:spLocks noChangeArrowheads="1"/>
          </p:cNvSpPr>
          <p:nvPr/>
        </p:nvSpPr>
        <p:spPr bwMode="auto">
          <a:xfrm>
            <a:off x="6011863" y="4606925"/>
            <a:ext cx="28098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e-DE" altLang="de-DE" sz="1800" b="1">
                <a:solidFill>
                  <a:srgbClr val="FFC000"/>
                </a:solidFill>
                <a:latin typeface="Arial" panose="020B0604020202020204" pitchFamily="34" charset="0"/>
              </a:rPr>
              <a:t>Ohne PV: Leidensverlängerung</a:t>
            </a:r>
          </a:p>
        </p:txBody>
      </p:sp>
      <p:cxnSp>
        <p:nvCxnSpPr>
          <p:cNvPr id="17423" name="Gerade Verbindung mit Pfeil 2"/>
          <p:cNvCxnSpPr>
            <a:cxnSpLocks noChangeShapeType="1"/>
          </p:cNvCxnSpPr>
          <p:nvPr/>
        </p:nvCxnSpPr>
        <p:spPr bwMode="auto">
          <a:xfrm flipH="1">
            <a:off x="1201738" y="2133600"/>
            <a:ext cx="3441700" cy="503238"/>
          </a:xfrm>
          <a:prstGeom prst="straightConnector1">
            <a:avLst/>
          </a:prstGeom>
          <a:noFill/>
          <a:ln w="28575" algn="ctr">
            <a:solidFill>
              <a:schemeClr val="bg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4" name="Gerade Verbindung mit Pfeil 6"/>
          <p:cNvCxnSpPr>
            <a:cxnSpLocks noChangeShapeType="1"/>
          </p:cNvCxnSpPr>
          <p:nvPr/>
        </p:nvCxnSpPr>
        <p:spPr bwMode="auto">
          <a:xfrm flipH="1">
            <a:off x="1201738" y="2133600"/>
            <a:ext cx="3802062" cy="1793875"/>
          </a:xfrm>
          <a:prstGeom prst="straightConnector1">
            <a:avLst/>
          </a:prstGeom>
          <a:noFill/>
          <a:ln w="28575" algn="ctr">
            <a:solidFill>
              <a:schemeClr val="bg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25" name="Gerade Verbindung mit Pfeil 8"/>
          <p:cNvCxnSpPr>
            <a:cxnSpLocks noChangeShapeType="1"/>
          </p:cNvCxnSpPr>
          <p:nvPr/>
        </p:nvCxnSpPr>
        <p:spPr bwMode="auto">
          <a:xfrm flipH="1">
            <a:off x="1114425" y="2133600"/>
            <a:ext cx="4105275" cy="3109913"/>
          </a:xfrm>
          <a:prstGeom prst="straightConnector1">
            <a:avLst/>
          </a:prstGeom>
          <a:noFill/>
          <a:ln w="28575" algn="ctr">
            <a:solidFill>
              <a:schemeClr val="bg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2417792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quarter" idx="10"/>
          </p:nvPr>
        </p:nvSpPr>
        <p:spPr/>
        <p:txBody>
          <a:bodyPr/>
          <a:lstStyle/>
          <a:p>
            <a:pPr>
              <a:defRPr/>
            </a:pPr>
            <a:fld id="{842308ED-AEA9-4F99-9F45-886B7580B4BC}" type="datetime1">
              <a:rPr lang="de-DE" altLang="de-DE" smtClean="0"/>
              <a:t>09.11.2019</a:t>
            </a:fld>
            <a:endParaRPr lang="en-US" altLang="de-DE"/>
          </a:p>
        </p:txBody>
      </p:sp>
      <p:sp>
        <p:nvSpPr>
          <p:cNvPr id="5" name="Fußzeilenplatzhalter 2"/>
          <p:cNvSpPr>
            <a:spLocks noGrp="1"/>
          </p:cNvSpPr>
          <p:nvPr>
            <p:ph type="ftr" sz="quarter" idx="11"/>
          </p:nvPr>
        </p:nvSpPr>
        <p:spPr/>
        <p:txBody>
          <a:bodyPr/>
          <a:lstStyle/>
          <a:p>
            <a:pPr>
              <a:defRPr/>
            </a:pPr>
            <a:r>
              <a:rPr lang="de-DE" altLang="de-DE">
                <a:solidFill>
                  <a:schemeClr val="bg1"/>
                </a:solidFill>
              </a:rPr>
              <a:t>RAin Unger / Putz - Sessel - Steldinger / Medizinrecht</a:t>
            </a:r>
            <a:endParaRPr lang="en-US" altLang="de-DE" dirty="0">
              <a:solidFill>
                <a:schemeClr val="bg1"/>
              </a:solidFill>
            </a:endParaRPr>
          </a:p>
        </p:txBody>
      </p:sp>
      <p:sp>
        <p:nvSpPr>
          <p:cNvPr id="41988" name="Foliennummernplatzhalter 3"/>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B3EB4B4-40DE-4A3B-ABC9-92088E2CD182}" type="slidenum">
              <a:rPr lang="en-US" altLang="de-DE" sz="1400"/>
              <a:pPr>
                <a:spcBef>
                  <a:spcPct val="0"/>
                </a:spcBef>
                <a:buFontTx/>
                <a:buNone/>
              </a:pPr>
              <a:t>17</a:t>
            </a:fld>
            <a:endParaRPr lang="en-US" altLang="de-DE" sz="1400"/>
          </a:p>
        </p:txBody>
      </p:sp>
      <p:sp>
        <p:nvSpPr>
          <p:cNvPr id="194562" name="Text Box 2"/>
          <p:cNvSpPr txBox="1">
            <a:spLocks noChangeArrowheads="1"/>
          </p:cNvSpPr>
          <p:nvPr/>
        </p:nvSpPr>
        <p:spPr bwMode="auto">
          <a:xfrm>
            <a:off x="468313" y="620713"/>
            <a:ext cx="8229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defRPr/>
            </a:pPr>
            <a:r>
              <a:rPr lang="en-US" altLang="de-DE" sz="2800" dirty="0" err="1" smtClean="0">
                <a:cs typeface="Times New Roman" panose="02020603050405020304" pitchFamily="18" charset="0"/>
              </a:rPr>
              <a:t>Formalien</a:t>
            </a:r>
            <a:r>
              <a:rPr lang="en-US" altLang="de-DE" sz="2800" dirty="0" smtClean="0">
                <a:cs typeface="Times New Roman" panose="02020603050405020304" pitchFamily="18" charset="0"/>
              </a:rPr>
              <a:t> und </a:t>
            </a:r>
            <a:r>
              <a:rPr lang="en-US" altLang="de-DE" sz="2800" dirty="0" err="1" smtClean="0">
                <a:cs typeface="Times New Roman" panose="02020603050405020304" pitchFamily="18" charset="0"/>
              </a:rPr>
              <a:t>Tipps</a:t>
            </a:r>
            <a:r>
              <a:rPr lang="en-US" altLang="de-DE" sz="2800" dirty="0" smtClean="0">
                <a:cs typeface="Times New Roman" panose="02020603050405020304" pitchFamily="18" charset="0"/>
              </a:rPr>
              <a:t> zur </a:t>
            </a:r>
            <a:r>
              <a:rPr lang="en-US" altLang="de-DE" sz="2800" dirty="0" err="1" smtClean="0">
                <a:cs typeface="Times New Roman" panose="02020603050405020304" pitchFamily="18" charset="0"/>
              </a:rPr>
              <a:t>Patientenverfügung</a:t>
            </a:r>
            <a:r>
              <a:rPr lang="en-US" altLang="de-DE" sz="2800" dirty="0" smtClean="0">
                <a:cs typeface="Times New Roman" panose="02020603050405020304" pitchFamily="18" charset="0"/>
              </a:rPr>
              <a:t> 1</a:t>
            </a:r>
          </a:p>
        </p:txBody>
      </p:sp>
      <p:sp>
        <p:nvSpPr>
          <p:cNvPr id="194563" name="Text Box 3"/>
          <p:cNvSpPr txBox="1">
            <a:spLocks noChangeArrowheads="1"/>
          </p:cNvSpPr>
          <p:nvPr/>
        </p:nvSpPr>
        <p:spPr bwMode="auto">
          <a:xfrm>
            <a:off x="920750" y="1844824"/>
            <a:ext cx="7777163" cy="3831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FF0000"/>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75000"/>
              </a:lnSpc>
              <a:spcBef>
                <a:spcPct val="0"/>
              </a:spcBef>
              <a:buFontTx/>
              <a:buNone/>
              <a:defRPr/>
            </a:pPr>
            <a:r>
              <a:rPr lang="de-DE" altLang="de-DE" sz="2000" dirty="0" smtClean="0">
                <a:cs typeface="Times New Roman" panose="02020603050405020304" pitchFamily="18" charset="0"/>
              </a:rPr>
              <a:t>Schriftform nötig? Ja, Patientenverfügungsgesetz!</a:t>
            </a:r>
          </a:p>
          <a:p>
            <a:pPr>
              <a:lnSpc>
                <a:spcPct val="75000"/>
              </a:lnSpc>
              <a:spcBef>
                <a:spcPct val="0"/>
              </a:spcBef>
              <a:buFontTx/>
              <a:buNone/>
              <a:defRPr/>
            </a:pPr>
            <a:endParaRPr lang="de-DE" altLang="de-DE" sz="2000" dirty="0" smtClean="0">
              <a:cs typeface="Times New Roman" panose="02020603050405020304" pitchFamily="18" charset="0"/>
            </a:endParaRPr>
          </a:p>
          <a:p>
            <a:pPr>
              <a:lnSpc>
                <a:spcPct val="75000"/>
              </a:lnSpc>
              <a:spcBef>
                <a:spcPct val="0"/>
              </a:spcBef>
              <a:buFontTx/>
              <a:buNone/>
              <a:defRPr/>
            </a:pPr>
            <a:r>
              <a:rPr lang="de-DE" altLang="de-DE" sz="2000" dirty="0" smtClean="0">
                <a:cs typeface="Times New Roman" panose="02020603050405020304" pitchFamily="18" charset="0"/>
              </a:rPr>
              <a:t>Handschrift nötig? Nein! </a:t>
            </a:r>
          </a:p>
          <a:p>
            <a:pPr>
              <a:lnSpc>
                <a:spcPct val="75000"/>
              </a:lnSpc>
              <a:spcBef>
                <a:spcPct val="0"/>
              </a:spcBef>
              <a:buFontTx/>
              <a:buNone/>
              <a:defRPr/>
            </a:pPr>
            <a:endParaRPr lang="de-DE" altLang="de-DE" sz="2000" dirty="0" smtClean="0">
              <a:cs typeface="Times New Roman" panose="02020603050405020304" pitchFamily="18" charset="0"/>
            </a:endParaRPr>
          </a:p>
          <a:p>
            <a:pPr>
              <a:lnSpc>
                <a:spcPct val="75000"/>
              </a:lnSpc>
              <a:spcBef>
                <a:spcPct val="0"/>
              </a:spcBef>
              <a:buFontTx/>
              <a:buNone/>
              <a:defRPr/>
            </a:pPr>
            <a:r>
              <a:rPr lang="de-DE" altLang="de-DE" sz="2000" dirty="0" smtClean="0">
                <a:cs typeface="Times New Roman" panose="02020603050405020304" pitchFamily="18" charset="0"/>
              </a:rPr>
              <a:t>Nachweis der Einwilligungsfähigkeit erforderlich? Nein!</a:t>
            </a:r>
          </a:p>
          <a:p>
            <a:pPr>
              <a:lnSpc>
                <a:spcPct val="75000"/>
              </a:lnSpc>
              <a:spcBef>
                <a:spcPct val="0"/>
              </a:spcBef>
              <a:buFontTx/>
              <a:buNone/>
              <a:defRPr/>
            </a:pPr>
            <a:endParaRPr lang="de-DE" altLang="de-DE" sz="2000" dirty="0" smtClean="0">
              <a:cs typeface="Times New Roman" panose="02020603050405020304" pitchFamily="18" charset="0"/>
            </a:endParaRPr>
          </a:p>
          <a:p>
            <a:pPr>
              <a:lnSpc>
                <a:spcPct val="75000"/>
              </a:lnSpc>
              <a:spcBef>
                <a:spcPct val="0"/>
              </a:spcBef>
              <a:buFontTx/>
              <a:buNone/>
              <a:defRPr/>
            </a:pPr>
            <a:r>
              <a:rPr lang="de-DE" altLang="de-DE" sz="2000" dirty="0" smtClean="0">
                <a:cs typeface="Times New Roman" panose="02020603050405020304" pitchFamily="18" charset="0"/>
              </a:rPr>
              <a:t>Darf man Formulare verwenden? </a:t>
            </a:r>
          </a:p>
          <a:p>
            <a:pPr>
              <a:lnSpc>
                <a:spcPct val="75000"/>
              </a:lnSpc>
              <a:spcBef>
                <a:spcPct val="0"/>
              </a:spcBef>
              <a:buFontTx/>
              <a:buNone/>
              <a:defRPr/>
            </a:pPr>
            <a:r>
              <a:rPr lang="de-DE" altLang="de-DE" sz="2000" dirty="0" smtClean="0">
                <a:cs typeface="Times New Roman" panose="02020603050405020304" pitchFamily="18" charset="0"/>
              </a:rPr>
              <a:t>	Ja, allenfalls individuell ergänzen!</a:t>
            </a:r>
          </a:p>
          <a:p>
            <a:pPr>
              <a:lnSpc>
                <a:spcPct val="75000"/>
              </a:lnSpc>
              <a:spcBef>
                <a:spcPct val="0"/>
              </a:spcBef>
              <a:buFontTx/>
              <a:buNone/>
              <a:defRPr/>
            </a:pPr>
            <a:endParaRPr lang="de-DE" altLang="de-DE" sz="2000" dirty="0" smtClean="0">
              <a:cs typeface="Times New Roman" panose="02020603050405020304" pitchFamily="18" charset="0"/>
            </a:endParaRPr>
          </a:p>
          <a:p>
            <a:pPr>
              <a:lnSpc>
                <a:spcPct val="75000"/>
              </a:lnSpc>
              <a:spcBef>
                <a:spcPct val="0"/>
              </a:spcBef>
              <a:buFontTx/>
              <a:buNone/>
              <a:defRPr/>
            </a:pPr>
            <a:r>
              <a:rPr lang="de-DE" altLang="de-DE" sz="2000" dirty="0" smtClean="0">
                <a:cs typeface="Times New Roman" panose="02020603050405020304" pitchFamily="18" charset="0"/>
              </a:rPr>
              <a:t>Notarielle Form? Nein</a:t>
            </a:r>
          </a:p>
          <a:p>
            <a:pPr>
              <a:lnSpc>
                <a:spcPct val="75000"/>
              </a:lnSpc>
              <a:spcBef>
                <a:spcPct val="0"/>
              </a:spcBef>
              <a:buFontTx/>
              <a:buNone/>
              <a:defRPr/>
            </a:pPr>
            <a:endParaRPr lang="de-DE" altLang="de-DE" sz="2000" dirty="0" smtClean="0">
              <a:cs typeface="Times New Roman" panose="02020603050405020304" pitchFamily="18" charset="0"/>
            </a:endParaRPr>
          </a:p>
          <a:p>
            <a:pPr>
              <a:lnSpc>
                <a:spcPct val="75000"/>
              </a:lnSpc>
              <a:spcBef>
                <a:spcPct val="0"/>
              </a:spcBef>
              <a:buFontTx/>
              <a:buNone/>
              <a:defRPr/>
            </a:pPr>
            <a:r>
              <a:rPr lang="de-DE" altLang="de-DE" sz="2000" dirty="0" smtClean="0">
                <a:cs typeface="Times New Roman" panose="02020603050405020304" pitchFamily="18" charset="0"/>
              </a:rPr>
              <a:t>Zeugen nötig? </a:t>
            </a:r>
          </a:p>
          <a:p>
            <a:pPr>
              <a:lnSpc>
                <a:spcPct val="75000"/>
              </a:lnSpc>
              <a:spcBef>
                <a:spcPct val="0"/>
              </a:spcBef>
              <a:buFontTx/>
              <a:buNone/>
              <a:defRPr/>
            </a:pPr>
            <a:r>
              <a:rPr lang="de-DE" altLang="de-DE" sz="2000" dirty="0" smtClean="0">
                <a:cs typeface="Times New Roman" panose="02020603050405020304" pitchFamily="18" charset="0"/>
              </a:rPr>
              <a:t>	Nein – aber sinnvollerweise mindestens der </a:t>
            </a:r>
            <a:r>
              <a:rPr lang="de-DE" altLang="de-DE" sz="2000" dirty="0" smtClean="0">
                <a:cs typeface="Times New Roman" panose="02020603050405020304" pitchFamily="18" charset="0"/>
              </a:rPr>
              <a:t>Bevollmächtigte</a:t>
            </a:r>
            <a:r>
              <a:rPr lang="de-DE" altLang="de-DE" sz="2000" dirty="0" smtClean="0">
                <a:cs typeface="Times New Roman" panose="02020603050405020304" pitchFamily="18" charset="0"/>
              </a:rPr>
              <a:t>!</a:t>
            </a:r>
          </a:p>
          <a:p>
            <a:pPr>
              <a:lnSpc>
                <a:spcPct val="75000"/>
              </a:lnSpc>
              <a:spcBef>
                <a:spcPct val="0"/>
              </a:spcBef>
              <a:buFontTx/>
              <a:buNone/>
              <a:defRPr/>
            </a:pPr>
            <a:endParaRPr lang="de-DE" altLang="de-DE" sz="2000" dirty="0" smtClean="0">
              <a:cs typeface="Times New Roman" panose="02020603050405020304" pitchFamily="18" charset="0"/>
            </a:endParaRPr>
          </a:p>
          <a:p>
            <a:pPr>
              <a:lnSpc>
                <a:spcPct val="75000"/>
              </a:lnSpc>
              <a:spcBef>
                <a:spcPct val="0"/>
              </a:spcBef>
              <a:buFontTx/>
              <a:buNone/>
              <a:defRPr/>
            </a:pPr>
            <a:r>
              <a:rPr lang="de-DE" altLang="de-DE" sz="2000" dirty="0" smtClean="0">
                <a:cs typeface="Times New Roman" panose="02020603050405020304" pitchFamily="18" charset="0"/>
              </a:rPr>
              <a:t>Vorgespräche über PV? Ja – das Wichtigste!!!!! </a:t>
            </a:r>
          </a:p>
          <a:p>
            <a:pPr>
              <a:lnSpc>
                <a:spcPct val="75000"/>
              </a:lnSpc>
              <a:spcBef>
                <a:spcPct val="0"/>
              </a:spcBef>
              <a:buFontTx/>
              <a:buNone/>
              <a:defRPr/>
            </a:pPr>
            <a:endParaRPr lang="de-DE" altLang="de-DE" sz="24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18423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63">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6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6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6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5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4563">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4563">
                                            <p:txEl>
                                              <p:pRg st="12" end="1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9456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2" grpId="0" autoUpdateAnimBg="0"/>
      <p:bldP spid="19456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quarter" idx="10"/>
          </p:nvPr>
        </p:nvSpPr>
        <p:spPr/>
        <p:txBody>
          <a:bodyPr/>
          <a:lstStyle/>
          <a:p>
            <a:pPr>
              <a:defRPr/>
            </a:pPr>
            <a:fld id="{4C007827-6071-40A2-93F0-B4CE9CBCD093}" type="datetime1">
              <a:rPr lang="de-DE" altLang="de-DE" smtClean="0"/>
              <a:t>09.11.2019</a:t>
            </a:fld>
            <a:endParaRPr lang="en-US" altLang="de-DE"/>
          </a:p>
        </p:txBody>
      </p:sp>
      <p:sp>
        <p:nvSpPr>
          <p:cNvPr id="5" name="Fußzeilenplatzhalter 2"/>
          <p:cNvSpPr>
            <a:spLocks noGrp="1"/>
          </p:cNvSpPr>
          <p:nvPr>
            <p:ph type="ftr" sz="quarter" idx="11"/>
          </p:nvPr>
        </p:nvSpPr>
        <p:spPr/>
        <p:txBody>
          <a:bodyPr/>
          <a:lstStyle/>
          <a:p>
            <a:pPr>
              <a:defRPr/>
            </a:pPr>
            <a:r>
              <a:rPr lang="de-DE" altLang="de-DE" dirty="0" err="1"/>
              <a:t>RAin</a:t>
            </a:r>
            <a:r>
              <a:rPr lang="de-DE" altLang="de-DE" dirty="0"/>
              <a:t> Unger / Putz - Sessel - </a:t>
            </a:r>
            <a:r>
              <a:rPr lang="de-DE" altLang="de-DE" dirty="0" err="1"/>
              <a:t>Steldinger</a:t>
            </a:r>
            <a:r>
              <a:rPr lang="de-DE" altLang="de-DE" dirty="0"/>
              <a:t> / Medizinrecht</a:t>
            </a:r>
            <a:endParaRPr lang="en-US" altLang="de-DE" dirty="0"/>
          </a:p>
        </p:txBody>
      </p:sp>
      <p:sp>
        <p:nvSpPr>
          <p:cNvPr id="44036" name="Foliennummernplatzhalter 3"/>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FABD7827-E357-4DFE-812D-E405953225A8}" type="slidenum">
              <a:rPr lang="en-US" altLang="de-DE" sz="1400"/>
              <a:pPr>
                <a:spcBef>
                  <a:spcPct val="0"/>
                </a:spcBef>
                <a:buFontTx/>
                <a:buNone/>
              </a:pPr>
              <a:t>18</a:t>
            </a:fld>
            <a:endParaRPr lang="en-US" altLang="de-DE" sz="1400"/>
          </a:p>
        </p:txBody>
      </p:sp>
      <p:sp>
        <p:nvSpPr>
          <p:cNvPr id="195586" name="Text Box 2"/>
          <p:cNvSpPr txBox="1">
            <a:spLocks noChangeArrowheads="1"/>
          </p:cNvSpPr>
          <p:nvPr/>
        </p:nvSpPr>
        <p:spPr bwMode="auto">
          <a:xfrm>
            <a:off x="468313" y="549275"/>
            <a:ext cx="8229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50000"/>
              </a:spcBef>
              <a:buFontTx/>
              <a:buNone/>
              <a:defRPr/>
            </a:pPr>
            <a:r>
              <a:rPr lang="en-US" altLang="de-DE" sz="2800" dirty="0" err="1" smtClean="0">
                <a:cs typeface="Times New Roman" panose="02020603050405020304" pitchFamily="18" charset="0"/>
              </a:rPr>
              <a:t>Formalien</a:t>
            </a:r>
            <a:r>
              <a:rPr lang="en-US" altLang="de-DE" sz="2800" dirty="0" smtClean="0">
                <a:cs typeface="Times New Roman" panose="02020603050405020304" pitchFamily="18" charset="0"/>
              </a:rPr>
              <a:t> und </a:t>
            </a:r>
            <a:r>
              <a:rPr lang="en-US" altLang="de-DE" sz="2800" dirty="0" err="1" smtClean="0">
                <a:cs typeface="Times New Roman" panose="02020603050405020304" pitchFamily="18" charset="0"/>
              </a:rPr>
              <a:t>Tipps</a:t>
            </a:r>
            <a:r>
              <a:rPr lang="en-US" altLang="de-DE" sz="2800" dirty="0" smtClean="0">
                <a:cs typeface="Times New Roman" panose="02020603050405020304" pitchFamily="18" charset="0"/>
              </a:rPr>
              <a:t> zur </a:t>
            </a:r>
            <a:r>
              <a:rPr lang="en-US" altLang="de-DE" sz="2800" dirty="0" err="1" smtClean="0">
                <a:cs typeface="Times New Roman" panose="02020603050405020304" pitchFamily="18" charset="0"/>
              </a:rPr>
              <a:t>Patientenverfügung</a:t>
            </a:r>
            <a:r>
              <a:rPr lang="en-US" altLang="de-DE" sz="2800" dirty="0" smtClean="0">
                <a:cs typeface="Times New Roman" panose="02020603050405020304" pitchFamily="18" charset="0"/>
              </a:rPr>
              <a:t> 2</a:t>
            </a:r>
          </a:p>
        </p:txBody>
      </p:sp>
      <p:sp>
        <p:nvSpPr>
          <p:cNvPr id="195587" name="Text Box 3"/>
          <p:cNvSpPr txBox="1">
            <a:spLocks noChangeArrowheads="1"/>
          </p:cNvSpPr>
          <p:nvPr/>
        </p:nvSpPr>
        <p:spPr bwMode="auto">
          <a:xfrm>
            <a:off x="850715" y="1772816"/>
            <a:ext cx="7849244" cy="457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FF0000"/>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20000"/>
              </a:lnSpc>
              <a:spcBef>
                <a:spcPct val="0"/>
              </a:spcBef>
              <a:buFontTx/>
              <a:buNone/>
              <a:defRPr/>
            </a:pPr>
            <a:r>
              <a:rPr lang="de-DE" altLang="de-DE" sz="2000" dirty="0" smtClean="0">
                <a:cs typeface="Times New Roman" panose="02020603050405020304" pitchFamily="18" charset="0"/>
              </a:rPr>
              <a:t>Wiederholung alle paar Jahre nötig? Nein – aber sinnvoll! </a:t>
            </a:r>
          </a:p>
          <a:p>
            <a:pPr>
              <a:lnSpc>
                <a:spcPct val="120000"/>
              </a:lnSpc>
              <a:spcBef>
                <a:spcPct val="0"/>
              </a:spcBef>
              <a:buFontTx/>
              <a:buNone/>
              <a:defRPr/>
            </a:pPr>
            <a:r>
              <a:rPr lang="de-DE" altLang="de-DE" sz="2000" dirty="0" smtClean="0">
                <a:cs typeface="Times New Roman" panose="02020603050405020304" pitchFamily="18" charset="0"/>
              </a:rPr>
              <a:t>Hinterlegung notwendig? </a:t>
            </a:r>
          </a:p>
          <a:p>
            <a:pPr>
              <a:lnSpc>
                <a:spcPct val="120000"/>
              </a:lnSpc>
              <a:spcBef>
                <a:spcPct val="0"/>
              </a:spcBef>
              <a:buFontTx/>
              <a:buNone/>
              <a:defRPr/>
            </a:pPr>
            <a:r>
              <a:rPr lang="de-DE" altLang="de-DE" sz="2000" dirty="0" smtClean="0">
                <a:cs typeface="Times New Roman" panose="02020603050405020304" pitchFamily="18" charset="0"/>
              </a:rPr>
              <a:t>	Nein – Aufbewahrungsort sinnvoll wählen</a:t>
            </a:r>
          </a:p>
          <a:p>
            <a:pPr>
              <a:lnSpc>
                <a:spcPct val="120000"/>
              </a:lnSpc>
              <a:spcBef>
                <a:spcPct val="0"/>
              </a:spcBef>
              <a:buFontTx/>
              <a:buNone/>
              <a:defRPr/>
            </a:pPr>
            <a:r>
              <a:rPr lang="de-DE" altLang="de-DE" sz="2000" dirty="0" smtClean="0">
                <a:cs typeface="Times New Roman" panose="02020603050405020304" pitchFamily="18" charset="0"/>
              </a:rPr>
              <a:t>Hinweis beim Personalausweis? </a:t>
            </a:r>
          </a:p>
          <a:p>
            <a:pPr>
              <a:lnSpc>
                <a:spcPct val="120000"/>
              </a:lnSpc>
              <a:spcBef>
                <a:spcPct val="0"/>
              </a:spcBef>
              <a:buFontTx/>
              <a:buNone/>
              <a:defRPr/>
            </a:pPr>
            <a:r>
              <a:rPr lang="de-DE" altLang="de-DE" sz="2000" dirty="0" smtClean="0">
                <a:cs typeface="Times New Roman" panose="02020603050405020304" pitchFamily="18" charset="0"/>
              </a:rPr>
              <a:t>	Nur Hinweis auf Bevollmächtigten u. Telefon</a:t>
            </a:r>
          </a:p>
          <a:p>
            <a:pPr>
              <a:lnSpc>
                <a:spcPct val="120000"/>
              </a:lnSpc>
              <a:spcBef>
                <a:spcPct val="0"/>
              </a:spcBef>
              <a:buFontTx/>
              <a:buNone/>
              <a:defRPr/>
            </a:pPr>
            <a:r>
              <a:rPr lang="de-DE" altLang="de-DE" sz="2000" dirty="0" smtClean="0">
                <a:cs typeface="Times New Roman" panose="02020603050405020304" pitchFamily="18" charset="0"/>
              </a:rPr>
              <a:t>Ärztliche oder sonstige </a:t>
            </a:r>
            <a:r>
              <a:rPr lang="de-DE" altLang="de-DE" sz="2000" u="sng" dirty="0" smtClean="0">
                <a:cs typeface="Times New Roman" panose="02020603050405020304" pitchFamily="18" charset="0"/>
              </a:rPr>
              <a:t>Aufklärung</a:t>
            </a:r>
            <a:r>
              <a:rPr lang="de-DE" altLang="de-DE" sz="2000" dirty="0" smtClean="0">
                <a:cs typeface="Times New Roman" panose="02020603050405020304" pitchFamily="18" charset="0"/>
              </a:rPr>
              <a:t> nötig? </a:t>
            </a:r>
          </a:p>
          <a:p>
            <a:pPr>
              <a:lnSpc>
                <a:spcPct val="120000"/>
              </a:lnSpc>
              <a:spcBef>
                <a:spcPct val="0"/>
              </a:spcBef>
              <a:buFontTx/>
              <a:buNone/>
              <a:defRPr/>
            </a:pPr>
            <a:r>
              <a:rPr lang="de-DE" altLang="de-DE" sz="2000" dirty="0" smtClean="0">
                <a:cs typeface="Times New Roman" panose="02020603050405020304" pitchFamily="18" charset="0"/>
              </a:rPr>
              <a:t>	Nein – aber (nicht immer) sinnvoll!</a:t>
            </a:r>
          </a:p>
          <a:p>
            <a:pPr>
              <a:lnSpc>
                <a:spcPct val="120000"/>
              </a:lnSpc>
              <a:spcBef>
                <a:spcPct val="0"/>
              </a:spcBef>
              <a:buFontTx/>
              <a:buNone/>
              <a:defRPr/>
            </a:pPr>
            <a:r>
              <a:rPr lang="de-DE" altLang="de-DE" sz="2000" u="sng" dirty="0" smtClean="0">
                <a:cs typeface="Times New Roman" panose="02020603050405020304" pitchFamily="18" charset="0"/>
              </a:rPr>
              <a:t>Nachweis</a:t>
            </a:r>
            <a:r>
              <a:rPr lang="de-DE" altLang="de-DE" sz="2000" dirty="0" smtClean="0">
                <a:cs typeface="Times New Roman" panose="02020603050405020304" pitchFamily="18" charset="0"/>
              </a:rPr>
              <a:t> der Aufklärung nötig? Nein – aber sinnvoll!</a:t>
            </a:r>
          </a:p>
          <a:p>
            <a:pPr>
              <a:lnSpc>
                <a:spcPct val="120000"/>
              </a:lnSpc>
              <a:spcBef>
                <a:spcPct val="0"/>
              </a:spcBef>
              <a:buFontTx/>
              <a:buNone/>
              <a:defRPr/>
            </a:pPr>
            <a:r>
              <a:rPr lang="de-DE" altLang="de-DE" sz="2000" dirty="0" smtClean="0">
                <a:cs typeface="Times New Roman" panose="02020603050405020304" pitchFamily="18" charset="0"/>
              </a:rPr>
              <a:t>Jederzeit abänderbar oder widerruflich, auch mündlich? Ja!</a:t>
            </a:r>
          </a:p>
          <a:p>
            <a:pPr>
              <a:lnSpc>
                <a:spcPct val="120000"/>
              </a:lnSpc>
              <a:spcBef>
                <a:spcPct val="0"/>
              </a:spcBef>
              <a:buFontTx/>
              <a:buNone/>
              <a:defRPr/>
            </a:pPr>
            <a:r>
              <a:rPr lang="de-DE" altLang="de-DE" sz="2400" dirty="0" smtClean="0">
                <a:cs typeface="Times New Roman" panose="02020603050405020304" pitchFamily="18" charset="0"/>
              </a:rPr>
              <a:t>Aber nach Verlust der Entscheidungsfähigkeit absolut verbindlich!</a:t>
            </a:r>
          </a:p>
          <a:p>
            <a:pPr>
              <a:lnSpc>
                <a:spcPct val="75000"/>
              </a:lnSpc>
              <a:spcBef>
                <a:spcPct val="0"/>
              </a:spcBef>
              <a:buFontTx/>
              <a:buNone/>
              <a:defRPr/>
            </a:pPr>
            <a:endParaRPr lang="en-US" altLang="de-DE" sz="2400"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1964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558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558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5587">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5587">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5587">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5587">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5587">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95587">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95587">
                                            <p:txEl>
                                              <p:pRg st="7" end="7"/>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95587">
                                            <p:txEl>
                                              <p:pRg st="8" end="8"/>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955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FAA712F9-3E39-4F60-B33D-D43000B607BB}" type="datetime1">
              <a:rPr lang="de-DE" altLang="de-DE" smtClean="0">
                <a:solidFill>
                  <a:srgbClr val="000000"/>
                </a:solidFill>
              </a:rPr>
              <a:t>09.11.2019</a:t>
            </a:fld>
            <a:endParaRPr lang="en-US" altLang="de-DE">
              <a:solidFill>
                <a:srgbClr val="000000"/>
              </a:solidFill>
            </a:endParaRPr>
          </a:p>
        </p:txBody>
      </p:sp>
      <p:sp>
        <p:nvSpPr>
          <p:cNvPr id="3" name="Fußzeilenplatzhalter 2"/>
          <p:cNvSpPr>
            <a:spLocks noGrp="1"/>
          </p:cNvSpPr>
          <p:nvPr>
            <p:ph type="ftr" sz="quarter" idx="11"/>
          </p:nvPr>
        </p:nvSpPr>
        <p:spPr/>
        <p:txBody>
          <a:bodyPr/>
          <a:lstStyle/>
          <a:p>
            <a:pPr>
              <a:defRPr/>
            </a:pPr>
            <a:r>
              <a:rPr lang="de-DE" altLang="de-DE" smtClean="0">
                <a:solidFill>
                  <a:srgbClr val="FFFFFF"/>
                </a:solidFill>
              </a:rPr>
              <a:t>RAin Unger / Putz - Sessel - Steldinger / Medizinrecht</a:t>
            </a:r>
            <a:endParaRPr lang="en-US" altLang="de-DE" dirty="0">
              <a:solidFill>
                <a:srgbClr val="FFFFFF"/>
              </a:solidFill>
            </a:endParaRPr>
          </a:p>
        </p:txBody>
      </p:sp>
      <p:sp>
        <p:nvSpPr>
          <p:cNvPr id="24580" name="Foliennummernplatzhalter 3"/>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FC50EA75-38B7-4294-8D2A-F980D6A65D74}" type="slidenum">
              <a:rPr lang="en-US" altLang="de-DE" sz="1400" smtClean="0">
                <a:solidFill>
                  <a:srgbClr val="000000"/>
                </a:solidFill>
              </a:rPr>
              <a:pPr>
                <a:spcBef>
                  <a:spcPct val="0"/>
                </a:spcBef>
                <a:buFontTx/>
                <a:buNone/>
              </a:pPr>
              <a:t>19</a:t>
            </a:fld>
            <a:endParaRPr lang="en-US" altLang="de-DE" sz="1400" smtClean="0">
              <a:solidFill>
                <a:srgbClr val="000000"/>
              </a:solidFill>
            </a:endParaRPr>
          </a:p>
        </p:txBody>
      </p:sp>
      <p:sp>
        <p:nvSpPr>
          <p:cNvPr id="5" name="Textfeld 4"/>
          <p:cNvSpPr txBox="1"/>
          <p:nvPr/>
        </p:nvSpPr>
        <p:spPr>
          <a:xfrm>
            <a:off x="1125538" y="219075"/>
            <a:ext cx="6648551" cy="1077218"/>
          </a:xfrm>
          <a:prstGeom prst="rect">
            <a:avLst/>
          </a:prstGeom>
          <a:noFill/>
        </p:spPr>
        <p:txBody>
          <a:bodyPr wrap="none">
            <a:spAutoFit/>
          </a:bodyPr>
          <a:lstStyle/>
          <a:p>
            <a:pPr>
              <a:defRPr/>
            </a:pPr>
            <a:r>
              <a:rPr lang="de-DE" sz="3200" b="1" dirty="0">
                <a:latin typeface="Times New Roman"/>
                <a:cs typeface="Arial" charset="0"/>
              </a:rPr>
              <a:t>Untaugliche Formulierungen für die </a:t>
            </a:r>
          </a:p>
          <a:p>
            <a:pPr>
              <a:defRPr/>
            </a:pPr>
            <a:r>
              <a:rPr lang="de-DE" sz="3200" b="1" dirty="0">
                <a:latin typeface="Times New Roman"/>
                <a:cs typeface="Arial" charset="0"/>
              </a:rPr>
              <a:t>Situationen, die die PV regeln soll:</a:t>
            </a:r>
          </a:p>
        </p:txBody>
      </p:sp>
      <p:sp>
        <p:nvSpPr>
          <p:cNvPr id="6" name="Textfeld 5"/>
          <p:cNvSpPr txBox="1"/>
          <p:nvPr/>
        </p:nvSpPr>
        <p:spPr>
          <a:xfrm>
            <a:off x="827584" y="1779428"/>
            <a:ext cx="7829550" cy="5078413"/>
          </a:xfrm>
          <a:prstGeom prst="rect">
            <a:avLst/>
          </a:prstGeom>
          <a:noFill/>
        </p:spPr>
        <p:txBody>
          <a:bodyPr>
            <a:spAutoFit/>
          </a:bodyPr>
          <a:lstStyle/>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Mein Leben ist in Gottes Hand</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Wenn mein Leben einmal nicht mehr lebenswert ist…</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Wenn Ärzte festgestellt haben, dass ich kein lebenswertes Leben mehr führen kann</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Im Falle eines schweren Dauerschaden des Gehirns …. (BGH 2016)</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Im Falle eines nicht behandelbaren, dauernden Ausfalls lebenswichtiger Funktionen meines Körpers</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Solange eine realistische Aussicht auf die Wiederherstellung eines erträglichen, menschenwürdigen Lebens…. (BGH 2016)</a:t>
            </a:r>
          </a:p>
          <a:p>
            <a:pPr>
              <a:defRPr/>
            </a:pPr>
            <a:endParaRPr lang="de-DE" sz="2400" dirty="0">
              <a:solidFill>
                <a:srgbClr val="FFFFFF"/>
              </a:solidFill>
              <a:latin typeface="Arial" charset="0"/>
              <a:cs typeface="Arial" charset="0"/>
            </a:endParaRPr>
          </a:p>
          <a:p>
            <a:pPr>
              <a:defRPr/>
            </a:pPr>
            <a:endParaRPr lang="de-DE" sz="1800" dirty="0">
              <a:solidFill>
                <a:srgbClr val="FFFFFF"/>
              </a:solidFill>
              <a:latin typeface="Arial" charset="0"/>
              <a:cs typeface="Arial" charset="0"/>
            </a:endParaRPr>
          </a:p>
          <a:p>
            <a:pPr>
              <a:defRPr/>
            </a:pPr>
            <a:endParaRPr lang="de-DE" sz="1800" dirty="0">
              <a:solidFill>
                <a:srgbClr val="FFFFFF"/>
              </a:solidFill>
              <a:latin typeface="Arial" charset="0"/>
              <a:cs typeface="Arial" charset="0"/>
            </a:endParaRPr>
          </a:p>
        </p:txBody>
      </p:sp>
    </p:spTree>
    <p:extLst>
      <p:ext uri="{BB962C8B-B14F-4D97-AF65-F5344CB8AC3E}">
        <p14:creationId xmlns:p14="http://schemas.microsoft.com/office/powerpoint/2010/main" val="33806212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6F8BC5BB-1BE7-41BB-9C3A-7E05D4A11F62}"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2</a:t>
            </a:fld>
            <a:endParaRPr lang="de-DE" altLang="de-DE"/>
          </a:p>
        </p:txBody>
      </p:sp>
      <p:sp>
        <p:nvSpPr>
          <p:cNvPr id="5" name="Textfeld 4"/>
          <p:cNvSpPr txBox="1"/>
          <p:nvPr/>
        </p:nvSpPr>
        <p:spPr>
          <a:xfrm>
            <a:off x="1403648" y="2060848"/>
            <a:ext cx="5976664" cy="2800767"/>
          </a:xfrm>
          <a:prstGeom prst="rect">
            <a:avLst/>
          </a:prstGeom>
          <a:noFill/>
        </p:spPr>
        <p:txBody>
          <a:bodyPr wrap="square" rtlCol="0">
            <a:spAutoFit/>
          </a:bodyPr>
          <a:lstStyle/>
          <a:p>
            <a:pPr marL="857250" indent="-857250" algn="ctr">
              <a:buAutoNum type="romanUcPeriod"/>
            </a:pPr>
            <a:r>
              <a:rPr lang="de-DE" b="1" dirty="0" smtClean="0">
                <a:latin typeface="Times New Roman" panose="02020603050405020304" pitchFamily="18" charset="0"/>
                <a:cs typeface="Times New Roman" panose="02020603050405020304" pitchFamily="18" charset="0"/>
              </a:rPr>
              <a:t>Missverständnisse und Fehlvorstellungen </a:t>
            </a:r>
            <a:endParaRPr lang="de-DE" b="1" dirty="0" smtClean="0">
              <a:latin typeface="Times New Roman" panose="02020603050405020304" pitchFamily="18" charset="0"/>
              <a:cs typeface="Times New Roman" panose="02020603050405020304" pitchFamily="18" charset="0"/>
            </a:endParaRPr>
          </a:p>
          <a:p>
            <a:pPr algn="ctr"/>
            <a:r>
              <a:rPr lang="de-DE" b="1" dirty="0">
                <a:latin typeface="Times New Roman" panose="02020603050405020304" pitchFamily="18" charset="0"/>
                <a:cs typeface="Times New Roman" panose="02020603050405020304" pitchFamily="18" charset="0"/>
              </a:rPr>
              <a:t> </a:t>
            </a:r>
            <a:r>
              <a:rPr lang="de-DE" b="1" dirty="0" smtClean="0">
                <a:latin typeface="Times New Roman" panose="02020603050405020304" pitchFamily="18" charset="0"/>
                <a:cs typeface="Times New Roman" panose="02020603050405020304" pitchFamily="18" charset="0"/>
              </a:rPr>
              <a:t>     auf allen Seiten</a:t>
            </a:r>
            <a:endParaRPr lang="de-DE"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56551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2536C67D-13DC-4072-9255-D9C12C058505}" type="datetime1">
              <a:rPr lang="de-DE" altLang="de-DE" smtClean="0"/>
              <a:t>09.11.2019</a:t>
            </a:fld>
            <a:endParaRPr lang="en-US" altLang="de-DE" dirty="0"/>
          </a:p>
        </p:txBody>
      </p:sp>
      <p:sp>
        <p:nvSpPr>
          <p:cNvPr id="3" name="Fußzeilenplatzhalter 2"/>
          <p:cNvSpPr>
            <a:spLocks noGrp="1"/>
          </p:cNvSpPr>
          <p:nvPr>
            <p:ph type="ftr" sz="quarter" idx="11"/>
          </p:nvPr>
        </p:nvSpPr>
        <p:spPr/>
        <p:txBody>
          <a:bodyPr/>
          <a:lstStyle/>
          <a:p>
            <a:pPr lvl="0"/>
            <a:r>
              <a:rPr lang="de-DE" altLang="de-DE" sz="1200" dirty="0" err="1" smtClean="0">
                <a:latin typeface="Times New Roman" panose="02020603050405020304" pitchFamily="18" charset="0"/>
                <a:cs typeface="Times New Roman" panose="02020603050405020304" pitchFamily="18" charset="0"/>
              </a:rPr>
              <a:t>RAin</a:t>
            </a:r>
            <a:r>
              <a:rPr lang="de-DE" altLang="de-DE" sz="1200" dirty="0" smtClean="0">
                <a:latin typeface="Times New Roman" panose="02020603050405020304" pitchFamily="18" charset="0"/>
                <a:cs typeface="Times New Roman" panose="02020603050405020304" pitchFamily="18" charset="0"/>
              </a:rPr>
              <a:t> Unger / Putz - Sessel - </a:t>
            </a:r>
            <a:r>
              <a:rPr lang="de-DE" altLang="de-DE" sz="1200" dirty="0" err="1" smtClean="0">
                <a:latin typeface="Times New Roman" panose="02020603050405020304" pitchFamily="18" charset="0"/>
                <a:cs typeface="Times New Roman" panose="02020603050405020304" pitchFamily="18" charset="0"/>
              </a:rPr>
              <a:t>Steldinger</a:t>
            </a:r>
            <a:r>
              <a:rPr lang="de-DE" altLang="de-DE" sz="1200" dirty="0" smtClean="0">
                <a:latin typeface="Times New Roman" panose="02020603050405020304" pitchFamily="18" charset="0"/>
                <a:cs typeface="Times New Roman" panose="02020603050405020304" pitchFamily="18" charset="0"/>
              </a:rPr>
              <a:t> / Medizinrecht</a:t>
            </a:r>
            <a:endParaRPr lang="de-DE" altLang="de-DE" sz="1200" dirty="0">
              <a:latin typeface="Times New Roman" panose="02020603050405020304" pitchFamily="18" charset="0"/>
              <a:cs typeface="Times New Roman" panose="02020603050405020304" pitchFamily="18" charset="0"/>
            </a:endParaRPr>
          </a:p>
        </p:txBody>
      </p:sp>
      <p:sp>
        <p:nvSpPr>
          <p:cNvPr id="25604" name="Foliennummernplatzhalter 3"/>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810FC9B-7E19-44B9-8259-5E49015B596D}" type="slidenum">
              <a:rPr lang="en-US" altLang="de-DE" sz="1400" smtClean="0"/>
              <a:pPr>
                <a:spcBef>
                  <a:spcPct val="0"/>
                </a:spcBef>
                <a:buFontTx/>
                <a:buNone/>
              </a:pPr>
              <a:t>20</a:t>
            </a:fld>
            <a:endParaRPr lang="en-US" altLang="de-DE" sz="1400" dirty="0" smtClean="0"/>
          </a:p>
        </p:txBody>
      </p:sp>
      <p:sp>
        <p:nvSpPr>
          <p:cNvPr id="5" name="Textfeld 4"/>
          <p:cNvSpPr txBox="1"/>
          <p:nvPr/>
        </p:nvSpPr>
        <p:spPr>
          <a:xfrm>
            <a:off x="723900" y="476250"/>
            <a:ext cx="6648551" cy="1077218"/>
          </a:xfrm>
          <a:prstGeom prst="rect">
            <a:avLst/>
          </a:prstGeom>
          <a:noFill/>
        </p:spPr>
        <p:txBody>
          <a:bodyPr wrap="none">
            <a:spAutoFit/>
          </a:bodyPr>
          <a:lstStyle/>
          <a:p>
            <a:pPr>
              <a:defRPr/>
            </a:pPr>
            <a:r>
              <a:rPr lang="de-DE" sz="3200" b="1" dirty="0">
                <a:latin typeface="Times New Roman"/>
                <a:cs typeface="Arial" charset="0"/>
              </a:rPr>
              <a:t>Untaugliche Formulierungen für die </a:t>
            </a:r>
          </a:p>
          <a:p>
            <a:pPr>
              <a:defRPr/>
            </a:pPr>
            <a:r>
              <a:rPr lang="de-DE" sz="3200" b="1" dirty="0">
                <a:latin typeface="Times New Roman"/>
                <a:cs typeface="Arial" charset="0"/>
              </a:rPr>
              <a:t>Behandlungsverbote:</a:t>
            </a:r>
          </a:p>
        </p:txBody>
      </p:sp>
      <p:sp>
        <p:nvSpPr>
          <p:cNvPr id="6" name="Textfeld 5"/>
          <p:cNvSpPr txBox="1"/>
          <p:nvPr/>
        </p:nvSpPr>
        <p:spPr>
          <a:xfrm>
            <a:off x="827584" y="1628800"/>
            <a:ext cx="7829550" cy="4708981"/>
          </a:xfrm>
          <a:prstGeom prst="rect">
            <a:avLst/>
          </a:prstGeom>
          <a:noFill/>
        </p:spPr>
        <p:txBody>
          <a:bodyPr>
            <a:spAutoFit/>
          </a:bodyPr>
          <a:lstStyle/>
          <a:p>
            <a:pPr>
              <a:defRPr/>
            </a:pPr>
            <a:endParaRPr lang="de-DE" sz="1800" dirty="0">
              <a:solidFill>
                <a:srgbClr val="FFFFFF"/>
              </a:solidFill>
              <a:latin typeface="Arial" charset="0"/>
              <a:cs typeface="Arial" charset="0"/>
            </a:endParaRP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…erwarte ich die Ausschöpfung der angemessenen </a:t>
            </a:r>
          </a:p>
          <a:p>
            <a:pPr>
              <a:defRPr/>
            </a:pPr>
            <a:r>
              <a:rPr lang="de-DE" sz="2400" dirty="0">
                <a:solidFill>
                  <a:srgbClr val="FFFFFF"/>
                </a:solidFill>
                <a:latin typeface="Times New Roman" panose="02020603050405020304" pitchFamily="18" charset="0"/>
                <a:cs typeface="Times New Roman" panose="02020603050405020304" pitchFamily="18" charset="0"/>
              </a:rPr>
              <a:t>	Möglichkeiten… (BGH 2016)</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Ich will in Würde und Frieden sterben (BGH 2016)</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Ich will keine Apparatemedizin</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Ich will keine lebensverlängernden Maßnahmen (BGH 2016)</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Ich will keine Lebensverlängerung um jeden Preis</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Ich lehne aktive Sterbehilfe ab</a:t>
            </a:r>
          </a:p>
          <a:p>
            <a:pPr marL="285750" indent="-285750">
              <a:buFont typeface="Arial" panose="020B0604020202020204" pitchFamily="34" charset="0"/>
              <a:buChar char="•"/>
              <a:defRPr/>
            </a:pPr>
            <a:r>
              <a:rPr lang="de-DE" sz="2400" dirty="0">
                <a:solidFill>
                  <a:srgbClr val="FFFFFF"/>
                </a:solidFill>
                <a:latin typeface="Times New Roman" panose="02020603050405020304" pitchFamily="18" charset="0"/>
                <a:cs typeface="Times New Roman" panose="02020603050405020304" pitchFamily="18" charset="0"/>
              </a:rPr>
              <a:t>Ich will keine künstliche Lebensverlängerung oder Wiederbelebung, außer dies dient der Schmerzlinderung</a:t>
            </a:r>
          </a:p>
          <a:p>
            <a:pPr>
              <a:defRPr/>
            </a:pPr>
            <a:endParaRPr lang="de-DE" sz="2400" dirty="0">
              <a:solidFill>
                <a:srgbClr val="FFFFFF"/>
              </a:solidFill>
              <a:latin typeface="Arial" charset="0"/>
              <a:cs typeface="Arial" charset="0"/>
            </a:endParaRPr>
          </a:p>
          <a:p>
            <a:pPr>
              <a:defRPr/>
            </a:pPr>
            <a:endParaRPr lang="de-DE" sz="1800" dirty="0">
              <a:solidFill>
                <a:srgbClr val="FFFFFF"/>
              </a:solidFill>
              <a:latin typeface="Arial" charset="0"/>
              <a:cs typeface="Arial" charset="0"/>
            </a:endParaRPr>
          </a:p>
        </p:txBody>
      </p:sp>
    </p:spTree>
    <p:extLst>
      <p:ext uri="{BB962C8B-B14F-4D97-AF65-F5344CB8AC3E}">
        <p14:creationId xmlns:p14="http://schemas.microsoft.com/office/powerpoint/2010/main" val="40037586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3FA1BFE7-E816-4769-8A25-7BF68E14C392}" type="datetime1">
              <a:rPr lang="de-DE" altLang="de-DE" smtClean="0">
                <a:solidFill>
                  <a:srgbClr val="FFFFFF"/>
                </a:solidFill>
              </a:rPr>
              <a:t>09.11.2019</a:t>
            </a:fld>
            <a:endParaRPr lang="en-US" altLang="de-DE" dirty="0">
              <a:solidFill>
                <a:srgbClr val="FFFFFF"/>
              </a:solidFill>
            </a:endParaRPr>
          </a:p>
        </p:txBody>
      </p:sp>
      <p:sp>
        <p:nvSpPr>
          <p:cNvPr id="3" name="Fußzeilenplatzhalter 2"/>
          <p:cNvSpPr>
            <a:spLocks noGrp="1"/>
          </p:cNvSpPr>
          <p:nvPr>
            <p:ph type="ftr" sz="quarter" idx="11"/>
          </p:nvPr>
        </p:nvSpPr>
        <p:spPr/>
        <p:txBody>
          <a:bodyPr/>
          <a:lstStyle/>
          <a:p>
            <a:pPr>
              <a:defRPr/>
            </a:pPr>
            <a:r>
              <a:rPr lang="de-DE" altLang="de-DE" smtClean="0">
                <a:solidFill>
                  <a:srgbClr val="FFFFFF"/>
                </a:solidFill>
              </a:rPr>
              <a:t>RAin Unger / Putz - Sessel - Steldinger / Medizinrecht</a:t>
            </a:r>
            <a:endParaRPr lang="en-US" altLang="de-DE" dirty="0">
              <a:solidFill>
                <a:srgbClr val="FFFFFF"/>
              </a:solidFill>
            </a:endParaRPr>
          </a:p>
        </p:txBody>
      </p:sp>
      <p:sp>
        <p:nvSpPr>
          <p:cNvPr id="18436" name="Foliennummernplatzhalter 3"/>
          <p:cNvSpPr>
            <a:spLocks noGrp="1"/>
          </p:cNvSpPr>
          <p:nvPr>
            <p:ph type="sldNum" sz="quarter" idx="12"/>
          </p:nvPr>
        </p:nvSpPr>
        <p:spPr>
          <a:noFill/>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F70266D-568F-4F83-8E0C-C2A64B6D68B1}" type="slidenum">
              <a:rPr lang="en-US" altLang="de-DE" sz="1400" smtClean="0">
                <a:solidFill>
                  <a:srgbClr val="FFFFFF"/>
                </a:solidFill>
              </a:rPr>
              <a:pPr>
                <a:spcBef>
                  <a:spcPct val="0"/>
                </a:spcBef>
                <a:buFontTx/>
                <a:buNone/>
              </a:pPr>
              <a:t>21</a:t>
            </a:fld>
            <a:endParaRPr lang="en-US" altLang="de-DE" sz="1400" smtClean="0">
              <a:solidFill>
                <a:srgbClr val="FFFFFF"/>
              </a:solidFill>
            </a:endParaRPr>
          </a:p>
        </p:txBody>
      </p:sp>
      <p:sp>
        <p:nvSpPr>
          <p:cNvPr id="5" name="Textfeld 4"/>
          <p:cNvSpPr txBox="1"/>
          <p:nvPr/>
        </p:nvSpPr>
        <p:spPr>
          <a:xfrm>
            <a:off x="755575" y="548679"/>
            <a:ext cx="8132837" cy="6617196"/>
          </a:xfrm>
          <a:prstGeom prst="rect">
            <a:avLst/>
          </a:prstGeom>
          <a:noFill/>
        </p:spPr>
        <p:txBody>
          <a:bodyPr wrap="square">
            <a:spAutoFit/>
          </a:bodyPr>
          <a:lstStyle/>
          <a:p>
            <a:pPr algn="ctr">
              <a:defRPr/>
            </a:pPr>
            <a:r>
              <a:rPr lang="de-DE" sz="2800" dirty="0">
                <a:solidFill>
                  <a:srgbClr val="FFFFFF"/>
                </a:solidFill>
                <a:latin typeface="Times New Roman"/>
                <a:cs typeface="Arial" charset="0"/>
              </a:rPr>
              <a:t>Eine Patientenverfügung </a:t>
            </a:r>
          </a:p>
          <a:p>
            <a:pPr algn="ctr">
              <a:defRPr/>
            </a:pPr>
            <a:endParaRPr lang="de-DE" sz="2800" dirty="0" smtClean="0">
              <a:solidFill>
                <a:srgbClr val="FFFFFF"/>
              </a:solidFill>
              <a:latin typeface="Times New Roman"/>
              <a:cs typeface="Arial" charset="0"/>
            </a:endParaRPr>
          </a:p>
          <a:p>
            <a:pPr algn="ctr">
              <a:defRPr/>
            </a:pPr>
            <a:endParaRPr lang="de-DE" sz="2800" dirty="0">
              <a:solidFill>
                <a:srgbClr val="FFFFFF"/>
              </a:solidFill>
              <a:latin typeface="Times New Roman"/>
              <a:cs typeface="Arial" charset="0"/>
            </a:endParaRPr>
          </a:p>
          <a:p>
            <a:pPr marL="457200" indent="-457200">
              <a:buFont typeface="Arial" panose="020B0604020202020204" pitchFamily="34" charset="0"/>
              <a:buChar char="•"/>
              <a:defRPr/>
            </a:pPr>
            <a:r>
              <a:rPr lang="de-DE" sz="2000" b="1" u="sng" dirty="0">
                <a:solidFill>
                  <a:srgbClr val="FFFFFF"/>
                </a:solidFill>
                <a:latin typeface="Times New Roman"/>
                <a:cs typeface="Arial" charset="0"/>
              </a:rPr>
              <a:t>verbietet </a:t>
            </a:r>
          </a:p>
          <a:p>
            <a:pPr marL="457200" indent="-457200">
              <a:buFont typeface="Arial" panose="020B0604020202020204" pitchFamily="34" charset="0"/>
              <a:buChar char="•"/>
              <a:defRPr/>
            </a:pPr>
            <a:endParaRPr lang="de-DE" sz="2000" dirty="0">
              <a:solidFill>
                <a:srgbClr val="FFFFFF"/>
              </a:solidFill>
              <a:latin typeface="Times New Roman"/>
              <a:cs typeface="Arial" charset="0"/>
            </a:endParaRPr>
          </a:p>
          <a:p>
            <a:pPr marL="457200" indent="-457200">
              <a:buFont typeface="Arial" panose="020B0604020202020204" pitchFamily="34" charset="0"/>
              <a:buChar char="•"/>
              <a:defRPr/>
            </a:pPr>
            <a:r>
              <a:rPr lang="de-DE" sz="2000" dirty="0">
                <a:solidFill>
                  <a:srgbClr val="FFFFFF"/>
                </a:solidFill>
                <a:latin typeface="Times New Roman"/>
                <a:cs typeface="Arial" charset="0"/>
              </a:rPr>
              <a:t>künstliche Verlängerung von Leiden  </a:t>
            </a:r>
          </a:p>
          <a:p>
            <a:pPr marL="457200" indent="-457200">
              <a:buFont typeface="Arial" panose="020B0604020202020204" pitchFamily="34" charset="0"/>
              <a:buChar char="•"/>
              <a:defRPr/>
            </a:pPr>
            <a:endParaRPr lang="de-DE" sz="2000" dirty="0">
              <a:solidFill>
                <a:srgbClr val="FFFFFF"/>
              </a:solidFill>
              <a:latin typeface="Times New Roman"/>
              <a:cs typeface="Arial" charset="0"/>
            </a:endParaRPr>
          </a:p>
          <a:p>
            <a:pPr marL="457200" indent="-457200">
              <a:buFont typeface="Arial" panose="020B0604020202020204" pitchFamily="34" charset="0"/>
              <a:buChar char="•"/>
              <a:defRPr/>
            </a:pPr>
            <a:r>
              <a:rPr lang="de-DE" sz="2000" dirty="0">
                <a:solidFill>
                  <a:srgbClr val="FFFFFF"/>
                </a:solidFill>
                <a:latin typeface="Times New Roman"/>
                <a:cs typeface="Arial" charset="0"/>
              </a:rPr>
              <a:t>durch ärztliche Behandlung</a:t>
            </a:r>
          </a:p>
          <a:p>
            <a:pPr marL="457200" indent="-457200">
              <a:buFont typeface="Arial" panose="020B0604020202020204" pitchFamily="34" charset="0"/>
              <a:buChar char="•"/>
              <a:defRPr/>
            </a:pPr>
            <a:endParaRPr lang="de-DE" sz="2000" dirty="0">
              <a:solidFill>
                <a:srgbClr val="FFFFFF"/>
              </a:solidFill>
              <a:latin typeface="Times New Roman"/>
              <a:cs typeface="Arial" charset="0"/>
            </a:endParaRPr>
          </a:p>
          <a:p>
            <a:pPr marL="457200" indent="-457200">
              <a:buFont typeface="Arial" panose="020B0604020202020204" pitchFamily="34" charset="0"/>
              <a:buChar char="•"/>
              <a:defRPr/>
            </a:pPr>
            <a:r>
              <a:rPr lang="de-DE" sz="2000" dirty="0">
                <a:solidFill>
                  <a:srgbClr val="FFFFFF"/>
                </a:solidFill>
                <a:latin typeface="Times New Roman"/>
                <a:cs typeface="Arial" charset="0"/>
              </a:rPr>
              <a:t>bei Entscheidungsunfähigkeit (vorwiegend</a:t>
            </a:r>
          </a:p>
          <a:p>
            <a:pPr>
              <a:defRPr/>
            </a:pPr>
            <a:r>
              <a:rPr lang="de-DE" sz="2000" dirty="0">
                <a:solidFill>
                  <a:srgbClr val="FFFFFF"/>
                </a:solidFill>
                <a:latin typeface="Times New Roman"/>
                <a:cs typeface="Arial" charset="0"/>
              </a:rPr>
              <a:t>     </a:t>
            </a:r>
            <a:r>
              <a:rPr lang="de-DE" sz="2000" dirty="0" smtClean="0">
                <a:solidFill>
                  <a:srgbClr val="FFFFFF"/>
                </a:solidFill>
                <a:latin typeface="Times New Roman"/>
                <a:cs typeface="Arial" charset="0"/>
              </a:rPr>
              <a:t>  und </a:t>
            </a:r>
            <a:r>
              <a:rPr lang="de-DE" sz="2000" dirty="0">
                <a:solidFill>
                  <a:srgbClr val="FFFFFF"/>
                </a:solidFill>
                <a:latin typeface="Times New Roman"/>
                <a:cs typeface="Arial" charset="0"/>
              </a:rPr>
              <a:t>insbesondere bei  Bewusstlosigkeit)</a:t>
            </a:r>
          </a:p>
          <a:p>
            <a:pPr marL="457200" indent="-457200">
              <a:buFont typeface="Arial" panose="020B0604020202020204" pitchFamily="34" charset="0"/>
              <a:buChar char="•"/>
              <a:defRPr/>
            </a:pPr>
            <a:endParaRPr lang="de-DE" sz="2000" dirty="0">
              <a:solidFill>
                <a:srgbClr val="FFFFFF"/>
              </a:solidFill>
              <a:latin typeface="Times New Roman"/>
              <a:cs typeface="Arial" charset="0"/>
            </a:endParaRPr>
          </a:p>
          <a:p>
            <a:pPr marL="457200" indent="-457200">
              <a:buFont typeface="Arial" panose="020B0604020202020204" pitchFamily="34" charset="0"/>
              <a:buChar char="•"/>
              <a:defRPr/>
            </a:pPr>
            <a:r>
              <a:rPr lang="de-DE" sz="2000" dirty="0">
                <a:solidFill>
                  <a:srgbClr val="FFFFFF"/>
                </a:solidFill>
                <a:latin typeface="Times New Roman"/>
                <a:cs typeface="Arial" charset="0"/>
              </a:rPr>
              <a:t>und führt zum Versterben an der Krankheit bei palliativer Therapie</a:t>
            </a:r>
          </a:p>
          <a:p>
            <a:pPr>
              <a:defRPr/>
            </a:pPr>
            <a:endParaRPr lang="de-DE" sz="2800" dirty="0">
              <a:solidFill>
                <a:srgbClr val="FFFFFF"/>
              </a:solidFill>
              <a:latin typeface="Times New Roman"/>
              <a:cs typeface="Arial" charset="0"/>
            </a:endParaRPr>
          </a:p>
          <a:p>
            <a:pPr>
              <a:defRPr/>
            </a:pPr>
            <a:endParaRPr lang="de-DE" sz="2800" dirty="0">
              <a:solidFill>
                <a:srgbClr val="FFFFFF"/>
              </a:solidFill>
              <a:latin typeface="Times New Roman"/>
              <a:cs typeface="Arial" charset="0"/>
            </a:endParaRPr>
          </a:p>
          <a:p>
            <a:pPr>
              <a:defRPr/>
            </a:pPr>
            <a:endParaRPr lang="de-DE" sz="2800" dirty="0">
              <a:solidFill>
                <a:srgbClr val="FFFFFF"/>
              </a:solidFill>
              <a:latin typeface="Times New Roman"/>
              <a:cs typeface="Arial" charset="0"/>
            </a:endParaRPr>
          </a:p>
          <a:p>
            <a:pPr>
              <a:defRPr/>
            </a:pPr>
            <a:endParaRPr lang="de-DE" sz="2800" dirty="0">
              <a:solidFill>
                <a:srgbClr val="FFFFFF"/>
              </a:solidFill>
              <a:latin typeface="Times New Roman"/>
              <a:cs typeface="Arial" charset="0"/>
            </a:endParaRPr>
          </a:p>
          <a:p>
            <a:pPr>
              <a:defRPr/>
            </a:pPr>
            <a:endParaRPr lang="de-DE" sz="2800" dirty="0">
              <a:solidFill>
                <a:srgbClr val="FFFFFF"/>
              </a:solidFill>
              <a:latin typeface="Times New Roman"/>
              <a:cs typeface="Arial" charset="0"/>
            </a:endParaRPr>
          </a:p>
        </p:txBody>
      </p:sp>
    </p:spTree>
    <p:extLst>
      <p:ext uri="{BB962C8B-B14F-4D97-AF65-F5344CB8AC3E}">
        <p14:creationId xmlns:p14="http://schemas.microsoft.com/office/powerpoint/2010/main" val="232734801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quarter" idx="10"/>
          </p:nvPr>
        </p:nvSpPr>
        <p:spPr/>
        <p:txBody>
          <a:bodyPr/>
          <a:lstStyle/>
          <a:p>
            <a:pPr>
              <a:defRPr/>
            </a:pPr>
            <a:fld id="{83C7C292-BB6C-4D6C-B158-D10A272EC558}" type="datetime1">
              <a:rPr lang="de-DE" altLang="de-DE" smtClean="0"/>
              <a:t>09.11.2019</a:t>
            </a:fld>
            <a:endParaRPr lang="de-DE" altLang="de-DE"/>
          </a:p>
        </p:txBody>
      </p:sp>
      <p:sp>
        <p:nvSpPr>
          <p:cNvPr id="6" name="Fußzeilenplatzhalter 4"/>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7" name="Foliennummernplatzhalter 5"/>
          <p:cNvSpPr>
            <a:spLocks noGrp="1"/>
          </p:cNvSpPr>
          <p:nvPr>
            <p:ph type="sldNum" sz="quarter" idx="12"/>
          </p:nvPr>
        </p:nvSpPr>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E5BF1138-6A60-4A17-987F-430A69B89633}" type="slidenum">
              <a:rPr lang="de-DE" altLang="de-DE" sz="1000"/>
              <a:pPr>
                <a:spcBef>
                  <a:spcPct val="0"/>
                </a:spcBef>
                <a:buClrTx/>
                <a:buSzTx/>
                <a:buFontTx/>
                <a:buNone/>
              </a:pPr>
              <a:t>22</a:t>
            </a:fld>
            <a:endParaRPr lang="de-DE" altLang="de-DE" sz="1000"/>
          </a:p>
        </p:txBody>
      </p:sp>
      <p:sp>
        <p:nvSpPr>
          <p:cNvPr id="180227" name="Rectangle 3"/>
          <p:cNvSpPr>
            <a:spLocks noGrp="1" noChangeArrowheads="1"/>
          </p:cNvSpPr>
          <p:nvPr>
            <p:ph type="body" idx="1"/>
          </p:nvPr>
        </p:nvSpPr>
        <p:spPr>
          <a:xfrm>
            <a:off x="1066800" y="2924175"/>
            <a:ext cx="7543800" cy="3171825"/>
          </a:xfrm>
        </p:spPr>
        <p:txBody>
          <a:bodyPr/>
          <a:lstStyle/>
          <a:p>
            <a:pPr eaLnBrk="1" hangingPunct="1">
              <a:lnSpc>
                <a:spcPct val="80000"/>
              </a:lnSpc>
              <a:defRPr/>
            </a:pPr>
            <a:r>
              <a:rPr lang="de-DE" altLang="de-DE" sz="2400" dirty="0" smtClean="0">
                <a:latin typeface="Times New Roman" panose="02020603050405020304" pitchFamily="18" charset="0"/>
                <a:cs typeface="Times New Roman" panose="02020603050405020304" pitchFamily="18" charset="0"/>
              </a:rPr>
              <a:t>Die Verbindlichkeit der Patientenverfügung ergibt sich nicht aus dem Betreuungsrecht sondern aus dem Medizinrecht</a:t>
            </a:r>
          </a:p>
          <a:p>
            <a:pPr eaLnBrk="1" hangingPunct="1">
              <a:lnSpc>
                <a:spcPct val="80000"/>
              </a:lnSpc>
              <a:defRPr/>
            </a:pPr>
            <a:r>
              <a:rPr lang="de-DE" altLang="de-DE" sz="2400" dirty="0" smtClean="0">
                <a:latin typeface="Times New Roman" panose="02020603050405020304" pitchFamily="18" charset="0"/>
                <a:cs typeface="Times New Roman" panose="02020603050405020304" pitchFamily="18" charset="0"/>
              </a:rPr>
              <a:t>Das Betreuungsrecht regelt nur, wie in der Betreuungssituation der Patientenvertreter den Patientenwillen zu ermitteln hat</a:t>
            </a:r>
          </a:p>
          <a:p>
            <a:pPr eaLnBrk="1" hangingPunct="1">
              <a:lnSpc>
                <a:spcPct val="80000"/>
              </a:lnSpc>
              <a:defRPr/>
            </a:pPr>
            <a:r>
              <a:rPr lang="de-DE" altLang="de-DE" sz="2400" dirty="0" smtClean="0">
                <a:latin typeface="Times New Roman" panose="02020603050405020304" pitchFamily="18" charset="0"/>
                <a:cs typeface="Times New Roman" panose="02020603050405020304" pitchFamily="18" charset="0"/>
              </a:rPr>
              <a:t>Liegt keine Betreuungssituation vor – unmittelbare Umsetzung nach dem Medizinrecht (§ 630 d BGB „Patientenrechtegesetz 2013“)</a:t>
            </a:r>
          </a:p>
        </p:txBody>
      </p:sp>
      <p:sp>
        <p:nvSpPr>
          <p:cNvPr id="45062" name="Rectangle 6"/>
          <p:cNvSpPr>
            <a:spLocks noChangeArrowheads="1"/>
          </p:cNvSpPr>
          <p:nvPr/>
        </p:nvSpPr>
        <p:spPr bwMode="auto">
          <a:xfrm>
            <a:off x="-180975" y="6165850"/>
            <a:ext cx="914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de-DE" altLang="de-DE" sz="4400"/>
          </a:p>
        </p:txBody>
      </p:sp>
      <p:sp>
        <p:nvSpPr>
          <p:cNvPr id="180231" name="Text Box 7"/>
          <p:cNvSpPr txBox="1">
            <a:spLocks noChangeArrowheads="1"/>
          </p:cNvSpPr>
          <p:nvPr/>
        </p:nvSpPr>
        <p:spPr bwMode="auto">
          <a:xfrm>
            <a:off x="1187450" y="476250"/>
            <a:ext cx="795655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de-DE" altLang="de-DE" sz="3200" dirty="0">
                <a:effectLst>
                  <a:outerShdw blurRad="38100" dist="38100" dir="2700000" algn="tl">
                    <a:srgbClr val="000000"/>
                  </a:outerShdw>
                </a:effectLst>
                <a:latin typeface="Times New Roman" panose="02020603050405020304" pitchFamily="18" charset="0"/>
                <a:cs typeface="Times New Roman" panose="02020603050405020304" pitchFamily="18" charset="0"/>
              </a:rPr>
              <a:t>Braucht man immer einen Betreuer oder einen Bevollmächtigten, wenn eine Therapieentscheidung nach einer Patientenverfügung zu treffen ist?</a:t>
            </a:r>
          </a:p>
        </p:txBody>
      </p:sp>
    </p:spTree>
    <p:extLst>
      <p:ext uri="{BB962C8B-B14F-4D97-AF65-F5344CB8AC3E}">
        <p14:creationId xmlns:p14="http://schemas.microsoft.com/office/powerpoint/2010/main" val="22578540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0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0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de-DE" dirty="0" smtClean="0">
                <a:solidFill>
                  <a:schemeClr val="tx1"/>
                </a:solidFill>
                <a:latin typeface="Times New Roman" panose="02020603050405020304" pitchFamily="18" charset="0"/>
                <a:cs typeface="Times New Roman" panose="02020603050405020304" pitchFamily="18" charset="0"/>
              </a:rPr>
              <a:t>„Störfeuer“</a:t>
            </a:r>
          </a:p>
        </p:txBody>
      </p:sp>
      <p:sp>
        <p:nvSpPr>
          <p:cNvPr id="3" name="Inhaltsplatzhalter 2"/>
          <p:cNvSpPr>
            <a:spLocks noGrp="1"/>
          </p:cNvSpPr>
          <p:nvPr>
            <p:ph idx="1"/>
          </p:nvPr>
        </p:nvSpPr>
        <p:spPr>
          <a:xfrm>
            <a:off x="611188" y="1844675"/>
            <a:ext cx="7848600" cy="4114800"/>
          </a:xfrm>
        </p:spPr>
        <p:txBody>
          <a:bodyPr/>
          <a:lstStyle/>
          <a:p>
            <a:pPr eaLnBrk="1" hangingPunct="1">
              <a:defRPr/>
            </a:pPr>
            <a:r>
              <a:rPr lang="de-DE" sz="2800" dirty="0" smtClean="0">
                <a:solidFill>
                  <a:srgbClr val="FFFFFF"/>
                </a:solidFill>
                <a:latin typeface="Times New Roman" panose="02020603050405020304" pitchFamily="18" charset="0"/>
                <a:cs typeface="Times New Roman" panose="02020603050405020304" pitchFamily="18" charset="0"/>
              </a:rPr>
              <a:t>Angstmache</a:t>
            </a:r>
          </a:p>
          <a:p>
            <a:pPr eaLnBrk="1" hangingPunct="1">
              <a:defRPr/>
            </a:pPr>
            <a:r>
              <a:rPr lang="de-DE" sz="2800" dirty="0" smtClean="0">
                <a:solidFill>
                  <a:srgbClr val="FFFFFF"/>
                </a:solidFill>
                <a:latin typeface="Times New Roman" panose="02020603050405020304" pitchFamily="18" charset="0"/>
                <a:cs typeface="Times New Roman" panose="02020603050405020304" pitchFamily="18" charset="0"/>
              </a:rPr>
              <a:t>Drohungen aller Art</a:t>
            </a:r>
          </a:p>
          <a:p>
            <a:pPr eaLnBrk="1" hangingPunct="1">
              <a:defRPr/>
            </a:pPr>
            <a:r>
              <a:rPr lang="de-DE" sz="2800" dirty="0" smtClean="0">
                <a:solidFill>
                  <a:srgbClr val="FFFFFF"/>
                </a:solidFill>
                <a:latin typeface="Times New Roman" panose="02020603050405020304" pitchFamily="18" charset="0"/>
                <a:cs typeface="Times New Roman" panose="02020603050405020304" pitchFamily="18" charset="0"/>
              </a:rPr>
              <a:t>Einflussnahme Fremder</a:t>
            </a:r>
          </a:p>
          <a:p>
            <a:pPr eaLnBrk="1" hangingPunct="1">
              <a:defRPr/>
            </a:pPr>
            <a:r>
              <a:rPr lang="de-DE" sz="2800" dirty="0" smtClean="0">
                <a:solidFill>
                  <a:srgbClr val="FFFFFF"/>
                </a:solidFill>
                <a:latin typeface="Times New Roman" panose="02020603050405020304" pitchFamily="18" charset="0"/>
                <a:cs typeface="Times New Roman" panose="02020603050405020304" pitchFamily="18" charset="0"/>
              </a:rPr>
              <a:t>Polizei / Staatsanwaltschaft wird eingeschalten</a:t>
            </a:r>
          </a:p>
          <a:p>
            <a:pPr eaLnBrk="1" hangingPunct="1">
              <a:defRPr/>
            </a:pPr>
            <a:r>
              <a:rPr lang="de-DE" sz="2800" dirty="0" smtClean="0">
                <a:solidFill>
                  <a:srgbClr val="FFFFFF"/>
                </a:solidFill>
                <a:latin typeface="Times New Roman" panose="02020603050405020304" pitchFamily="18" charset="0"/>
                <a:cs typeface="Times New Roman" panose="02020603050405020304" pitchFamily="18" charset="0"/>
              </a:rPr>
              <a:t>Anzeige beim Betreuungsgericht</a:t>
            </a:r>
          </a:p>
          <a:p>
            <a:pPr eaLnBrk="1" hangingPunct="1">
              <a:defRPr/>
            </a:pPr>
            <a:r>
              <a:rPr lang="de-DE" sz="2800" dirty="0" smtClean="0">
                <a:solidFill>
                  <a:srgbClr val="FFFFFF"/>
                </a:solidFill>
                <a:latin typeface="Times New Roman" panose="02020603050405020304" pitchFamily="18" charset="0"/>
                <a:cs typeface="Times New Roman" panose="02020603050405020304" pitchFamily="18" charset="0"/>
              </a:rPr>
              <a:t>Einstweilige Verfügung beim Zivilgericht</a:t>
            </a:r>
          </a:p>
          <a:p>
            <a:pPr marL="0" indent="0" eaLnBrk="1" hangingPunct="1">
              <a:buNone/>
              <a:defRPr/>
            </a:pPr>
            <a:endParaRPr lang="de-DE" sz="2800" dirty="0" smtClean="0">
              <a:solidFill>
                <a:srgbClr val="FFFFFF"/>
              </a:solidFill>
            </a:endParaRPr>
          </a:p>
          <a:p>
            <a:pPr marL="0" indent="0" eaLnBrk="1" hangingPunct="1">
              <a:buFont typeface="Wingdings" pitchFamily="2" charset="2"/>
              <a:buNone/>
              <a:defRPr/>
            </a:pPr>
            <a:endParaRPr lang="de-DE" dirty="0" smtClean="0"/>
          </a:p>
          <a:p>
            <a:pPr eaLnBrk="1" hangingPunct="1">
              <a:defRPr/>
            </a:pPr>
            <a:endParaRPr lang="de-DE" dirty="0" smtClean="0"/>
          </a:p>
        </p:txBody>
      </p:sp>
      <p:sp>
        <p:nvSpPr>
          <p:cNvPr id="4" name="Datumsplatzhalter 3"/>
          <p:cNvSpPr>
            <a:spLocks noGrp="1"/>
          </p:cNvSpPr>
          <p:nvPr>
            <p:ph type="dt" sz="half" idx="10"/>
          </p:nvPr>
        </p:nvSpPr>
        <p:spPr/>
        <p:txBody>
          <a:bodyPr/>
          <a:lstStyle/>
          <a:p>
            <a:pPr>
              <a:defRPr/>
            </a:pPr>
            <a:fld id="{DBFEC002-24A4-4F60-8D53-6A28F1496457}" type="datetime1">
              <a:rPr lang="de-DE" altLang="de-DE" smtClean="0">
                <a:solidFill>
                  <a:srgbClr val="FFFFFF"/>
                </a:solidFill>
              </a:rPr>
              <a:t>09.11.2019</a:t>
            </a:fld>
            <a:endParaRPr lang="de-DE" altLang="de-DE">
              <a:solidFill>
                <a:srgbClr val="FFFFFF"/>
              </a:solidFill>
            </a:endParaRPr>
          </a:p>
        </p:txBody>
      </p:sp>
      <p:sp>
        <p:nvSpPr>
          <p:cNvPr id="5" name="Fußzeilenplatzhalter 4"/>
          <p:cNvSpPr>
            <a:spLocks noGrp="1"/>
          </p:cNvSpPr>
          <p:nvPr>
            <p:ph type="ftr" sz="quarter" idx="11"/>
          </p:nvPr>
        </p:nvSpPr>
        <p:spPr/>
        <p:txBody>
          <a:bodyPr/>
          <a:lstStyle/>
          <a:p>
            <a:pPr lvl="0"/>
            <a:r>
              <a:rPr lang="de-DE" altLang="de-DE" sz="1200" smtClean="0">
                <a:solidFill>
                  <a:srgbClr val="000000"/>
                </a:solidFill>
                <a:latin typeface="Times New Roman" panose="02020603050405020304" pitchFamily="18" charset="0"/>
                <a:cs typeface="Times New Roman" panose="02020603050405020304" pitchFamily="18" charset="0"/>
              </a:rPr>
              <a:t>RAin Unger / Putz - Sessel - Steldinger / Medizinrecht</a:t>
            </a:r>
            <a:endParaRPr lang="de-DE" altLang="de-DE" sz="1200" dirty="0">
              <a:solidFill>
                <a:srgbClr val="000000"/>
              </a:solidFill>
              <a:latin typeface="Times New Roman" panose="02020603050405020304" pitchFamily="18" charset="0"/>
              <a:cs typeface="Times New Roman" panose="02020603050405020304" pitchFamily="18" charset="0"/>
            </a:endParaRPr>
          </a:p>
        </p:txBody>
      </p:sp>
      <p:sp>
        <p:nvSpPr>
          <p:cNvPr id="6" name="Foliennummernplatzhalter 5"/>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48DA3364-6A8B-493C-96DD-9F1842CA3B2D}" type="slidenum">
              <a:rPr lang="de-DE" altLang="de-DE" sz="1000" smtClean="0">
                <a:solidFill>
                  <a:srgbClr val="FFFFFF"/>
                </a:solidFill>
              </a:rPr>
              <a:pPr>
                <a:spcBef>
                  <a:spcPct val="0"/>
                </a:spcBef>
                <a:buClrTx/>
                <a:buSzTx/>
                <a:buFontTx/>
                <a:buNone/>
                <a:defRPr/>
              </a:pPr>
              <a:t>23</a:t>
            </a:fld>
            <a:endParaRPr lang="de-DE" altLang="de-DE" sz="1000" smtClean="0">
              <a:solidFill>
                <a:srgbClr val="FFFFFF"/>
              </a:solidFill>
            </a:endParaRPr>
          </a:p>
        </p:txBody>
      </p:sp>
    </p:spTree>
    <p:extLst>
      <p:ext uri="{BB962C8B-B14F-4D97-AF65-F5344CB8AC3E}">
        <p14:creationId xmlns:p14="http://schemas.microsoft.com/office/powerpoint/2010/main" val="392220749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de-DE" sz="3600" dirty="0" smtClean="0">
                <a:solidFill>
                  <a:schemeClr val="tx1"/>
                </a:solidFill>
                <a:latin typeface="Times New Roman" panose="02020603050405020304" pitchFamily="18" charset="0"/>
                <a:cs typeface="Times New Roman" panose="02020603050405020304" pitchFamily="18" charset="0"/>
              </a:rPr>
              <a:t>Gerichte einschalten – sinnvoll?</a:t>
            </a:r>
          </a:p>
        </p:txBody>
      </p:sp>
      <p:sp>
        <p:nvSpPr>
          <p:cNvPr id="3" name="Inhaltsplatzhalter 2"/>
          <p:cNvSpPr>
            <a:spLocks noGrp="1"/>
          </p:cNvSpPr>
          <p:nvPr>
            <p:ph idx="1"/>
          </p:nvPr>
        </p:nvSpPr>
        <p:spPr>
          <a:xfrm>
            <a:off x="827088" y="1989138"/>
            <a:ext cx="7993062" cy="4114800"/>
          </a:xfrm>
        </p:spPr>
        <p:txBody>
          <a:bodyPr/>
          <a:lstStyle/>
          <a:p>
            <a:pPr eaLnBrk="1" hangingPunct="1">
              <a:defRPr/>
            </a:pPr>
            <a:r>
              <a:rPr lang="de-DE" sz="2400" dirty="0" smtClean="0">
                <a:solidFill>
                  <a:srgbClr val="FFFFFF"/>
                </a:solidFill>
                <a:latin typeface="Times New Roman" panose="02020603050405020304" pitchFamily="18" charset="0"/>
                <a:cs typeface="Times New Roman" panose="02020603050405020304" pitchFamily="18" charset="0"/>
              </a:rPr>
              <a:t>Sterben nach dem Patientenwillen ist ein Rechtsanspruch!</a:t>
            </a:r>
          </a:p>
          <a:p>
            <a:pPr eaLnBrk="1" hangingPunct="1">
              <a:defRPr/>
            </a:pPr>
            <a:r>
              <a:rPr lang="de-DE" sz="2400" dirty="0" smtClean="0">
                <a:solidFill>
                  <a:srgbClr val="FFFFFF"/>
                </a:solidFill>
                <a:latin typeface="Times New Roman" panose="02020603050405020304" pitchFamily="18" charset="0"/>
                <a:cs typeface="Times New Roman" panose="02020603050405020304" pitchFamily="18" charset="0"/>
              </a:rPr>
              <a:t>Prima Ratio wäre Zivilgericht (Klageverfahren oder Verfahren auf Einstweilige Verfügung) Sinn???</a:t>
            </a:r>
          </a:p>
          <a:p>
            <a:pPr eaLnBrk="1" hangingPunct="1">
              <a:defRPr/>
            </a:pPr>
            <a:r>
              <a:rPr lang="de-DE" sz="2400" dirty="0" smtClean="0">
                <a:solidFill>
                  <a:srgbClr val="FFFFFF"/>
                </a:solidFill>
                <a:latin typeface="Times New Roman" panose="02020603050405020304" pitchFamily="18" charset="0"/>
                <a:cs typeface="Times New Roman" panose="02020603050405020304" pitchFamily="18" charset="0"/>
              </a:rPr>
              <a:t>Einstweilige Verfügung des Zivilgerichts auf Lebensverlängerung: Folgenabwägungsentscheidung pro vita!</a:t>
            </a:r>
          </a:p>
          <a:p>
            <a:pPr eaLnBrk="1" hangingPunct="1">
              <a:defRPr/>
            </a:pPr>
            <a:r>
              <a:rPr lang="de-DE" sz="2400" dirty="0" smtClean="0">
                <a:solidFill>
                  <a:srgbClr val="FFFFFF"/>
                </a:solidFill>
                <a:latin typeface="Times New Roman" panose="02020603050405020304" pitchFamily="18" charset="0"/>
                <a:cs typeface="Times New Roman" panose="02020603050405020304" pitchFamily="18" charset="0"/>
              </a:rPr>
              <a:t>Betreuungsgericht: Bei </a:t>
            </a:r>
            <a:r>
              <a:rPr lang="de-DE" sz="2400" dirty="0">
                <a:solidFill>
                  <a:srgbClr val="FFFFFF"/>
                </a:solidFill>
                <a:latin typeface="Times New Roman" panose="02020603050405020304" pitchFamily="18" charset="0"/>
                <a:cs typeface="Times New Roman" panose="02020603050405020304" pitchFamily="18" charset="0"/>
              </a:rPr>
              <a:t>Konsens vor Ort kein </a:t>
            </a:r>
            <a:r>
              <a:rPr lang="de-DE" sz="2400" dirty="0" smtClean="0">
                <a:solidFill>
                  <a:srgbClr val="FFFFFF"/>
                </a:solidFill>
                <a:latin typeface="Times New Roman" panose="02020603050405020304" pitchFamily="18" charset="0"/>
                <a:cs typeface="Times New Roman" panose="02020603050405020304" pitchFamily="18" charset="0"/>
              </a:rPr>
              <a:t>Raum für gerichtliches Verfahren, § 1904 Absatz 4 BGB</a:t>
            </a:r>
          </a:p>
          <a:p>
            <a:pPr eaLnBrk="1" hangingPunct="1">
              <a:defRPr/>
            </a:pPr>
            <a:r>
              <a:rPr lang="de-DE" sz="2400" dirty="0" smtClean="0">
                <a:solidFill>
                  <a:srgbClr val="FFFFFF"/>
                </a:solidFill>
                <a:latin typeface="Times New Roman" panose="02020603050405020304" pitchFamily="18" charset="0"/>
                <a:cs typeface="Times New Roman" panose="02020603050405020304" pitchFamily="18" charset="0"/>
              </a:rPr>
              <a:t>Betreuungsgericht: Negativattest  (BGH 2016 u. 2017)</a:t>
            </a:r>
          </a:p>
        </p:txBody>
      </p:sp>
      <p:sp>
        <p:nvSpPr>
          <p:cNvPr id="4" name="Datumsplatzhalter 3"/>
          <p:cNvSpPr>
            <a:spLocks noGrp="1"/>
          </p:cNvSpPr>
          <p:nvPr>
            <p:ph type="dt" sz="half" idx="10"/>
          </p:nvPr>
        </p:nvSpPr>
        <p:spPr/>
        <p:txBody>
          <a:bodyPr/>
          <a:lstStyle/>
          <a:p>
            <a:pPr>
              <a:defRPr/>
            </a:pPr>
            <a:fld id="{38341782-CD6E-4DC1-8D79-F75723B44633}" type="datetime1">
              <a:rPr lang="de-DE" altLang="de-DE" smtClean="0">
                <a:solidFill>
                  <a:srgbClr val="FFFFFF"/>
                </a:solidFill>
              </a:rPr>
              <a:t>09.11.2019</a:t>
            </a:fld>
            <a:endParaRPr lang="de-DE" altLang="de-DE">
              <a:solidFill>
                <a:srgbClr val="FFFFFF"/>
              </a:solidFill>
            </a:endParaRPr>
          </a:p>
        </p:txBody>
      </p:sp>
      <p:sp>
        <p:nvSpPr>
          <p:cNvPr id="5" name="Fußzeilenplatzhalter 4"/>
          <p:cNvSpPr>
            <a:spLocks noGrp="1"/>
          </p:cNvSpPr>
          <p:nvPr>
            <p:ph type="ftr" sz="quarter" idx="11"/>
          </p:nvPr>
        </p:nvSpPr>
        <p:spPr/>
        <p:txBody>
          <a:bodyPr/>
          <a:lstStyle/>
          <a:p>
            <a:pPr lvl="0"/>
            <a:r>
              <a:rPr lang="de-DE" altLang="de-DE" sz="1200" smtClean="0">
                <a:solidFill>
                  <a:srgbClr val="000000"/>
                </a:solidFill>
                <a:latin typeface="Times New Roman" panose="02020603050405020304" pitchFamily="18" charset="0"/>
                <a:cs typeface="Times New Roman" panose="02020603050405020304" pitchFamily="18" charset="0"/>
              </a:rPr>
              <a:t>RAin Unger / Putz - Sessel - Steldinger / Medizinrecht</a:t>
            </a:r>
            <a:endParaRPr lang="de-DE" altLang="de-DE" sz="1200" dirty="0">
              <a:solidFill>
                <a:srgbClr val="000000"/>
              </a:solidFill>
              <a:latin typeface="Times New Roman" panose="02020603050405020304" pitchFamily="18" charset="0"/>
              <a:cs typeface="Times New Roman" panose="02020603050405020304" pitchFamily="18" charset="0"/>
            </a:endParaRPr>
          </a:p>
        </p:txBody>
      </p:sp>
      <p:sp>
        <p:nvSpPr>
          <p:cNvPr id="6" name="Foliennummernplatzhalter 5"/>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72FD729F-BFA1-4E8E-848A-92E9F3DBC7F8}" type="slidenum">
              <a:rPr lang="de-DE" altLang="de-DE" sz="1000" smtClean="0">
                <a:solidFill>
                  <a:srgbClr val="FFFFFF"/>
                </a:solidFill>
              </a:rPr>
              <a:pPr>
                <a:spcBef>
                  <a:spcPct val="0"/>
                </a:spcBef>
                <a:buClrTx/>
                <a:buSzTx/>
                <a:buFontTx/>
                <a:buNone/>
                <a:defRPr/>
              </a:pPr>
              <a:t>24</a:t>
            </a:fld>
            <a:endParaRPr lang="de-DE" altLang="de-DE" sz="1000" smtClean="0">
              <a:solidFill>
                <a:srgbClr val="FFFFFF"/>
              </a:solidFill>
            </a:endParaRPr>
          </a:p>
        </p:txBody>
      </p:sp>
    </p:spTree>
    <p:extLst>
      <p:ext uri="{BB962C8B-B14F-4D97-AF65-F5344CB8AC3E}">
        <p14:creationId xmlns:p14="http://schemas.microsoft.com/office/powerpoint/2010/main" val="327106571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umsplatzhalter 1"/>
          <p:cNvSpPr>
            <a:spLocks noGrp="1"/>
          </p:cNvSpPr>
          <p:nvPr>
            <p:ph type="dt" sz="half" idx="10"/>
          </p:nvPr>
        </p:nvSpPr>
        <p:spPr/>
        <p:txBody>
          <a:bodyPr/>
          <a:lstStyle/>
          <a:p>
            <a:pPr>
              <a:defRPr/>
            </a:pPr>
            <a:fld id="{99B7103D-81F1-4EBF-94FA-F2033C2B5B5F}" type="datetime1">
              <a:rPr lang="de-DE" altLang="de-DE" smtClean="0"/>
              <a:t>09.11.2019</a:t>
            </a:fld>
            <a:endParaRPr lang="de-DE" altLang="de-DE"/>
          </a:p>
        </p:txBody>
      </p:sp>
      <p:sp>
        <p:nvSpPr>
          <p:cNvPr id="15" name="Fußzeilenplatzhalter 2"/>
          <p:cNvSpPr>
            <a:spLocks noGrp="1"/>
          </p:cNvSpPr>
          <p:nvPr>
            <p:ph type="ftr" sz="quarter" idx="11"/>
          </p:nvPr>
        </p:nvSpPr>
        <p:spPr/>
        <p:txBody>
          <a:bodyPr/>
          <a:lstStyle/>
          <a:p>
            <a:pPr lvl="0"/>
            <a:r>
              <a:rPr lang="de-DE" altLang="de-DE" sz="1200" dirty="0" err="1" smtClean="0">
                <a:latin typeface="Times New Roman" panose="02020603050405020304" pitchFamily="18" charset="0"/>
                <a:cs typeface="Times New Roman" panose="02020603050405020304" pitchFamily="18" charset="0"/>
              </a:rPr>
              <a:t>RAin</a:t>
            </a:r>
            <a:r>
              <a:rPr lang="de-DE" altLang="de-DE" sz="1200" dirty="0" smtClean="0">
                <a:latin typeface="Times New Roman" panose="02020603050405020304" pitchFamily="18" charset="0"/>
                <a:cs typeface="Times New Roman" panose="02020603050405020304" pitchFamily="18" charset="0"/>
              </a:rPr>
              <a:t> Unger / Putz - Sessel - </a:t>
            </a:r>
            <a:r>
              <a:rPr lang="de-DE" altLang="de-DE" sz="1200" dirty="0" err="1" smtClean="0">
                <a:latin typeface="Times New Roman" panose="02020603050405020304" pitchFamily="18" charset="0"/>
                <a:cs typeface="Times New Roman" panose="02020603050405020304" pitchFamily="18" charset="0"/>
              </a:rPr>
              <a:t>Steldinger</a:t>
            </a:r>
            <a:r>
              <a:rPr lang="de-DE" altLang="de-DE" sz="1200" dirty="0" smtClean="0">
                <a:latin typeface="Times New Roman" panose="02020603050405020304" pitchFamily="18" charset="0"/>
                <a:cs typeface="Times New Roman" panose="02020603050405020304" pitchFamily="18" charset="0"/>
              </a:rPr>
              <a:t> / Medizinrecht</a:t>
            </a:r>
            <a:endParaRPr lang="de-DE" altLang="de-DE" sz="1200" dirty="0">
              <a:latin typeface="Times New Roman" panose="02020603050405020304" pitchFamily="18" charset="0"/>
              <a:cs typeface="Times New Roman" panose="02020603050405020304" pitchFamily="18" charset="0"/>
            </a:endParaRPr>
          </a:p>
        </p:txBody>
      </p:sp>
      <p:sp>
        <p:nvSpPr>
          <p:cNvPr id="16" name="Foliennummernplatzhalter 3"/>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89C13DED-2EDF-4E11-9539-BC1AD318ADDA}" type="slidenum">
              <a:rPr lang="de-DE" altLang="de-DE" sz="1000" smtClean="0"/>
              <a:pPr>
                <a:spcBef>
                  <a:spcPct val="0"/>
                </a:spcBef>
                <a:buClrTx/>
                <a:buSzTx/>
                <a:buFontTx/>
                <a:buNone/>
                <a:defRPr/>
              </a:pPr>
              <a:t>25</a:t>
            </a:fld>
            <a:endParaRPr lang="de-DE" altLang="de-DE" sz="1000" smtClean="0"/>
          </a:p>
        </p:txBody>
      </p:sp>
      <p:sp>
        <p:nvSpPr>
          <p:cNvPr id="22533" name="Rectangle 2"/>
          <p:cNvSpPr>
            <a:spLocks noChangeArrowheads="1"/>
          </p:cNvSpPr>
          <p:nvPr/>
        </p:nvSpPr>
        <p:spPr bwMode="auto">
          <a:xfrm>
            <a:off x="1187450" y="5516563"/>
            <a:ext cx="6985000" cy="576262"/>
          </a:xfrm>
          <a:prstGeom prst="rect">
            <a:avLst/>
          </a:prstGeom>
          <a:solidFill>
            <a:schemeClr val="accent2"/>
          </a:solidFill>
          <a:ln w="57150">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endParaRPr lang="de-DE" altLang="de-DE" sz="4400"/>
          </a:p>
        </p:txBody>
      </p:sp>
      <p:sp>
        <p:nvSpPr>
          <p:cNvPr id="22534" name="Rectangle 3"/>
          <p:cNvSpPr>
            <a:spLocks noChangeArrowheads="1"/>
          </p:cNvSpPr>
          <p:nvPr/>
        </p:nvSpPr>
        <p:spPr bwMode="auto">
          <a:xfrm>
            <a:off x="3924300" y="2636838"/>
            <a:ext cx="1368425" cy="2879725"/>
          </a:xfrm>
          <a:prstGeom prst="rect">
            <a:avLst/>
          </a:prstGeom>
          <a:solidFill>
            <a:srgbClr val="FFFF00"/>
          </a:solidFill>
          <a:ln w="57150">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endParaRPr lang="de-DE" altLang="de-DE" sz="4400"/>
          </a:p>
        </p:txBody>
      </p:sp>
      <p:sp>
        <p:nvSpPr>
          <p:cNvPr id="22535" name="Line 4"/>
          <p:cNvSpPr>
            <a:spLocks noChangeShapeType="1"/>
          </p:cNvSpPr>
          <p:nvPr/>
        </p:nvSpPr>
        <p:spPr bwMode="auto">
          <a:xfrm>
            <a:off x="1187450" y="2636838"/>
            <a:ext cx="6913563" cy="0"/>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536" name="Line 5"/>
          <p:cNvSpPr>
            <a:spLocks noChangeShapeType="1"/>
          </p:cNvSpPr>
          <p:nvPr/>
        </p:nvSpPr>
        <p:spPr bwMode="auto">
          <a:xfrm flipV="1">
            <a:off x="1187450" y="1125538"/>
            <a:ext cx="3455988" cy="1222375"/>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537" name="Line 6"/>
          <p:cNvSpPr>
            <a:spLocks noChangeShapeType="1"/>
          </p:cNvSpPr>
          <p:nvPr/>
        </p:nvSpPr>
        <p:spPr bwMode="auto">
          <a:xfrm>
            <a:off x="4572000" y="1125538"/>
            <a:ext cx="3529013" cy="1222375"/>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538" name="Line 7"/>
          <p:cNvSpPr>
            <a:spLocks noChangeShapeType="1"/>
          </p:cNvSpPr>
          <p:nvPr/>
        </p:nvSpPr>
        <p:spPr bwMode="auto">
          <a:xfrm>
            <a:off x="1187450" y="2349500"/>
            <a:ext cx="0" cy="287338"/>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539" name="Line 8"/>
          <p:cNvSpPr>
            <a:spLocks noChangeShapeType="1"/>
          </p:cNvSpPr>
          <p:nvPr/>
        </p:nvSpPr>
        <p:spPr bwMode="auto">
          <a:xfrm>
            <a:off x="8101013" y="2349500"/>
            <a:ext cx="0" cy="287338"/>
          </a:xfrm>
          <a:prstGeom prst="line">
            <a:avLst/>
          </a:prstGeom>
          <a:noFill/>
          <a:ln w="57150">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540" name="Text Box 9"/>
          <p:cNvSpPr txBox="1">
            <a:spLocks noChangeArrowheads="1"/>
          </p:cNvSpPr>
          <p:nvPr/>
        </p:nvSpPr>
        <p:spPr bwMode="auto">
          <a:xfrm>
            <a:off x="2700338" y="1557338"/>
            <a:ext cx="3887787"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r>
              <a:rPr lang="de-DE" altLang="de-DE" sz="2800" b="1" dirty="0">
                <a:latin typeface="Times New Roman" pitchFamily="18" charset="0"/>
              </a:rPr>
              <a:t>        Rechtfertigung          des ärztlichen Eingriffs</a:t>
            </a:r>
          </a:p>
        </p:txBody>
      </p:sp>
      <p:sp>
        <p:nvSpPr>
          <p:cNvPr id="22541" name="Text Box 10"/>
          <p:cNvSpPr txBox="1">
            <a:spLocks noChangeArrowheads="1"/>
          </p:cNvSpPr>
          <p:nvPr/>
        </p:nvSpPr>
        <p:spPr bwMode="auto">
          <a:xfrm rot="-5400000">
            <a:off x="3086894" y="3690144"/>
            <a:ext cx="29511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r>
              <a:rPr lang="de-DE" altLang="de-DE" sz="4000" b="1">
                <a:solidFill>
                  <a:srgbClr val="FF0000"/>
                </a:solidFill>
                <a:latin typeface="Times New Roman" pitchFamily="18" charset="0"/>
              </a:rPr>
              <a:t>  Indikation</a:t>
            </a:r>
          </a:p>
        </p:txBody>
      </p:sp>
      <p:sp>
        <p:nvSpPr>
          <p:cNvPr id="22542" name="Text Box 11"/>
          <p:cNvSpPr txBox="1">
            <a:spLocks noChangeArrowheads="1"/>
          </p:cNvSpPr>
          <p:nvPr/>
        </p:nvSpPr>
        <p:spPr bwMode="auto">
          <a:xfrm>
            <a:off x="2627313" y="5445125"/>
            <a:ext cx="424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r>
              <a:rPr lang="de-DE" altLang="de-DE" sz="2400" b="1">
                <a:latin typeface="Times New Roman" pitchFamily="18" charset="0"/>
              </a:rPr>
              <a:t>       </a:t>
            </a:r>
            <a:endParaRPr lang="de-DE" altLang="de-DE" sz="2400" b="1">
              <a:solidFill>
                <a:srgbClr val="FFFF00"/>
              </a:solidFill>
              <a:latin typeface="Times New Roman" pitchFamily="18" charset="0"/>
            </a:endParaRPr>
          </a:p>
        </p:txBody>
      </p:sp>
      <p:sp>
        <p:nvSpPr>
          <p:cNvPr id="22543" name="Text Box 12"/>
          <p:cNvSpPr txBox="1">
            <a:spLocks noChangeArrowheads="1"/>
          </p:cNvSpPr>
          <p:nvPr/>
        </p:nvSpPr>
        <p:spPr bwMode="auto">
          <a:xfrm>
            <a:off x="304800" y="254000"/>
            <a:ext cx="85153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50000"/>
              </a:spcBef>
              <a:buClrTx/>
              <a:buSzTx/>
              <a:buFontTx/>
              <a:buNone/>
            </a:pPr>
            <a:r>
              <a:rPr lang="de-DE" altLang="de-DE" b="1" dirty="0">
                <a:solidFill>
                  <a:srgbClr val="FFFFFF"/>
                </a:solidFill>
                <a:latin typeface="Times New Roman" pitchFamily="18" charset="0"/>
              </a:rPr>
              <a:t>Lässt sich der Patientenwille nicht ermitteln oder bleiben Zweifel:</a:t>
            </a:r>
            <a:endParaRPr lang="de-DE" altLang="de-DE" dirty="0">
              <a:solidFill>
                <a:srgbClr val="FFFFFF"/>
              </a:solidFill>
              <a:latin typeface="Times New Roman" pitchFamily="18" charset="0"/>
            </a:endParaRPr>
          </a:p>
        </p:txBody>
      </p:sp>
      <p:sp>
        <p:nvSpPr>
          <p:cNvPr id="22544" name="Text Box 13"/>
          <p:cNvSpPr txBox="1">
            <a:spLocks noChangeArrowheads="1"/>
          </p:cNvSpPr>
          <p:nvPr/>
        </p:nvSpPr>
        <p:spPr bwMode="auto">
          <a:xfrm>
            <a:off x="2700338" y="5589588"/>
            <a:ext cx="5472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50000"/>
              </a:spcBef>
              <a:buClrTx/>
              <a:buSzTx/>
              <a:buFontTx/>
              <a:buNone/>
            </a:pPr>
            <a:r>
              <a:rPr lang="de-DE" altLang="de-DE" sz="2400" b="1" dirty="0">
                <a:solidFill>
                  <a:schemeClr val="bg1"/>
                </a:solidFill>
                <a:latin typeface="Times New Roman" pitchFamily="18" charset="0"/>
              </a:rPr>
              <a:t>Allgemeine Wertvorstellungen</a:t>
            </a:r>
          </a:p>
        </p:txBody>
      </p:sp>
    </p:spTree>
    <p:extLst>
      <p:ext uri="{BB962C8B-B14F-4D97-AF65-F5344CB8AC3E}">
        <p14:creationId xmlns:p14="http://schemas.microsoft.com/office/powerpoint/2010/main" val="158944850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91EA23FE-3B5F-4C9D-A9B8-EFE352A82B64}"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26</a:t>
            </a:fld>
            <a:endParaRPr lang="de-DE" altLang="de-DE"/>
          </a:p>
        </p:txBody>
      </p:sp>
      <p:sp>
        <p:nvSpPr>
          <p:cNvPr id="5" name="Textfeld 4"/>
          <p:cNvSpPr txBox="1"/>
          <p:nvPr/>
        </p:nvSpPr>
        <p:spPr>
          <a:xfrm>
            <a:off x="1115616" y="927840"/>
            <a:ext cx="6696744" cy="5259901"/>
          </a:xfrm>
          <a:prstGeom prst="rect">
            <a:avLst/>
          </a:prstGeom>
          <a:noFill/>
        </p:spPr>
        <p:txBody>
          <a:bodyPr wrap="square" rtlCol="0">
            <a:spAutoFit/>
          </a:bodyPr>
          <a:lstStyle/>
          <a:p>
            <a:pPr marL="342900" lvl="0" indent="-342900">
              <a:lnSpc>
                <a:spcPct val="115000"/>
              </a:lnSpc>
              <a:spcAft>
                <a:spcPts val="0"/>
              </a:spcAft>
              <a:buFont typeface="+mj-lt"/>
              <a:buAutoNum type="arabicPeriod"/>
            </a:pPr>
            <a:r>
              <a:rPr lang="de-DE" sz="2800" b="1" dirty="0" smtClean="0">
                <a:latin typeface="Times New Roman"/>
                <a:ea typeface="Calibri"/>
                <a:cs typeface="Times New Roman"/>
              </a:rPr>
              <a:t>Missverständnisse </a:t>
            </a:r>
            <a:r>
              <a:rPr lang="de-DE" sz="2800" b="1" dirty="0">
                <a:latin typeface="Times New Roman"/>
                <a:ea typeface="Calibri"/>
                <a:cs typeface="Times New Roman"/>
              </a:rPr>
              <a:t>der Patientenseite:</a:t>
            </a:r>
            <a:endParaRPr lang="de-DE" sz="2800" dirty="0">
              <a:latin typeface="Calibri"/>
              <a:ea typeface="Calibri"/>
              <a:cs typeface="Times New Roman"/>
            </a:endParaRPr>
          </a:p>
          <a:p>
            <a:pPr marL="457200">
              <a:lnSpc>
                <a:spcPct val="115000"/>
              </a:lnSpc>
              <a:spcAft>
                <a:spcPts val="0"/>
              </a:spcAft>
            </a:pPr>
            <a:r>
              <a:rPr lang="de-DE" sz="2000" b="1" dirty="0">
                <a:latin typeface="Times New Roman"/>
                <a:ea typeface="Calibri"/>
                <a:cs typeface="Times New Roman"/>
              </a:rPr>
              <a:t> </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Man muss sich mit einer Patientenverfügung vor schlechter Behandlung schützen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Man kann mit einer Patientenverfügung ein Leben in Behinderung verhindern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Wenn man eine Patientenverfügung hat, wird man nicht wiederbelebt</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Eine Patientenverfügung brauchen vor allem alte und kranke Menschen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Wenn man eine Patientenverfügung hat, braucht man keinen Bevollmächtigten</a:t>
            </a:r>
            <a:endParaRPr lang="de-DE" sz="2000" dirty="0">
              <a:latin typeface="Calibri"/>
              <a:ea typeface="Calibri"/>
              <a:cs typeface="Times New Roman"/>
            </a:endParaRPr>
          </a:p>
          <a:p>
            <a:pPr marL="457200">
              <a:lnSpc>
                <a:spcPct val="115000"/>
              </a:lnSpc>
              <a:spcAft>
                <a:spcPts val="1000"/>
              </a:spcAft>
            </a:pPr>
            <a:r>
              <a:rPr lang="de-DE" dirty="0">
                <a:latin typeface="Times New Roman"/>
                <a:ea typeface="Calibri"/>
                <a:cs typeface="Times New Roman"/>
              </a:rPr>
              <a:t> </a:t>
            </a:r>
            <a:endParaRPr lang="de-DE" sz="4000" dirty="0">
              <a:effectLst/>
              <a:latin typeface="Calibri"/>
              <a:ea typeface="Calibri"/>
              <a:cs typeface="Times New Roman"/>
            </a:endParaRPr>
          </a:p>
        </p:txBody>
      </p:sp>
    </p:spTree>
    <p:extLst>
      <p:ext uri="{BB962C8B-B14F-4D97-AF65-F5344CB8AC3E}">
        <p14:creationId xmlns:p14="http://schemas.microsoft.com/office/powerpoint/2010/main" val="406540315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7F47C7C3-A5D2-4458-B48B-56EBCDA08235}"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27</a:t>
            </a:fld>
            <a:endParaRPr lang="de-DE" altLang="de-DE"/>
          </a:p>
        </p:txBody>
      </p:sp>
      <p:sp>
        <p:nvSpPr>
          <p:cNvPr id="5" name="Textfeld 4"/>
          <p:cNvSpPr txBox="1"/>
          <p:nvPr/>
        </p:nvSpPr>
        <p:spPr>
          <a:xfrm>
            <a:off x="1187624" y="908720"/>
            <a:ext cx="6552728" cy="4467890"/>
          </a:xfrm>
          <a:prstGeom prst="rect">
            <a:avLst/>
          </a:prstGeom>
          <a:noFill/>
        </p:spPr>
        <p:txBody>
          <a:bodyPr wrap="square" rtlCol="0">
            <a:spAutoFit/>
          </a:bodyPr>
          <a:lstStyle/>
          <a:p>
            <a:pPr lvl="0">
              <a:lnSpc>
                <a:spcPct val="115000"/>
              </a:lnSpc>
              <a:spcAft>
                <a:spcPts val="0"/>
              </a:spcAft>
            </a:pPr>
            <a:r>
              <a:rPr lang="de-DE" sz="2800" b="1" dirty="0" smtClean="0">
                <a:latin typeface="Times New Roman"/>
                <a:ea typeface="Calibri"/>
                <a:cs typeface="Times New Roman"/>
              </a:rPr>
              <a:t>2. Missverständnisse der </a:t>
            </a:r>
            <a:r>
              <a:rPr lang="de-DE" sz="2800" b="1" dirty="0" err="1">
                <a:latin typeface="Times New Roman"/>
                <a:ea typeface="Calibri"/>
                <a:cs typeface="Times New Roman"/>
              </a:rPr>
              <a:t>Behandlerseite</a:t>
            </a:r>
            <a:r>
              <a:rPr lang="de-DE" sz="2800" b="1" dirty="0">
                <a:latin typeface="Times New Roman"/>
                <a:ea typeface="Calibri"/>
                <a:cs typeface="Times New Roman"/>
              </a:rPr>
              <a:t>:</a:t>
            </a:r>
            <a:endParaRPr lang="de-DE" sz="2800" dirty="0">
              <a:latin typeface="Calibri"/>
              <a:ea typeface="Calibri"/>
              <a:cs typeface="Times New Roman"/>
            </a:endParaRPr>
          </a:p>
          <a:p>
            <a:pPr marL="457200">
              <a:lnSpc>
                <a:spcPct val="115000"/>
              </a:lnSpc>
              <a:spcAft>
                <a:spcPts val="0"/>
              </a:spcAft>
            </a:pPr>
            <a:r>
              <a:rPr lang="de-DE" sz="2400" dirty="0">
                <a:latin typeface="Times New Roman"/>
                <a:ea typeface="Calibri"/>
                <a:cs typeface="Times New Roman"/>
              </a:rPr>
              <a:t> </a:t>
            </a:r>
            <a:endParaRPr lang="de-DE" sz="24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Je detaillierter und je individueller die Patientenverfügung, desto besser</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Die Kombination von Patientenverfügung und Vorsorgevollmacht birgt das Risiko von Widersprüchen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Wenn der Patient eine Patientenverfügung hat, bedarf es keiner weiteren Gespräche</a:t>
            </a:r>
            <a:endParaRPr lang="de-DE" sz="2000" dirty="0">
              <a:latin typeface="Calibri"/>
              <a:ea typeface="Calibri"/>
              <a:cs typeface="Times New Roman"/>
            </a:endParaRPr>
          </a:p>
          <a:p>
            <a:pPr marL="342900" lvl="0" indent="-342900">
              <a:lnSpc>
                <a:spcPct val="115000"/>
              </a:lnSpc>
              <a:spcAft>
                <a:spcPts val="1000"/>
              </a:spcAft>
              <a:buFont typeface="Symbol"/>
              <a:buChar char=""/>
            </a:pPr>
            <a:r>
              <a:rPr lang="de-DE" sz="2000" dirty="0">
                <a:latin typeface="Times New Roman"/>
                <a:ea typeface="Calibri"/>
                <a:cs typeface="Times New Roman"/>
              </a:rPr>
              <a:t>Bei einem Patient, der keine Patientenverfügung hat, gilt das Diktat des Machbaren</a:t>
            </a:r>
            <a:endParaRPr lang="de-DE" sz="2000" dirty="0">
              <a:latin typeface="Calibri"/>
              <a:ea typeface="Calibri"/>
              <a:cs typeface="Times New Roman"/>
            </a:endParaRPr>
          </a:p>
          <a:p>
            <a:pPr>
              <a:lnSpc>
                <a:spcPct val="115000"/>
              </a:lnSpc>
              <a:spcAft>
                <a:spcPts val="1000"/>
              </a:spcAft>
            </a:pPr>
            <a:r>
              <a:rPr lang="de-DE" sz="2800" dirty="0">
                <a:latin typeface="Times New Roman"/>
                <a:ea typeface="Calibri"/>
                <a:cs typeface="Times New Roman"/>
              </a:rPr>
              <a:t> </a:t>
            </a:r>
            <a:endParaRPr lang="de-DE" sz="2400" dirty="0">
              <a:effectLst/>
              <a:latin typeface="Calibri"/>
              <a:ea typeface="Calibri"/>
              <a:cs typeface="Times New Roman"/>
            </a:endParaRPr>
          </a:p>
        </p:txBody>
      </p:sp>
    </p:spTree>
    <p:extLst>
      <p:ext uri="{BB962C8B-B14F-4D97-AF65-F5344CB8AC3E}">
        <p14:creationId xmlns:p14="http://schemas.microsoft.com/office/powerpoint/2010/main" val="267903762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1EBAAAC7-8C38-4047-90A7-B14298E360D0}"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28</a:t>
            </a:fld>
            <a:endParaRPr lang="de-DE" altLang="de-DE"/>
          </a:p>
        </p:txBody>
      </p:sp>
      <p:sp>
        <p:nvSpPr>
          <p:cNvPr id="5" name="Textfeld 4"/>
          <p:cNvSpPr txBox="1"/>
          <p:nvPr/>
        </p:nvSpPr>
        <p:spPr>
          <a:xfrm>
            <a:off x="1187624" y="2388156"/>
            <a:ext cx="7560840" cy="2003625"/>
          </a:xfrm>
          <a:prstGeom prst="rect">
            <a:avLst/>
          </a:prstGeom>
          <a:noFill/>
        </p:spPr>
        <p:txBody>
          <a:bodyPr wrap="square" rtlCol="0">
            <a:spAutoFit/>
          </a:bodyPr>
          <a:lstStyle/>
          <a:p>
            <a:pPr lvl="0">
              <a:lnSpc>
                <a:spcPct val="115000"/>
              </a:lnSpc>
              <a:spcAft>
                <a:spcPts val="1000"/>
              </a:spcAft>
            </a:pPr>
            <a:r>
              <a:rPr lang="de-DE" sz="3600" b="1" dirty="0">
                <a:latin typeface="Times New Roman"/>
                <a:ea typeface="Calibri"/>
                <a:cs typeface="Times New Roman"/>
              </a:rPr>
              <a:t>Fazit: Die Patientenverfügung – ein nutzloses, da missverstandenes,  Rechtsinstrument?!</a:t>
            </a:r>
            <a:endParaRPr lang="de-DE" sz="3600" dirty="0">
              <a:effectLst/>
              <a:latin typeface="Calibri"/>
              <a:ea typeface="Calibri"/>
              <a:cs typeface="Times New Roman"/>
            </a:endParaRPr>
          </a:p>
        </p:txBody>
      </p:sp>
    </p:spTree>
    <p:extLst>
      <p:ext uri="{BB962C8B-B14F-4D97-AF65-F5344CB8AC3E}">
        <p14:creationId xmlns:p14="http://schemas.microsoft.com/office/powerpoint/2010/main" val="264746711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B1330B0D-FF61-47A4-8655-42601540D10B}"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29</a:t>
            </a:fld>
            <a:endParaRPr lang="de-DE" altLang="de-DE"/>
          </a:p>
        </p:txBody>
      </p:sp>
      <p:sp>
        <p:nvSpPr>
          <p:cNvPr id="5" name="Textfeld 4"/>
          <p:cNvSpPr txBox="1"/>
          <p:nvPr/>
        </p:nvSpPr>
        <p:spPr>
          <a:xfrm>
            <a:off x="1475656" y="1052736"/>
            <a:ext cx="3096344" cy="646331"/>
          </a:xfrm>
          <a:prstGeom prst="rect">
            <a:avLst/>
          </a:prstGeom>
          <a:noFill/>
        </p:spPr>
        <p:txBody>
          <a:bodyPr wrap="square" rtlCol="0">
            <a:spAutoFit/>
          </a:bodyPr>
          <a:lstStyle/>
          <a:p>
            <a:r>
              <a:rPr lang="de-DE" sz="3600" b="1" dirty="0" smtClean="0">
                <a:latin typeface="Times New Roman" panose="02020603050405020304" pitchFamily="18" charset="0"/>
                <a:cs typeface="Times New Roman" panose="02020603050405020304" pitchFamily="18" charset="0"/>
              </a:rPr>
              <a:t>Nein!</a:t>
            </a:r>
            <a:endParaRPr lang="de-DE" sz="3600" b="1"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1331640" y="2060848"/>
            <a:ext cx="6264696" cy="3539430"/>
          </a:xfrm>
          <a:prstGeom prst="rect">
            <a:avLst/>
          </a:prstGeom>
          <a:noFill/>
        </p:spPr>
        <p:txBody>
          <a:bodyPr wrap="square" rtlCol="0">
            <a:spAutoFit/>
          </a:bodyPr>
          <a:lstStyle/>
          <a:p>
            <a:r>
              <a:rPr lang="de-DE" sz="3200" b="1" dirty="0" smtClean="0">
                <a:latin typeface="Times New Roman" panose="02020603050405020304" pitchFamily="18" charset="0"/>
                <a:cs typeface="Times New Roman" panose="02020603050405020304" pitchFamily="18" charset="0"/>
              </a:rPr>
              <a:t>Eine gute Patientenverfügung in Kombination mit der Bevollmächtigung einer geeigneten Vertrauensperson sind die besten Garanten für die Beachtung des Selbstbestimmungsrechts am Lebensende!</a:t>
            </a:r>
            <a:endParaRPr lang="de-DE"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48369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90B86832-ACAD-40F8-96D4-6F9043A1479A}"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3</a:t>
            </a:fld>
            <a:endParaRPr lang="de-DE" altLang="de-DE"/>
          </a:p>
        </p:txBody>
      </p:sp>
      <p:sp>
        <p:nvSpPr>
          <p:cNvPr id="5" name="Textfeld 4"/>
          <p:cNvSpPr txBox="1"/>
          <p:nvPr/>
        </p:nvSpPr>
        <p:spPr>
          <a:xfrm>
            <a:off x="1115616" y="927840"/>
            <a:ext cx="6696744" cy="5259901"/>
          </a:xfrm>
          <a:prstGeom prst="rect">
            <a:avLst/>
          </a:prstGeom>
          <a:noFill/>
        </p:spPr>
        <p:txBody>
          <a:bodyPr wrap="square" rtlCol="0">
            <a:spAutoFit/>
          </a:bodyPr>
          <a:lstStyle/>
          <a:p>
            <a:pPr marL="342900" lvl="0" indent="-342900">
              <a:lnSpc>
                <a:spcPct val="115000"/>
              </a:lnSpc>
              <a:spcAft>
                <a:spcPts val="0"/>
              </a:spcAft>
              <a:buFont typeface="+mj-lt"/>
              <a:buAutoNum type="arabicPeriod"/>
            </a:pPr>
            <a:r>
              <a:rPr lang="de-DE" sz="2800" b="1" dirty="0" smtClean="0">
                <a:latin typeface="Times New Roman"/>
                <a:ea typeface="Calibri"/>
                <a:cs typeface="Times New Roman"/>
              </a:rPr>
              <a:t>Missverständnisse </a:t>
            </a:r>
            <a:r>
              <a:rPr lang="de-DE" sz="2800" b="1" dirty="0">
                <a:latin typeface="Times New Roman"/>
                <a:ea typeface="Calibri"/>
                <a:cs typeface="Times New Roman"/>
              </a:rPr>
              <a:t>der Patientenseite:</a:t>
            </a:r>
            <a:endParaRPr lang="de-DE" sz="2800" dirty="0">
              <a:latin typeface="Calibri"/>
              <a:ea typeface="Calibri"/>
              <a:cs typeface="Times New Roman"/>
            </a:endParaRPr>
          </a:p>
          <a:p>
            <a:pPr marL="457200">
              <a:lnSpc>
                <a:spcPct val="115000"/>
              </a:lnSpc>
              <a:spcAft>
                <a:spcPts val="0"/>
              </a:spcAft>
            </a:pPr>
            <a:r>
              <a:rPr lang="de-DE" sz="2000" b="1" dirty="0">
                <a:latin typeface="Times New Roman"/>
                <a:ea typeface="Calibri"/>
                <a:cs typeface="Times New Roman"/>
              </a:rPr>
              <a:t> </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Man muss sich mit einer Patientenverfügung vor schlechter Behandlung schützen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Man kann mit einer Patientenverfügung ein Leben in Behinderung verhindern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Wenn man eine Patientenverfügung hat, wird man nicht wiederbelebt</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Eine Patientenverfügung brauchen vor allem alte und kranke Menschen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Wenn man eine Patientenverfügung hat, braucht man keinen Bevollmächtigten</a:t>
            </a:r>
            <a:endParaRPr lang="de-DE" sz="2000" dirty="0">
              <a:latin typeface="Calibri"/>
              <a:ea typeface="Calibri"/>
              <a:cs typeface="Times New Roman"/>
            </a:endParaRPr>
          </a:p>
          <a:p>
            <a:pPr marL="457200">
              <a:lnSpc>
                <a:spcPct val="115000"/>
              </a:lnSpc>
              <a:spcAft>
                <a:spcPts val="1000"/>
              </a:spcAft>
            </a:pPr>
            <a:r>
              <a:rPr lang="de-DE" dirty="0">
                <a:latin typeface="Times New Roman"/>
                <a:ea typeface="Calibri"/>
                <a:cs typeface="Times New Roman"/>
              </a:rPr>
              <a:t> </a:t>
            </a:r>
            <a:endParaRPr lang="de-DE" sz="4000" dirty="0">
              <a:effectLst/>
              <a:latin typeface="Calibri"/>
              <a:ea typeface="Calibri"/>
              <a:cs typeface="Times New Roman"/>
            </a:endParaRPr>
          </a:p>
        </p:txBody>
      </p:sp>
    </p:spTree>
    <p:extLst>
      <p:ext uri="{BB962C8B-B14F-4D97-AF65-F5344CB8AC3E}">
        <p14:creationId xmlns:p14="http://schemas.microsoft.com/office/powerpoint/2010/main" val="385887106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1"/>
          <p:cNvSpPr>
            <a:spLocks noGrp="1"/>
          </p:cNvSpPr>
          <p:nvPr>
            <p:ph type="dt" sz="quarter" idx="10"/>
          </p:nvPr>
        </p:nvSpPr>
        <p:spPr/>
        <p:txBody>
          <a:bodyPr/>
          <a:lstStyle/>
          <a:p>
            <a:pPr>
              <a:defRPr/>
            </a:pPr>
            <a:fld id="{FE9D5581-DDC1-4AAB-836A-34A370C9CED1}" type="datetime1">
              <a:rPr lang="de-DE" altLang="de-DE" smtClean="0"/>
              <a:t>09.11.2019</a:t>
            </a:fld>
            <a:endParaRPr lang="de-DE" altLang="de-DE"/>
          </a:p>
        </p:txBody>
      </p:sp>
      <p:sp>
        <p:nvSpPr>
          <p:cNvPr id="6"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7" name="Foliennummernplatzhalter 3"/>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C5C174C0-9A1C-413C-8BE4-9E5ECFDCAB1A}" type="slidenum">
              <a:rPr lang="de-DE" altLang="de-DE" sz="1000" smtClean="0"/>
              <a:pPr>
                <a:spcBef>
                  <a:spcPct val="0"/>
                </a:spcBef>
                <a:buClrTx/>
                <a:buSzTx/>
                <a:buFontTx/>
                <a:buNone/>
                <a:defRPr/>
              </a:pPr>
              <a:t>30</a:t>
            </a:fld>
            <a:endParaRPr lang="de-DE" altLang="de-DE" sz="1000" smtClean="0"/>
          </a:p>
        </p:txBody>
      </p:sp>
      <p:pic>
        <p:nvPicPr>
          <p:cNvPr id="31749" name="Picture 2" descr="muenchen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4665"/>
            <a:ext cx="669766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0" name="Text Box 3"/>
          <p:cNvSpPr txBox="1">
            <a:spLocks noChangeArrowheads="1"/>
          </p:cNvSpPr>
          <p:nvPr/>
        </p:nvSpPr>
        <p:spPr bwMode="auto">
          <a:xfrm>
            <a:off x="900113" y="1844675"/>
            <a:ext cx="1871687"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50000"/>
              </a:spcBef>
              <a:buClrTx/>
              <a:buSzTx/>
              <a:buFontTx/>
              <a:buNone/>
            </a:pPr>
            <a:r>
              <a:rPr lang="de-DE" altLang="de-DE" sz="2400" b="1" dirty="0">
                <a:latin typeface="Times New Roman" panose="02020603050405020304" pitchFamily="18" charset="0"/>
                <a:cs typeface="Times New Roman" panose="02020603050405020304" pitchFamily="18" charset="0"/>
              </a:rPr>
              <a:t>Danke, dass Sie mir zugehört haben</a:t>
            </a:r>
            <a:r>
              <a:rPr lang="de-DE" altLang="de-DE" sz="2400" b="1" dirty="0" smtClean="0">
                <a:latin typeface="Times New Roman" panose="02020603050405020304" pitchFamily="18" charset="0"/>
                <a:cs typeface="Times New Roman" panose="02020603050405020304" pitchFamily="18" charset="0"/>
              </a:rPr>
              <a:t>!</a:t>
            </a:r>
          </a:p>
          <a:p>
            <a:pPr eaLnBrk="1" hangingPunct="1">
              <a:spcBef>
                <a:spcPct val="50000"/>
              </a:spcBef>
              <a:buClrTx/>
              <a:buSzTx/>
              <a:buFontTx/>
              <a:buNone/>
            </a:pPr>
            <a:r>
              <a:rPr lang="de-DE" altLang="de-DE" sz="2400" b="1" dirty="0" smtClean="0">
                <a:latin typeface="Times New Roman" panose="02020603050405020304" pitchFamily="18" charset="0"/>
                <a:cs typeface="Times New Roman" panose="02020603050405020304" pitchFamily="18" charset="0"/>
              </a:rPr>
              <a:t>Lassen Sie uns diskutieren!</a:t>
            </a:r>
            <a:endParaRPr lang="de-DE" altLang="de-DE" sz="2400" b="1" dirty="0">
              <a:latin typeface="Times New Roman" panose="02020603050405020304" pitchFamily="18" charset="0"/>
              <a:cs typeface="Times New Roman" panose="02020603050405020304" pitchFamily="18" charset="0"/>
            </a:endParaRPr>
          </a:p>
        </p:txBody>
      </p:sp>
      <p:sp>
        <p:nvSpPr>
          <p:cNvPr id="31751" name="Text Box 4"/>
          <p:cNvSpPr txBox="1">
            <a:spLocks noChangeArrowheads="1"/>
          </p:cNvSpPr>
          <p:nvPr/>
        </p:nvSpPr>
        <p:spPr bwMode="auto">
          <a:xfrm>
            <a:off x="0" y="5300663"/>
            <a:ext cx="241141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r" eaLnBrk="1" hangingPunct="1">
              <a:spcBef>
                <a:spcPct val="50000"/>
              </a:spcBef>
              <a:buClrTx/>
              <a:buSzTx/>
              <a:buFontTx/>
              <a:buNone/>
            </a:pPr>
            <a:r>
              <a:rPr lang="de-DE" altLang="de-DE" sz="1000" dirty="0"/>
              <a:t>Putz – Sessel - </a:t>
            </a:r>
            <a:r>
              <a:rPr lang="de-DE" altLang="de-DE" sz="1000" dirty="0" err="1"/>
              <a:t>Steldinger</a:t>
            </a:r>
            <a:r>
              <a:rPr lang="de-DE" altLang="de-DE" sz="1000" dirty="0"/>
              <a:t>               Kanzlei für </a:t>
            </a:r>
            <a:r>
              <a:rPr lang="de-DE" altLang="de-DE" sz="1000" dirty="0" smtClean="0"/>
              <a:t>Medizinrecht</a:t>
            </a:r>
            <a:endParaRPr lang="de-DE" altLang="de-DE" sz="1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B9484559-9F27-49CB-9A24-BAB9D8FA0880}"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4</a:t>
            </a:fld>
            <a:endParaRPr lang="de-DE" altLang="de-DE"/>
          </a:p>
        </p:txBody>
      </p:sp>
      <p:sp>
        <p:nvSpPr>
          <p:cNvPr id="5" name="Textfeld 4"/>
          <p:cNvSpPr txBox="1"/>
          <p:nvPr/>
        </p:nvSpPr>
        <p:spPr>
          <a:xfrm>
            <a:off x="1187624" y="908720"/>
            <a:ext cx="6552728" cy="4467890"/>
          </a:xfrm>
          <a:prstGeom prst="rect">
            <a:avLst/>
          </a:prstGeom>
          <a:noFill/>
        </p:spPr>
        <p:txBody>
          <a:bodyPr wrap="square" rtlCol="0">
            <a:spAutoFit/>
          </a:bodyPr>
          <a:lstStyle/>
          <a:p>
            <a:pPr lvl="0">
              <a:lnSpc>
                <a:spcPct val="115000"/>
              </a:lnSpc>
              <a:spcAft>
                <a:spcPts val="0"/>
              </a:spcAft>
            </a:pPr>
            <a:r>
              <a:rPr lang="de-DE" sz="2800" b="1" dirty="0" smtClean="0">
                <a:latin typeface="Times New Roman"/>
                <a:ea typeface="Calibri"/>
                <a:cs typeface="Times New Roman"/>
              </a:rPr>
              <a:t>2. Missverständnisse der </a:t>
            </a:r>
            <a:r>
              <a:rPr lang="de-DE" sz="2800" b="1" dirty="0" err="1">
                <a:latin typeface="Times New Roman"/>
                <a:ea typeface="Calibri"/>
                <a:cs typeface="Times New Roman"/>
              </a:rPr>
              <a:t>Behandlerseite</a:t>
            </a:r>
            <a:r>
              <a:rPr lang="de-DE" sz="2800" b="1" dirty="0">
                <a:latin typeface="Times New Roman"/>
                <a:ea typeface="Calibri"/>
                <a:cs typeface="Times New Roman"/>
              </a:rPr>
              <a:t>:</a:t>
            </a:r>
            <a:endParaRPr lang="de-DE" sz="2800" dirty="0">
              <a:latin typeface="Calibri"/>
              <a:ea typeface="Calibri"/>
              <a:cs typeface="Times New Roman"/>
            </a:endParaRPr>
          </a:p>
          <a:p>
            <a:pPr marL="457200">
              <a:lnSpc>
                <a:spcPct val="115000"/>
              </a:lnSpc>
              <a:spcAft>
                <a:spcPts val="0"/>
              </a:spcAft>
            </a:pPr>
            <a:r>
              <a:rPr lang="de-DE" sz="2400" dirty="0">
                <a:latin typeface="Times New Roman"/>
                <a:ea typeface="Calibri"/>
                <a:cs typeface="Times New Roman"/>
              </a:rPr>
              <a:t> </a:t>
            </a:r>
            <a:endParaRPr lang="de-DE" sz="24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Je detaillierter und je individueller die Patientenverfügung, desto besser</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Die Kombination von Patientenverfügung und Vorsorgevollmacht birgt das Risiko von Widersprüchen</a:t>
            </a:r>
            <a:endParaRPr lang="de-DE" sz="2000" dirty="0">
              <a:latin typeface="Calibri"/>
              <a:ea typeface="Calibri"/>
              <a:cs typeface="Times New Roman"/>
            </a:endParaRPr>
          </a:p>
          <a:p>
            <a:pPr marL="342900" lvl="0" indent="-342900">
              <a:lnSpc>
                <a:spcPct val="115000"/>
              </a:lnSpc>
              <a:spcAft>
                <a:spcPts val="0"/>
              </a:spcAft>
              <a:buFont typeface="Symbol"/>
              <a:buChar char=""/>
            </a:pPr>
            <a:r>
              <a:rPr lang="de-DE" sz="2000" dirty="0">
                <a:latin typeface="Times New Roman"/>
                <a:ea typeface="Calibri"/>
                <a:cs typeface="Times New Roman"/>
              </a:rPr>
              <a:t>Wenn der Patient eine Patientenverfügung hat, bedarf es keiner weiteren Gespräche</a:t>
            </a:r>
            <a:endParaRPr lang="de-DE" sz="2000" dirty="0">
              <a:latin typeface="Calibri"/>
              <a:ea typeface="Calibri"/>
              <a:cs typeface="Times New Roman"/>
            </a:endParaRPr>
          </a:p>
          <a:p>
            <a:pPr marL="342900" lvl="0" indent="-342900">
              <a:lnSpc>
                <a:spcPct val="115000"/>
              </a:lnSpc>
              <a:spcAft>
                <a:spcPts val="1000"/>
              </a:spcAft>
              <a:buFont typeface="Symbol"/>
              <a:buChar char=""/>
            </a:pPr>
            <a:r>
              <a:rPr lang="de-DE" sz="2000" dirty="0">
                <a:latin typeface="Times New Roman"/>
                <a:ea typeface="Calibri"/>
                <a:cs typeface="Times New Roman"/>
              </a:rPr>
              <a:t>Bei einem Patient, der keine Patientenverfügung hat, gilt das Diktat des Machbaren</a:t>
            </a:r>
            <a:endParaRPr lang="de-DE" sz="2000" dirty="0">
              <a:latin typeface="Calibri"/>
              <a:ea typeface="Calibri"/>
              <a:cs typeface="Times New Roman"/>
            </a:endParaRPr>
          </a:p>
          <a:p>
            <a:pPr>
              <a:lnSpc>
                <a:spcPct val="115000"/>
              </a:lnSpc>
              <a:spcAft>
                <a:spcPts val="1000"/>
              </a:spcAft>
            </a:pPr>
            <a:r>
              <a:rPr lang="de-DE" sz="2800" dirty="0">
                <a:latin typeface="Times New Roman"/>
                <a:ea typeface="Calibri"/>
                <a:cs typeface="Times New Roman"/>
              </a:rPr>
              <a:t> </a:t>
            </a:r>
            <a:endParaRPr lang="de-DE" sz="2400" dirty="0">
              <a:effectLst/>
              <a:latin typeface="Calibri"/>
              <a:ea typeface="Calibri"/>
              <a:cs typeface="Times New Roman"/>
            </a:endParaRPr>
          </a:p>
        </p:txBody>
      </p:sp>
    </p:spTree>
    <p:extLst>
      <p:ext uri="{BB962C8B-B14F-4D97-AF65-F5344CB8AC3E}">
        <p14:creationId xmlns:p14="http://schemas.microsoft.com/office/powerpoint/2010/main" val="3299075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CD19691B-0CA7-4866-9C81-9701D7F5D68B}" type="datetime1">
              <a:rPr lang="de-DE" altLang="de-DE" smtClean="0"/>
              <a:t>09.11.2019</a:t>
            </a:fld>
            <a:endParaRPr lang="de-DE" altLang="de-DE"/>
          </a:p>
        </p:txBody>
      </p:sp>
      <p:sp>
        <p:nvSpPr>
          <p:cNvPr id="3"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4" name="Foliennummernplatzhalter 3"/>
          <p:cNvSpPr>
            <a:spLocks noGrp="1"/>
          </p:cNvSpPr>
          <p:nvPr>
            <p:ph type="sldNum" sz="quarter" idx="12"/>
          </p:nvPr>
        </p:nvSpPr>
        <p:spPr/>
        <p:txBody>
          <a:bodyPr/>
          <a:lstStyle/>
          <a:p>
            <a:pPr>
              <a:defRPr/>
            </a:pPr>
            <a:fld id="{F69A9CC1-1A87-4814-ACFA-0F080CAEFE89}" type="slidenum">
              <a:rPr lang="de-DE" altLang="de-DE" smtClean="0"/>
              <a:pPr>
                <a:defRPr/>
              </a:pPr>
              <a:t>5</a:t>
            </a:fld>
            <a:endParaRPr lang="de-DE" altLang="de-DE"/>
          </a:p>
        </p:txBody>
      </p:sp>
      <p:sp>
        <p:nvSpPr>
          <p:cNvPr id="5" name="Textfeld 4"/>
          <p:cNvSpPr txBox="1"/>
          <p:nvPr/>
        </p:nvSpPr>
        <p:spPr>
          <a:xfrm>
            <a:off x="1547664" y="1988840"/>
            <a:ext cx="5616624" cy="2800767"/>
          </a:xfrm>
          <a:prstGeom prst="rect">
            <a:avLst/>
          </a:prstGeom>
          <a:noFill/>
        </p:spPr>
        <p:txBody>
          <a:bodyPr wrap="square" rtlCol="0">
            <a:spAutoFit/>
          </a:bodyPr>
          <a:lstStyle/>
          <a:p>
            <a:r>
              <a:rPr lang="de-DE" b="1" dirty="0" smtClean="0">
                <a:latin typeface="Times New Roman" panose="02020603050405020304" pitchFamily="18" charset="0"/>
                <a:cs typeface="Times New Roman" panose="02020603050405020304" pitchFamily="18" charset="0"/>
              </a:rPr>
              <a:t>II. Das Instrument    „Patientenverfügung“ – was sagen Gesetz und Rechtsprechung?</a:t>
            </a:r>
            <a:endParaRPr lang="de-DE"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37454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quarter" idx="10"/>
          </p:nvPr>
        </p:nvSpPr>
        <p:spPr/>
        <p:txBody>
          <a:bodyPr/>
          <a:lstStyle/>
          <a:p>
            <a:pPr>
              <a:defRPr/>
            </a:pPr>
            <a:fld id="{F102C9F5-1635-478F-B03B-9769F2F8527A}" type="datetime1">
              <a:rPr lang="de-DE" altLang="de-DE" smtClean="0">
                <a:solidFill>
                  <a:schemeClr val="bg1"/>
                </a:solidFill>
              </a:rPr>
              <a:t>09.11.2019</a:t>
            </a:fld>
            <a:endParaRPr lang="en-US" altLang="de-DE" dirty="0">
              <a:solidFill>
                <a:schemeClr val="bg1"/>
              </a:solidFill>
            </a:endParaRPr>
          </a:p>
        </p:txBody>
      </p:sp>
      <p:sp>
        <p:nvSpPr>
          <p:cNvPr id="5123" name="Fußzeilenplatzhalter 3"/>
          <p:cNvSpPr>
            <a:spLocks noGrp="1"/>
          </p:cNvSpPr>
          <p:nvPr>
            <p:ph type="ftr" sz="quarter" idx="11"/>
          </p:nvPr>
        </p:nvSpPr>
        <p:spPr>
          <a:noFill/>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pPr>
            <a:r>
              <a:rPr lang="de-DE" altLang="de-DE" sz="1000" smtClean="0">
                <a:effectLst/>
              </a:rPr>
              <a:t>RAin Unger / Putz - Sessel - Steldinger / Medizinrecht</a:t>
            </a:r>
            <a:endParaRPr lang="en-US" altLang="de-DE" sz="1000" smtClean="0">
              <a:effectLst/>
            </a:endParaRPr>
          </a:p>
        </p:txBody>
      </p:sp>
      <p:sp>
        <p:nvSpPr>
          <p:cNvPr id="6148" name="Foliennummernplatzhalter 4"/>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9CFA8203-A3B8-45AF-A1FA-1CB3AFD78EED}" type="slidenum">
              <a:rPr lang="en-US" altLang="de-DE" sz="1400" smtClean="0">
                <a:solidFill>
                  <a:schemeClr val="bg1"/>
                </a:solidFill>
                <a:latin typeface="Times New Roman" pitchFamily="18" charset="0"/>
              </a:rPr>
              <a:pPr>
                <a:spcBef>
                  <a:spcPct val="0"/>
                </a:spcBef>
                <a:buClrTx/>
                <a:buSzTx/>
                <a:buFontTx/>
                <a:buNone/>
                <a:defRPr/>
              </a:pPr>
              <a:t>6</a:t>
            </a:fld>
            <a:endParaRPr lang="en-US" altLang="de-DE" sz="1400" smtClean="0">
              <a:solidFill>
                <a:schemeClr val="bg1"/>
              </a:solidFill>
              <a:latin typeface="Times New Roman" pitchFamily="18" charset="0"/>
            </a:endParaRPr>
          </a:p>
        </p:txBody>
      </p:sp>
      <p:sp>
        <p:nvSpPr>
          <p:cNvPr id="160770" name="Text Box 2"/>
          <p:cNvSpPr txBox="1">
            <a:spLocks noChangeArrowheads="1"/>
          </p:cNvSpPr>
          <p:nvPr/>
        </p:nvSpPr>
        <p:spPr bwMode="auto">
          <a:xfrm>
            <a:off x="395288" y="692150"/>
            <a:ext cx="8497887"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rgbClr val="FF0000"/>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lgn="ctr" eaLnBrk="1" hangingPunct="1">
              <a:spcBef>
                <a:spcPct val="50000"/>
              </a:spcBef>
              <a:buClrTx/>
              <a:buSzTx/>
              <a:buFontTx/>
              <a:buNone/>
            </a:pPr>
            <a:r>
              <a:rPr lang="en-US" altLang="de-DE" sz="2400" b="1" dirty="0" err="1">
                <a:latin typeface="Times New Roman" pitchFamily="18" charset="0"/>
              </a:rPr>
              <a:t>Jede</a:t>
            </a:r>
            <a:r>
              <a:rPr lang="en-US" altLang="de-DE" sz="2400" b="1" dirty="0">
                <a:latin typeface="Times New Roman" pitchFamily="18" charset="0"/>
              </a:rPr>
              <a:t> </a:t>
            </a:r>
            <a:r>
              <a:rPr lang="en-US" altLang="de-DE" sz="2400" b="1" dirty="0" err="1">
                <a:latin typeface="Times New Roman" pitchFamily="18" charset="0"/>
              </a:rPr>
              <a:t>ärztliche</a:t>
            </a:r>
            <a:r>
              <a:rPr lang="en-US" altLang="de-DE" sz="2400" b="1" dirty="0">
                <a:latin typeface="Times New Roman" pitchFamily="18" charset="0"/>
              </a:rPr>
              <a:t> </a:t>
            </a:r>
            <a:r>
              <a:rPr lang="en-US" altLang="de-DE" sz="2400" b="1" dirty="0" err="1">
                <a:latin typeface="Times New Roman" pitchFamily="18" charset="0"/>
              </a:rPr>
              <a:t>Behandlung</a:t>
            </a:r>
            <a:r>
              <a:rPr lang="en-US" altLang="de-DE" sz="2400" b="1" dirty="0">
                <a:latin typeface="Times New Roman" pitchFamily="18" charset="0"/>
              </a:rPr>
              <a:t>  -  </a:t>
            </a:r>
            <a:r>
              <a:rPr lang="en-US" altLang="de-DE" sz="2400" b="1" dirty="0" err="1">
                <a:latin typeface="Times New Roman" pitchFamily="18" charset="0"/>
              </a:rPr>
              <a:t>auch</a:t>
            </a:r>
            <a:r>
              <a:rPr lang="en-US" altLang="de-DE" sz="2400" b="1" dirty="0">
                <a:latin typeface="Times New Roman" pitchFamily="18" charset="0"/>
              </a:rPr>
              <a:t> </a:t>
            </a:r>
            <a:r>
              <a:rPr lang="en-US" altLang="de-DE" sz="2400" b="1" dirty="0" err="1">
                <a:latin typeface="Times New Roman" pitchFamily="18" charset="0"/>
              </a:rPr>
              <a:t>wenn</a:t>
            </a:r>
            <a:r>
              <a:rPr lang="en-US" altLang="de-DE" sz="2400" b="1" dirty="0">
                <a:latin typeface="Times New Roman" pitchFamily="18" charset="0"/>
              </a:rPr>
              <a:t> </a:t>
            </a:r>
            <a:r>
              <a:rPr lang="en-US" altLang="de-DE" sz="2400" b="1" dirty="0" err="1">
                <a:latin typeface="Times New Roman" pitchFamily="18" charset="0"/>
              </a:rPr>
              <a:t>sie</a:t>
            </a:r>
            <a:r>
              <a:rPr lang="en-US" altLang="de-DE" sz="2400" b="1" dirty="0">
                <a:latin typeface="Times New Roman" pitchFamily="18" charset="0"/>
              </a:rPr>
              <a:t> das </a:t>
            </a:r>
            <a:r>
              <a:rPr lang="en-US" altLang="de-DE" sz="2400" b="1" dirty="0" err="1">
                <a:latin typeface="Times New Roman" pitchFamily="18" charset="0"/>
              </a:rPr>
              <a:t>Leben</a:t>
            </a:r>
            <a:r>
              <a:rPr lang="en-US" altLang="de-DE" sz="2400" b="1" dirty="0">
                <a:latin typeface="Times New Roman" pitchFamily="18" charset="0"/>
              </a:rPr>
              <a:t> (und </a:t>
            </a:r>
            <a:r>
              <a:rPr lang="en-US" altLang="de-DE" sz="2400" b="1" dirty="0" err="1">
                <a:latin typeface="Times New Roman" pitchFamily="18" charset="0"/>
              </a:rPr>
              <a:t>ggf</a:t>
            </a:r>
            <a:r>
              <a:rPr lang="en-US" altLang="de-DE" sz="2400" b="1" dirty="0">
                <a:latin typeface="Times New Roman" pitchFamily="18" charset="0"/>
              </a:rPr>
              <a:t>. das Leiden) </a:t>
            </a:r>
            <a:r>
              <a:rPr lang="en-US" altLang="de-DE" sz="2400" b="1" dirty="0" err="1">
                <a:latin typeface="Times New Roman" pitchFamily="18" charset="0"/>
              </a:rPr>
              <a:t>verlängert</a:t>
            </a:r>
            <a:r>
              <a:rPr lang="en-US" altLang="de-DE" sz="2400" b="1" dirty="0">
                <a:latin typeface="Times New Roman" pitchFamily="18" charset="0"/>
              </a:rPr>
              <a:t> - </a:t>
            </a:r>
            <a:r>
              <a:rPr lang="en-US" altLang="de-DE" sz="2400" b="1" dirty="0" err="1">
                <a:latin typeface="Times New Roman" pitchFamily="18" charset="0"/>
              </a:rPr>
              <a:t>ist</a:t>
            </a:r>
            <a:r>
              <a:rPr lang="en-US" altLang="de-DE" sz="2400" b="1" dirty="0">
                <a:latin typeface="Times New Roman" pitchFamily="18" charset="0"/>
              </a:rPr>
              <a:t> </a:t>
            </a:r>
            <a:r>
              <a:rPr lang="en-US" altLang="de-DE" sz="2400" b="1" dirty="0" err="1">
                <a:latin typeface="Times New Roman" pitchFamily="18" charset="0"/>
              </a:rPr>
              <a:t>ein</a:t>
            </a:r>
            <a:r>
              <a:rPr lang="en-US" altLang="de-DE" sz="2400" b="1" dirty="0">
                <a:latin typeface="Times New Roman" pitchFamily="18" charset="0"/>
              </a:rPr>
              <a:t> </a:t>
            </a:r>
            <a:r>
              <a:rPr lang="en-US" altLang="de-DE" sz="2400" b="1" dirty="0" err="1">
                <a:latin typeface="Times New Roman" pitchFamily="18" charset="0"/>
              </a:rPr>
              <a:t>Eingriff</a:t>
            </a:r>
            <a:r>
              <a:rPr lang="en-US" altLang="de-DE" sz="2400" b="1" dirty="0">
                <a:latin typeface="Times New Roman" pitchFamily="18" charset="0"/>
              </a:rPr>
              <a:t> in den </a:t>
            </a:r>
            <a:r>
              <a:rPr lang="en-US" altLang="de-DE" sz="2400" b="1" dirty="0" err="1">
                <a:latin typeface="Times New Roman" pitchFamily="18" charset="0"/>
              </a:rPr>
              <a:t>Körper</a:t>
            </a:r>
            <a:r>
              <a:rPr lang="en-US" altLang="de-DE" sz="2400" b="1" dirty="0">
                <a:latin typeface="Times New Roman" pitchFamily="18" charset="0"/>
              </a:rPr>
              <a:t>, </a:t>
            </a:r>
            <a:br>
              <a:rPr lang="en-US" altLang="de-DE" sz="2400" b="1" dirty="0">
                <a:latin typeface="Times New Roman" pitchFamily="18" charset="0"/>
              </a:rPr>
            </a:br>
            <a:r>
              <a:rPr lang="en-US" altLang="de-DE" sz="2400" b="1" dirty="0">
                <a:latin typeface="Times New Roman" pitchFamily="18" charset="0"/>
              </a:rPr>
              <a:t/>
            </a:r>
            <a:br>
              <a:rPr lang="en-US" altLang="de-DE" sz="2400" b="1" dirty="0">
                <a:latin typeface="Times New Roman" pitchFamily="18" charset="0"/>
              </a:rPr>
            </a:br>
            <a:r>
              <a:rPr lang="en-US" altLang="de-DE" sz="2400" dirty="0" err="1">
                <a:latin typeface="Times New Roman" pitchFamily="18" charset="0"/>
              </a:rPr>
              <a:t>durch</a:t>
            </a:r>
            <a:r>
              <a:rPr lang="en-US" altLang="de-DE" sz="2400" dirty="0">
                <a:latin typeface="Times New Roman" pitchFamily="18" charset="0"/>
              </a:rPr>
              <a:t> Stahl</a:t>
            </a:r>
            <a:br>
              <a:rPr lang="en-US" altLang="de-DE" sz="2400" dirty="0">
                <a:latin typeface="Times New Roman" pitchFamily="18" charset="0"/>
              </a:rPr>
            </a:br>
            <a:r>
              <a:rPr lang="en-US" altLang="de-DE" sz="2400" dirty="0" err="1">
                <a:latin typeface="Times New Roman" pitchFamily="18" charset="0"/>
              </a:rPr>
              <a:t>durch</a:t>
            </a:r>
            <a:r>
              <a:rPr lang="en-US" altLang="de-DE" sz="2400" dirty="0">
                <a:latin typeface="Times New Roman" pitchFamily="18" charset="0"/>
              </a:rPr>
              <a:t> </a:t>
            </a:r>
            <a:r>
              <a:rPr lang="en-US" altLang="de-DE" sz="2400" dirty="0" err="1">
                <a:latin typeface="Times New Roman" pitchFamily="18" charset="0"/>
              </a:rPr>
              <a:t>Strahl</a:t>
            </a:r>
            <a:r>
              <a:rPr lang="en-US" altLang="de-DE" sz="2400" dirty="0">
                <a:latin typeface="Times New Roman" pitchFamily="18" charset="0"/>
              </a:rPr>
              <a:t/>
            </a:r>
            <a:br>
              <a:rPr lang="en-US" altLang="de-DE" sz="2400" dirty="0">
                <a:latin typeface="Times New Roman" pitchFamily="18" charset="0"/>
              </a:rPr>
            </a:br>
            <a:r>
              <a:rPr lang="en-US" altLang="de-DE" sz="2400" dirty="0" err="1">
                <a:latin typeface="Times New Roman" pitchFamily="18" charset="0"/>
              </a:rPr>
              <a:t>durch</a:t>
            </a:r>
            <a:r>
              <a:rPr lang="en-US" altLang="de-DE" sz="2400" dirty="0">
                <a:latin typeface="Times New Roman" pitchFamily="18" charset="0"/>
              </a:rPr>
              <a:t> </a:t>
            </a:r>
            <a:r>
              <a:rPr lang="en-US" altLang="de-DE" sz="2400" dirty="0" err="1">
                <a:latin typeface="Times New Roman" pitchFamily="18" charset="0"/>
              </a:rPr>
              <a:t>Chemie</a:t>
            </a:r>
            <a:r>
              <a:rPr lang="en-US" altLang="de-DE" sz="2400" dirty="0">
                <a:latin typeface="Times New Roman" pitchFamily="18" charset="0"/>
              </a:rPr>
              <a:t> </a:t>
            </a:r>
            <a:br>
              <a:rPr lang="en-US" altLang="de-DE" sz="2400" dirty="0">
                <a:latin typeface="Times New Roman" pitchFamily="18" charset="0"/>
              </a:rPr>
            </a:br>
            <a:endParaRPr lang="en-US" altLang="de-DE" sz="800" dirty="0">
              <a:latin typeface="Times New Roman" pitchFamily="18" charset="0"/>
            </a:endParaRPr>
          </a:p>
          <a:p>
            <a:pPr algn="ctr" eaLnBrk="1" hangingPunct="1">
              <a:spcBef>
                <a:spcPct val="50000"/>
              </a:spcBef>
              <a:buClrTx/>
              <a:buSzTx/>
              <a:buFontTx/>
              <a:buNone/>
            </a:pPr>
            <a:endParaRPr lang="en-US" altLang="de-DE" sz="2400" dirty="0" smtClean="0">
              <a:latin typeface="Times New Roman" pitchFamily="18" charset="0"/>
            </a:endParaRPr>
          </a:p>
          <a:p>
            <a:pPr algn="ctr" eaLnBrk="1" hangingPunct="1">
              <a:spcBef>
                <a:spcPct val="50000"/>
              </a:spcBef>
              <a:buClrTx/>
              <a:buSzTx/>
              <a:buFontTx/>
              <a:buNone/>
            </a:pPr>
            <a:r>
              <a:rPr lang="en-US" altLang="de-DE" sz="2400" dirty="0" smtClean="0">
                <a:latin typeface="Times New Roman" pitchFamily="18" charset="0"/>
              </a:rPr>
              <a:t>Den </a:t>
            </a:r>
            <a:r>
              <a:rPr lang="en-US" altLang="de-DE" sz="2400" dirty="0" err="1">
                <a:latin typeface="Times New Roman" pitchFamily="18" charset="0"/>
              </a:rPr>
              <a:t>Eingriff</a:t>
            </a:r>
            <a:r>
              <a:rPr lang="en-US" altLang="de-DE" sz="2400" dirty="0">
                <a:latin typeface="Times New Roman" pitchFamily="18" charset="0"/>
              </a:rPr>
              <a:t> </a:t>
            </a:r>
            <a:r>
              <a:rPr lang="en-US" altLang="de-DE" sz="2400" dirty="0" err="1" smtClean="0">
                <a:latin typeface="Times New Roman" pitchFamily="18" charset="0"/>
              </a:rPr>
              <a:t>rechtfertigen</a:t>
            </a:r>
            <a:r>
              <a:rPr lang="en-US" altLang="de-DE" sz="2400" dirty="0" smtClean="0">
                <a:latin typeface="Times New Roman" pitchFamily="18" charset="0"/>
              </a:rPr>
              <a:t> </a:t>
            </a:r>
            <a:r>
              <a:rPr lang="en-US" altLang="de-DE" sz="2400" dirty="0" err="1">
                <a:latin typeface="Times New Roman" pitchFamily="18" charset="0"/>
              </a:rPr>
              <a:t>daher</a:t>
            </a:r>
            <a:r>
              <a:rPr lang="en-US" altLang="de-DE" sz="2400" dirty="0">
                <a:latin typeface="Times New Roman" pitchFamily="18" charset="0"/>
              </a:rPr>
              <a:t> </a:t>
            </a:r>
            <a:r>
              <a:rPr lang="en-US" altLang="de-DE" sz="2400" dirty="0" err="1">
                <a:latin typeface="Times New Roman" pitchFamily="18" charset="0"/>
              </a:rPr>
              <a:t>allein</a:t>
            </a:r>
            <a:r>
              <a:rPr lang="en-US" altLang="de-DE" sz="2400" dirty="0">
                <a:latin typeface="Times New Roman" pitchFamily="18" charset="0"/>
              </a:rPr>
              <a:t> </a:t>
            </a:r>
          </a:p>
          <a:p>
            <a:pPr algn="ctr" eaLnBrk="1" hangingPunct="1">
              <a:spcBef>
                <a:spcPct val="50000"/>
              </a:spcBef>
              <a:buClrTx/>
              <a:buSzTx/>
              <a:buFontTx/>
              <a:buNone/>
            </a:pPr>
            <a:endParaRPr lang="en-US" altLang="de-DE" sz="800" dirty="0">
              <a:latin typeface="Times New Roman" pitchFamily="18" charset="0"/>
            </a:endParaRPr>
          </a:p>
          <a:p>
            <a:pPr algn="ctr" eaLnBrk="1" hangingPunct="1">
              <a:lnSpc>
                <a:spcPct val="50000"/>
              </a:lnSpc>
              <a:spcBef>
                <a:spcPct val="50000"/>
              </a:spcBef>
              <a:buClrTx/>
              <a:buSzTx/>
              <a:buFontTx/>
              <a:buNone/>
            </a:pPr>
            <a:r>
              <a:rPr lang="en-US" altLang="de-DE" sz="1000" dirty="0">
                <a:latin typeface="Times New Roman" pitchFamily="18" charset="0"/>
              </a:rPr>
              <a:t/>
            </a:r>
            <a:br>
              <a:rPr lang="en-US" altLang="de-DE" sz="1000" dirty="0">
                <a:latin typeface="Times New Roman" pitchFamily="18" charset="0"/>
              </a:rPr>
            </a:br>
            <a:r>
              <a:rPr lang="en-US" altLang="de-DE" sz="3600" b="1" dirty="0" err="1">
                <a:latin typeface="Times New Roman" pitchFamily="18" charset="0"/>
              </a:rPr>
              <a:t>Indikation</a:t>
            </a:r>
            <a:r>
              <a:rPr lang="en-US" altLang="de-DE" sz="3600" b="1" dirty="0">
                <a:latin typeface="Times New Roman" pitchFamily="18" charset="0"/>
              </a:rPr>
              <a:t> </a:t>
            </a:r>
            <a:br>
              <a:rPr lang="en-US" altLang="de-DE" sz="3600" b="1" dirty="0">
                <a:latin typeface="Times New Roman" pitchFamily="18" charset="0"/>
              </a:rPr>
            </a:br>
            <a:r>
              <a:rPr lang="en-US" altLang="de-DE" sz="3600" dirty="0">
                <a:latin typeface="Times New Roman" pitchFamily="18" charset="0"/>
              </a:rPr>
              <a:t/>
            </a:r>
            <a:br>
              <a:rPr lang="en-US" altLang="de-DE" sz="3600" dirty="0">
                <a:latin typeface="Times New Roman" pitchFamily="18" charset="0"/>
              </a:rPr>
            </a:br>
            <a:r>
              <a:rPr lang="en-US" altLang="de-DE" sz="3600" b="1" u="sng" dirty="0">
                <a:latin typeface="Times New Roman" pitchFamily="18" charset="0"/>
              </a:rPr>
              <a:t>und </a:t>
            </a:r>
            <a:r>
              <a:rPr lang="en-US" altLang="de-DE" sz="3600" dirty="0" smtClean="0">
                <a:latin typeface="Times New Roman" pitchFamily="18" charset="0"/>
              </a:rPr>
              <a:t> </a:t>
            </a:r>
            <a:r>
              <a:rPr lang="en-US" altLang="de-DE" sz="3600" dirty="0">
                <a:latin typeface="Times New Roman" pitchFamily="18" charset="0"/>
              </a:rPr>
              <a:t/>
            </a:r>
            <a:br>
              <a:rPr lang="en-US" altLang="de-DE" sz="3600" dirty="0">
                <a:latin typeface="Times New Roman" pitchFamily="18" charset="0"/>
              </a:rPr>
            </a:br>
            <a:r>
              <a:rPr lang="en-US" altLang="de-DE" sz="3600" dirty="0">
                <a:latin typeface="Times New Roman" pitchFamily="18" charset="0"/>
              </a:rPr>
              <a:t/>
            </a:r>
            <a:br>
              <a:rPr lang="en-US" altLang="de-DE" sz="3600" dirty="0">
                <a:latin typeface="Times New Roman" pitchFamily="18" charset="0"/>
              </a:rPr>
            </a:br>
            <a:r>
              <a:rPr lang="en-US" altLang="de-DE" sz="3600" b="1" dirty="0" err="1">
                <a:latin typeface="Times New Roman" pitchFamily="18" charset="0"/>
              </a:rPr>
              <a:t>Patientenwille</a:t>
            </a:r>
            <a:endParaRPr lang="en-US" altLang="de-DE" sz="3600" b="1"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0770">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07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umsplatzhalter 2"/>
          <p:cNvSpPr>
            <a:spLocks noGrp="1"/>
          </p:cNvSpPr>
          <p:nvPr>
            <p:ph type="dt" sz="quarter" idx="10"/>
          </p:nvPr>
        </p:nvSpPr>
        <p:spPr/>
        <p:txBody>
          <a:bodyPr/>
          <a:lstStyle/>
          <a:p>
            <a:pPr>
              <a:defRPr/>
            </a:pPr>
            <a:fld id="{86512F8D-665B-420A-B87E-FAD80D206713}" type="datetime1">
              <a:rPr lang="de-DE" altLang="de-DE" smtClean="0"/>
              <a:t>09.11.2019</a:t>
            </a:fld>
            <a:endParaRPr lang="de-DE" altLang="de-DE"/>
          </a:p>
        </p:txBody>
      </p:sp>
      <p:sp>
        <p:nvSpPr>
          <p:cNvPr id="8195" name="Fußzeilenplatzhalter 3"/>
          <p:cNvSpPr>
            <a:spLocks noGrp="1"/>
          </p:cNvSpPr>
          <p:nvPr>
            <p:ph type="ftr" sz="quarter" idx="11"/>
          </p:nvPr>
        </p:nvSpPr>
        <p:spPr>
          <a:noFill/>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pPr>
            <a:r>
              <a:rPr lang="de-DE" altLang="de-DE" sz="1000" smtClean="0">
                <a:effectLst/>
              </a:rPr>
              <a:t>RAin Unger / Putz - Sessel - Steldinger / Medizinrecht</a:t>
            </a:r>
            <a:endParaRPr lang="de-DE" altLang="de-DE" sz="1000" smtClean="0">
              <a:effectLst/>
            </a:endParaRPr>
          </a:p>
        </p:txBody>
      </p:sp>
      <p:sp>
        <p:nvSpPr>
          <p:cNvPr id="19" name="Foliennummernplatzhalter 4"/>
          <p:cNvSpPr>
            <a:spLocks noGrp="1"/>
          </p:cNvSpPr>
          <p:nvPr>
            <p:ph type="sldNum" sz="quarter" idx="12"/>
          </p:nvPr>
        </p:nvSpPr>
        <p:spPr/>
        <p:txBody>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0"/>
              </a:spcBef>
              <a:buClrTx/>
              <a:buSzTx/>
              <a:buFontTx/>
              <a:buNone/>
              <a:defRPr/>
            </a:pPr>
            <a:fld id="{C53F3549-9387-44F2-A4D0-0A1AC6287ADD}" type="slidenum">
              <a:rPr lang="de-DE" altLang="de-DE" sz="1000" smtClean="0"/>
              <a:pPr>
                <a:spcBef>
                  <a:spcPct val="0"/>
                </a:spcBef>
                <a:buClrTx/>
                <a:buSzTx/>
                <a:buFontTx/>
                <a:buNone/>
                <a:defRPr/>
              </a:pPr>
              <a:t>7</a:t>
            </a:fld>
            <a:endParaRPr lang="de-DE" altLang="de-DE" sz="1000" smtClean="0"/>
          </a:p>
        </p:txBody>
      </p:sp>
      <p:sp>
        <p:nvSpPr>
          <p:cNvPr id="250882" name="Rectangle 2"/>
          <p:cNvSpPr>
            <a:spLocks noGrp="1" noChangeArrowheads="1"/>
          </p:cNvSpPr>
          <p:nvPr>
            <p:ph type="title"/>
          </p:nvPr>
        </p:nvSpPr>
        <p:spPr>
          <a:xfrm>
            <a:off x="900113" y="260350"/>
            <a:ext cx="7848600" cy="1431925"/>
          </a:xfrm>
        </p:spPr>
        <p:txBody>
          <a:bodyPr/>
          <a:lstStyle/>
          <a:p>
            <a:pPr eaLnBrk="1" hangingPunct="1">
              <a:defRPr/>
            </a:pPr>
            <a:r>
              <a:rPr lang="de-DE" altLang="de-DE" dirty="0" smtClean="0">
                <a:solidFill>
                  <a:schemeClr val="tx1"/>
                </a:solidFill>
                <a:latin typeface="Times New Roman" panose="02020603050405020304" pitchFamily="18" charset="0"/>
                <a:cs typeface="Times New Roman" panose="02020603050405020304" pitchFamily="18" charset="0"/>
              </a:rPr>
              <a:t>Therapiezielbestimmung </a:t>
            </a:r>
            <a:br>
              <a:rPr lang="de-DE" altLang="de-DE" dirty="0" smtClean="0">
                <a:solidFill>
                  <a:schemeClr val="tx1"/>
                </a:solidFill>
                <a:latin typeface="Times New Roman" panose="02020603050405020304" pitchFamily="18" charset="0"/>
                <a:cs typeface="Times New Roman" panose="02020603050405020304" pitchFamily="18" charset="0"/>
              </a:rPr>
            </a:br>
            <a:r>
              <a:rPr lang="de-DE" altLang="de-DE" sz="2800" dirty="0" smtClean="0">
                <a:solidFill>
                  <a:schemeClr val="tx1"/>
                </a:solidFill>
                <a:latin typeface="Times New Roman" panose="02020603050405020304" pitchFamily="18" charset="0"/>
                <a:cs typeface="Times New Roman" panose="02020603050405020304" pitchFamily="18" charset="0"/>
              </a:rPr>
              <a:t>nach §§ 630a </a:t>
            </a:r>
            <a:r>
              <a:rPr lang="de-DE" altLang="de-DE" sz="2800" dirty="0" err="1" smtClean="0">
                <a:solidFill>
                  <a:schemeClr val="tx1"/>
                </a:solidFill>
                <a:latin typeface="Times New Roman" panose="02020603050405020304" pitchFamily="18" charset="0"/>
                <a:cs typeface="Times New Roman" panose="02020603050405020304" pitchFamily="18" charset="0"/>
              </a:rPr>
              <a:t>Abs</a:t>
            </a:r>
            <a:r>
              <a:rPr lang="de-DE" altLang="de-DE" sz="2800" dirty="0" smtClean="0">
                <a:solidFill>
                  <a:schemeClr val="tx1"/>
                </a:solidFill>
                <a:latin typeface="Times New Roman" panose="02020603050405020304" pitchFamily="18" charset="0"/>
                <a:cs typeface="Times New Roman" panose="02020603050405020304" pitchFamily="18" charset="0"/>
              </a:rPr>
              <a:t> 2, 630 d,  1901 b BGB:</a:t>
            </a:r>
          </a:p>
        </p:txBody>
      </p:sp>
      <p:sp>
        <p:nvSpPr>
          <p:cNvPr id="8198" name="Line 3"/>
          <p:cNvSpPr>
            <a:spLocks noChangeShapeType="1"/>
          </p:cNvSpPr>
          <p:nvPr/>
        </p:nvSpPr>
        <p:spPr bwMode="auto">
          <a:xfrm flipV="1">
            <a:off x="2051050" y="2997200"/>
            <a:ext cx="1368425" cy="431800"/>
          </a:xfrm>
          <a:prstGeom prst="line">
            <a:avLst/>
          </a:prstGeom>
          <a:noFill/>
          <a:ln w="57150">
            <a:solidFill>
              <a:srgbClr val="00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199" name="Line 4"/>
          <p:cNvSpPr>
            <a:spLocks noChangeShapeType="1"/>
          </p:cNvSpPr>
          <p:nvPr/>
        </p:nvSpPr>
        <p:spPr bwMode="auto">
          <a:xfrm>
            <a:off x="2051050" y="3429000"/>
            <a:ext cx="2160588" cy="1439863"/>
          </a:xfrm>
          <a:prstGeom prst="line">
            <a:avLst/>
          </a:prstGeom>
          <a:noFill/>
          <a:ln w="571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00" name="Line 5"/>
          <p:cNvSpPr>
            <a:spLocks noChangeShapeType="1"/>
          </p:cNvSpPr>
          <p:nvPr/>
        </p:nvSpPr>
        <p:spPr bwMode="auto">
          <a:xfrm flipV="1">
            <a:off x="5580063" y="2636838"/>
            <a:ext cx="1079500" cy="287337"/>
          </a:xfrm>
          <a:prstGeom prst="line">
            <a:avLst/>
          </a:prstGeom>
          <a:noFill/>
          <a:ln w="57150">
            <a:solidFill>
              <a:srgbClr val="00FF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01" name="Line 6"/>
          <p:cNvSpPr>
            <a:spLocks noChangeShapeType="1"/>
          </p:cNvSpPr>
          <p:nvPr/>
        </p:nvSpPr>
        <p:spPr bwMode="auto">
          <a:xfrm>
            <a:off x="5580063" y="2924175"/>
            <a:ext cx="1800225" cy="1225550"/>
          </a:xfrm>
          <a:prstGeom prst="line">
            <a:avLst/>
          </a:prstGeom>
          <a:noFill/>
          <a:ln w="5715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202" name="Rectangle 7"/>
          <p:cNvSpPr>
            <a:spLocks noChangeArrowheads="1"/>
          </p:cNvSpPr>
          <p:nvPr/>
        </p:nvSpPr>
        <p:spPr bwMode="auto">
          <a:xfrm>
            <a:off x="4356100" y="4221163"/>
            <a:ext cx="215900" cy="1295400"/>
          </a:xfrm>
          <a:prstGeom prst="rect">
            <a:avLst/>
          </a:prstGeom>
          <a:solidFill>
            <a:srgbClr val="FF0000"/>
          </a:solidFill>
          <a:ln w="57150">
            <a:solidFill>
              <a:srgbClr val="FF0000"/>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endParaRPr lang="de-DE" altLang="de-DE" sz="4400"/>
          </a:p>
        </p:txBody>
      </p:sp>
      <p:sp>
        <p:nvSpPr>
          <p:cNvPr id="8203" name="Rectangle 8"/>
          <p:cNvSpPr>
            <a:spLocks noChangeArrowheads="1"/>
          </p:cNvSpPr>
          <p:nvPr/>
        </p:nvSpPr>
        <p:spPr bwMode="auto">
          <a:xfrm>
            <a:off x="7524750" y="3500438"/>
            <a:ext cx="217488" cy="1296987"/>
          </a:xfrm>
          <a:prstGeom prst="rect">
            <a:avLst/>
          </a:prstGeom>
          <a:solidFill>
            <a:srgbClr val="FF0000"/>
          </a:solidFill>
          <a:ln w="57150">
            <a:solidFill>
              <a:srgbClr val="FF0000"/>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endParaRPr lang="de-DE" altLang="de-DE" sz="4400"/>
          </a:p>
        </p:txBody>
      </p:sp>
      <p:sp>
        <p:nvSpPr>
          <p:cNvPr id="8204" name="Text Box 9"/>
          <p:cNvSpPr txBox="1">
            <a:spLocks noChangeArrowheads="1"/>
          </p:cNvSpPr>
          <p:nvPr/>
        </p:nvSpPr>
        <p:spPr bwMode="auto">
          <a:xfrm>
            <a:off x="468313" y="3213100"/>
            <a:ext cx="1512887" cy="457200"/>
          </a:xfrm>
          <a:prstGeom prst="rect">
            <a:avLst/>
          </a:prstGeom>
          <a:solidFill>
            <a:schemeClr val="tx1"/>
          </a:solidFill>
          <a:ln>
            <a:noFill/>
          </a:ln>
          <a:effectLst/>
          <a:extLs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r>
              <a:rPr lang="de-DE" altLang="de-DE" sz="2400">
                <a:solidFill>
                  <a:schemeClr val="bg1"/>
                </a:solidFill>
                <a:latin typeface="Arial" charset="0"/>
              </a:rPr>
              <a:t>Indikation</a:t>
            </a:r>
          </a:p>
        </p:txBody>
      </p:sp>
      <p:sp>
        <p:nvSpPr>
          <p:cNvPr id="8205" name="Text Box 10"/>
          <p:cNvSpPr txBox="1">
            <a:spLocks noChangeArrowheads="1"/>
          </p:cNvSpPr>
          <p:nvPr/>
        </p:nvSpPr>
        <p:spPr bwMode="auto">
          <a:xfrm>
            <a:off x="3419475" y="2636838"/>
            <a:ext cx="2160588" cy="457200"/>
          </a:xfrm>
          <a:prstGeom prst="rect">
            <a:avLst/>
          </a:prstGeom>
          <a:solidFill>
            <a:schemeClr val="tx1"/>
          </a:solidFill>
          <a:ln>
            <a:noFill/>
          </a:ln>
          <a:effectLst/>
          <a:extLs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r>
              <a:rPr lang="de-DE" altLang="de-DE" sz="2400">
                <a:solidFill>
                  <a:schemeClr val="bg1"/>
                </a:solidFill>
                <a:latin typeface="Arial" charset="0"/>
              </a:rPr>
              <a:t>Patientenwille</a:t>
            </a:r>
          </a:p>
        </p:txBody>
      </p:sp>
      <p:sp>
        <p:nvSpPr>
          <p:cNvPr id="8206" name="Text Box 11"/>
          <p:cNvSpPr txBox="1">
            <a:spLocks noChangeArrowheads="1"/>
          </p:cNvSpPr>
          <p:nvPr/>
        </p:nvSpPr>
        <p:spPr bwMode="auto">
          <a:xfrm>
            <a:off x="6732588" y="2349500"/>
            <a:ext cx="1871662" cy="457200"/>
          </a:xfrm>
          <a:prstGeom prst="rect">
            <a:avLst/>
          </a:prstGeom>
          <a:solidFill>
            <a:schemeClr val="tx1"/>
          </a:solidFill>
          <a:ln>
            <a:noFill/>
          </a:ln>
          <a:effectLst/>
          <a:extLs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a:spcBef>
                <a:spcPct val="50000"/>
              </a:spcBef>
              <a:buClrTx/>
              <a:buSzTx/>
              <a:buFontTx/>
              <a:buNone/>
            </a:pPr>
            <a:r>
              <a:rPr lang="de-DE" altLang="de-DE" sz="2400">
                <a:solidFill>
                  <a:schemeClr val="bg1"/>
                </a:solidFill>
                <a:latin typeface="Arial" charset="0"/>
              </a:rPr>
              <a:t>Behandlung</a:t>
            </a:r>
          </a:p>
        </p:txBody>
      </p:sp>
      <p:sp>
        <p:nvSpPr>
          <p:cNvPr id="8207" name="Text Box 12"/>
          <p:cNvSpPr txBox="1">
            <a:spLocks noChangeArrowheads="1"/>
          </p:cNvSpPr>
          <p:nvPr/>
        </p:nvSpPr>
        <p:spPr bwMode="auto">
          <a:xfrm>
            <a:off x="468313" y="2349500"/>
            <a:ext cx="14398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50000"/>
              </a:spcBef>
              <a:buClrTx/>
              <a:buSzTx/>
              <a:buFontTx/>
              <a:buNone/>
            </a:pPr>
            <a:r>
              <a:rPr lang="de-DE" altLang="de-DE" sz="4400"/>
              <a:t>erst</a:t>
            </a:r>
          </a:p>
        </p:txBody>
      </p:sp>
      <p:sp>
        <p:nvSpPr>
          <p:cNvPr id="8208" name="Text Box 13"/>
          <p:cNvSpPr txBox="1">
            <a:spLocks noChangeArrowheads="1"/>
          </p:cNvSpPr>
          <p:nvPr/>
        </p:nvSpPr>
        <p:spPr bwMode="auto">
          <a:xfrm>
            <a:off x="3348038" y="1844675"/>
            <a:ext cx="17287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50000"/>
              </a:spcBef>
              <a:buClrTx/>
              <a:buSzTx/>
              <a:buFontTx/>
              <a:buNone/>
            </a:pPr>
            <a:r>
              <a:rPr lang="de-DE" altLang="de-DE" sz="4400"/>
              <a:t>dann</a:t>
            </a:r>
          </a:p>
        </p:txBody>
      </p:sp>
      <p:sp>
        <p:nvSpPr>
          <p:cNvPr id="8209" name="Oval 14"/>
          <p:cNvSpPr>
            <a:spLocks noChangeArrowheads="1"/>
          </p:cNvSpPr>
          <p:nvPr/>
        </p:nvSpPr>
        <p:spPr bwMode="auto">
          <a:xfrm>
            <a:off x="395288" y="2420938"/>
            <a:ext cx="1512887" cy="720725"/>
          </a:xfrm>
          <a:prstGeom prst="ellipse">
            <a:avLst/>
          </a:prstGeom>
          <a:noFill/>
          <a:ln w="38100">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endParaRPr lang="de-DE" altLang="de-DE" sz="4400"/>
          </a:p>
        </p:txBody>
      </p:sp>
      <p:sp>
        <p:nvSpPr>
          <p:cNvPr id="8210" name="Text Box 16"/>
          <p:cNvSpPr txBox="1">
            <a:spLocks noChangeArrowheads="1"/>
          </p:cNvSpPr>
          <p:nvPr/>
        </p:nvSpPr>
        <p:spPr bwMode="auto">
          <a:xfrm>
            <a:off x="6443663" y="1557338"/>
            <a:ext cx="251618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r>
              <a:rPr lang="de-DE" altLang="de-DE" sz="4400"/>
              <a:t>erst dann</a:t>
            </a:r>
          </a:p>
        </p:txBody>
      </p:sp>
      <p:sp>
        <p:nvSpPr>
          <p:cNvPr id="8211" name="Oval 17"/>
          <p:cNvSpPr>
            <a:spLocks noChangeArrowheads="1"/>
          </p:cNvSpPr>
          <p:nvPr/>
        </p:nvSpPr>
        <p:spPr bwMode="auto">
          <a:xfrm>
            <a:off x="179388" y="2420938"/>
            <a:ext cx="2016125" cy="720725"/>
          </a:xfrm>
          <a:prstGeom prst="ellipse">
            <a:avLst/>
          </a:prstGeom>
          <a:noFill/>
          <a:ln w="381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charset="0"/>
              </a:defRPr>
            </a:lvl3pPr>
            <a:lvl4pPr marL="1600200" indent="-228600">
              <a:spcBef>
                <a:spcPct val="20000"/>
              </a:spcBef>
              <a:buClr>
                <a:schemeClr val="tx1"/>
              </a:buClr>
              <a:buChar char="–"/>
              <a:defRPr sz="2000">
                <a:solidFill>
                  <a:schemeClr val="tx1"/>
                </a:solidFill>
                <a:latin typeface="Tahoma"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charset="0"/>
              </a:defRPr>
            </a:lvl9pPr>
          </a:lstStyle>
          <a:p>
            <a:pPr eaLnBrk="1" hangingPunct="1">
              <a:spcBef>
                <a:spcPct val="0"/>
              </a:spcBef>
              <a:buClrTx/>
              <a:buSzTx/>
              <a:buFontTx/>
              <a:buNone/>
            </a:pPr>
            <a:endParaRPr lang="de-DE" altLang="de-DE" sz="4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66800" y="1844824"/>
            <a:ext cx="7543800" cy="2592288"/>
          </a:xfrm>
        </p:spPr>
        <p:txBody>
          <a:bodyPr/>
          <a:lstStyle/>
          <a:p>
            <a:pPr marL="342900" lvl="0" indent="-342900" algn="ctr" eaLnBrk="1" hangingPunct="1">
              <a:spcBef>
                <a:spcPct val="20000"/>
              </a:spcBef>
              <a:defRPr/>
            </a:pPr>
            <a:r>
              <a:rPr lang="de-DE" altLang="de-DE" sz="5400" dirty="0">
                <a:solidFill>
                  <a:srgbClr val="FFFFFF"/>
                </a:solidFill>
                <a:effectLst/>
                <a:latin typeface="Times New Roman" panose="02020603050405020304" pitchFamily="18" charset="0"/>
                <a:ea typeface="+mn-ea"/>
                <a:cs typeface="Times New Roman" panose="02020603050405020304" pitchFamily="18" charset="0"/>
              </a:rPr>
              <a:t/>
            </a:r>
            <a:br>
              <a:rPr lang="de-DE" altLang="de-DE" sz="5400" dirty="0">
                <a:solidFill>
                  <a:srgbClr val="FFFFFF"/>
                </a:solidFill>
                <a:effectLst/>
                <a:latin typeface="Times New Roman" panose="02020603050405020304" pitchFamily="18" charset="0"/>
                <a:ea typeface="+mn-ea"/>
                <a:cs typeface="Times New Roman" panose="02020603050405020304" pitchFamily="18" charset="0"/>
              </a:rPr>
            </a:br>
            <a:r>
              <a:rPr lang="de-DE" altLang="de-DE" sz="5400" dirty="0" smtClean="0">
                <a:solidFill>
                  <a:srgbClr val="FFFFFF"/>
                </a:solidFill>
                <a:effectLst/>
                <a:latin typeface="Times New Roman" panose="02020603050405020304" pitchFamily="18" charset="0"/>
                <a:ea typeface="+mn-ea"/>
                <a:cs typeface="Times New Roman" panose="02020603050405020304" pitchFamily="18" charset="0"/>
              </a:rPr>
              <a:t>Patientenwille</a:t>
            </a:r>
            <a:r>
              <a:rPr lang="de-DE" altLang="de-DE" sz="5400" dirty="0">
                <a:solidFill>
                  <a:srgbClr val="FFFFFF"/>
                </a:solidFill>
                <a:effectLst/>
                <a:latin typeface="Times New Roman" panose="02020603050405020304" pitchFamily="18" charset="0"/>
                <a:ea typeface="+mn-ea"/>
                <a:cs typeface="Times New Roman" panose="02020603050405020304" pitchFamily="18" charset="0"/>
              </a:rPr>
              <a:t/>
            </a:r>
            <a:br>
              <a:rPr lang="de-DE" altLang="de-DE" sz="5400" dirty="0">
                <a:solidFill>
                  <a:srgbClr val="FFFFFF"/>
                </a:solidFill>
                <a:effectLst/>
                <a:latin typeface="Times New Roman" panose="02020603050405020304" pitchFamily="18" charset="0"/>
                <a:ea typeface="+mn-ea"/>
                <a:cs typeface="Times New Roman" panose="02020603050405020304" pitchFamily="18" charset="0"/>
              </a:rPr>
            </a:br>
            <a:r>
              <a:rPr lang="de-DE" altLang="de-DE" sz="5400" dirty="0">
                <a:solidFill>
                  <a:srgbClr val="FFFFFF"/>
                </a:solidFill>
                <a:effectLst/>
                <a:latin typeface="Times New Roman" panose="02020603050405020304" pitchFamily="18" charset="0"/>
                <a:ea typeface="+mn-ea"/>
                <a:cs typeface="Times New Roman" panose="02020603050405020304" pitchFamily="18" charset="0"/>
              </a:rPr>
              <a:t>sticht </a:t>
            </a:r>
            <a:br>
              <a:rPr lang="de-DE" altLang="de-DE" sz="5400" dirty="0">
                <a:solidFill>
                  <a:srgbClr val="FFFFFF"/>
                </a:solidFill>
                <a:effectLst/>
                <a:latin typeface="Times New Roman" panose="02020603050405020304" pitchFamily="18" charset="0"/>
                <a:ea typeface="+mn-ea"/>
                <a:cs typeface="Times New Roman" panose="02020603050405020304" pitchFamily="18" charset="0"/>
              </a:rPr>
            </a:br>
            <a:r>
              <a:rPr lang="de-DE" altLang="de-DE" sz="5400" dirty="0">
                <a:solidFill>
                  <a:srgbClr val="FFFFFF"/>
                </a:solidFill>
                <a:effectLst/>
                <a:latin typeface="Times New Roman" panose="02020603050405020304" pitchFamily="18" charset="0"/>
                <a:ea typeface="+mn-ea"/>
                <a:cs typeface="Times New Roman" panose="02020603050405020304" pitchFamily="18" charset="0"/>
              </a:rPr>
              <a:t>Indikation!</a:t>
            </a:r>
            <a:br>
              <a:rPr lang="de-DE" altLang="de-DE" sz="5400" dirty="0">
                <a:solidFill>
                  <a:srgbClr val="FFFFFF"/>
                </a:solidFill>
                <a:effectLst/>
                <a:latin typeface="Times New Roman" panose="02020603050405020304" pitchFamily="18" charset="0"/>
                <a:ea typeface="+mn-ea"/>
                <a:cs typeface="Times New Roman" panose="02020603050405020304" pitchFamily="18" charset="0"/>
              </a:rPr>
            </a:br>
            <a:endParaRPr lang="de-DE" dirty="0"/>
          </a:p>
        </p:txBody>
      </p:sp>
      <p:sp>
        <p:nvSpPr>
          <p:cNvPr id="3" name="Datumsplatzhalter 2"/>
          <p:cNvSpPr>
            <a:spLocks noGrp="1"/>
          </p:cNvSpPr>
          <p:nvPr>
            <p:ph type="dt" sz="half" idx="10"/>
          </p:nvPr>
        </p:nvSpPr>
        <p:spPr/>
        <p:txBody>
          <a:bodyPr/>
          <a:lstStyle/>
          <a:p>
            <a:pPr>
              <a:defRPr/>
            </a:pPr>
            <a:fld id="{3BCEF2F9-2F8C-41C8-8245-5CA0C3F76FFE}" type="datetime1">
              <a:rPr lang="de-DE" altLang="de-DE" smtClean="0"/>
              <a:t>09.11.2019</a:t>
            </a:fld>
            <a:endParaRPr lang="de-DE" altLang="de-DE"/>
          </a:p>
        </p:txBody>
      </p:sp>
      <p:sp>
        <p:nvSpPr>
          <p:cNvPr id="4" name="Fußzeilenplatzhalter 3"/>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5" name="Foliennummernplatzhalter 4"/>
          <p:cNvSpPr>
            <a:spLocks noGrp="1"/>
          </p:cNvSpPr>
          <p:nvPr>
            <p:ph type="sldNum" sz="quarter" idx="12"/>
          </p:nvPr>
        </p:nvSpPr>
        <p:spPr/>
        <p:txBody>
          <a:bodyPr/>
          <a:lstStyle/>
          <a:p>
            <a:pPr>
              <a:defRPr/>
            </a:pPr>
            <a:fld id="{02F32FD1-9A4D-4029-BE35-46C644A8F0EB}" type="slidenum">
              <a:rPr lang="de-DE" altLang="de-DE" smtClean="0"/>
              <a:pPr>
                <a:defRPr/>
              </a:pPr>
              <a:t>8</a:t>
            </a:fld>
            <a:endParaRPr lang="de-DE" altLang="de-DE"/>
          </a:p>
        </p:txBody>
      </p:sp>
      <p:sp>
        <p:nvSpPr>
          <p:cNvPr id="6" name="Textfeld 5"/>
          <p:cNvSpPr txBox="1"/>
          <p:nvPr/>
        </p:nvSpPr>
        <p:spPr>
          <a:xfrm>
            <a:off x="1403648" y="692696"/>
            <a:ext cx="3528392" cy="707886"/>
          </a:xfrm>
          <a:prstGeom prst="rect">
            <a:avLst/>
          </a:prstGeom>
          <a:noFill/>
        </p:spPr>
        <p:txBody>
          <a:bodyPr wrap="square" rtlCol="0">
            <a:spAutoFit/>
          </a:bodyPr>
          <a:lstStyle/>
          <a:p>
            <a:r>
              <a:rPr lang="de-DE" sz="4000" dirty="0" smtClean="0">
                <a:latin typeface="Times New Roman" panose="02020603050405020304" pitchFamily="18" charset="0"/>
                <a:cs typeface="Times New Roman" panose="02020603050405020304" pitchFamily="18" charset="0"/>
              </a:rPr>
              <a:t>Merke:</a:t>
            </a:r>
            <a:endParaRPr lang="de-DE"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284065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umsplatzhalter 1"/>
          <p:cNvSpPr>
            <a:spLocks noGrp="1"/>
          </p:cNvSpPr>
          <p:nvPr>
            <p:ph type="dt" sz="quarter" idx="10"/>
          </p:nvPr>
        </p:nvSpPr>
        <p:spPr/>
        <p:txBody>
          <a:bodyPr/>
          <a:lstStyle/>
          <a:p>
            <a:pPr>
              <a:defRPr/>
            </a:pPr>
            <a:fld id="{52A098E2-0572-4A31-910B-D58D725CDB43}" type="datetime1">
              <a:rPr lang="de-DE" altLang="de-DE" smtClean="0"/>
              <a:t>09.11.2019</a:t>
            </a:fld>
            <a:endParaRPr lang="de-DE" altLang="de-DE"/>
          </a:p>
        </p:txBody>
      </p:sp>
      <p:sp>
        <p:nvSpPr>
          <p:cNvPr id="7" name="Fußzeilenplatzhalter 2"/>
          <p:cNvSpPr>
            <a:spLocks noGrp="1"/>
          </p:cNvSpPr>
          <p:nvPr>
            <p:ph type="ftr" sz="quarter" idx="11"/>
          </p:nvPr>
        </p:nvSpPr>
        <p:spPr/>
        <p:txBody>
          <a:bodyPr/>
          <a:lstStyle/>
          <a:p>
            <a:pPr>
              <a:defRPr/>
            </a:pPr>
            <a:r>
              <a:rPr lang="de-DE" altLang="de-DE" smtClean="0"/>
              <a:t>RAin Unger / Putz - Sessel - Steldinger / Medizinrecht</a:t>
            </a:r>
            <a:endParaRPr lang="de-DE" altLang="de-DE"/>
          </a:p>
        </p:txBody>
      </p:sp>
      <p:sp>
        <p:nvSpPr>
          <p:cNvPr id="8" name="Foliennummernplatzhalter 3"/>
          <p:cNvSpPr>
            <a:spLocks noGrp="1"/>
          </p:cNvSpPr>
          <p:nvPr>
            <p:ph type="sldNum" sz="quarter" idx="12"/>
          </p:nvPr>
        </p:nvSpPr>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80CD10C1-FE5D-4385-91FF-C279F6151E09}" type="slidenum">
              <a:rPr lang="de-DE" altLang="de-DE" sz="1000"/>
              <a:pPr>
                <a:spcBef>
                  <a:spcPct val="0"/>
                </a:spcBef>
                <a:buClrTx/>
                <a:buSzTx/>
                <a:buFontTx/>
                <a:buNone/>
              </a:pPr>
              <a:t>9</a:t>
            </a:fld>
            <a:endParaRPr lang="de-DE" altLang="de-DE" sz="1000"/>
          </a:p>
        </p:txBody>
      </p:sp>
      <p:sp>
        <p:nvSpPr>
          <p:cNvPr id="24581" name="Text Box 2"/>
          <p:cNvSpPr txBox="1">
            <a:spLocks noChangeArrowheads="1"/>
          </p:cNvSpPr>
          <p:nvPr/>
        </p:nvSpPr>
        <p:spPr bwMode="auto">
          <a:xfrm>
            <a:off x="971550" y="908050"/>
            <a:ext cx="7056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de-DE" altLang="de-DE" sz="4000">
                <a:latin typeface="Times New Roman" panose="02020603050405020304" pitchFamily="18" charset="0"/>
              </a:rPr>
              <a:t>Jeder Patient hat einen Willen</a:t>
            </a:r>
          </a:p>
        </p:txBody>
      </p:sp>
      <p:sp>
        <p:nvSpPr>
          <p:cNvPr id="110595" name="Text Box 3"/>
          <p:cNvSpPr txBox="1">
            <a:spLocks noChangeArrowheads="1"/>
          </p:cNvSpPr>
          <p:nvPr/>
        </p:nvSpPr>
        <p:spPr bwMode="auto">
          <a:xfrm>
            <a:off x="971550" y="2133600"/>
            <a:ext cx="39608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de-DE" altLang="de-DE" sz="4000">
                <a:latin typeface="Times New Roman" panose="02020603050405020304" pitchFamily="18" charset="0"/>
              </a:rPr>
              <a:t>immer!</a:t>
            </a:r>
          </a:p>
        </p:txBody>
      </p:sp>
      <p:sp>
        <p:nvSpPr>
          <p:cNvPr id="110596" name="Text Box 4"/>
          <p:cNvSpPr txBox="1">
            <a:spLocks noChangeArrowheads="1"/>
          </p:cNvSpPr>
          <p:nvPr/>
        </p:nvSpPr>
        <p:spPr bwMode="auto">
          <a:xfrm>
            <a:off x="1042988" y="2997200"/>
            <a:ext cx="8785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de-DE" altLang="de-DE" sz="4000" dirty="0">
                <a:latin typeface="Times New Roman" panose="02020603050405020304" pitchFamily="18" charset="0"/>
              </a:rPr>
              <a:t>auch im Schlaf, in der Narkose</a:t>
            </a:r>
          </a:p>
        </p:txBody>
      </p:sp>
      <p:sp>
        <p:nvSpPr>
          <p:cNvPr id="110597" name="Text Box 5"/>
          <p:cNvSpPr txBox="1">
            <a:spLocks noChangeArrowheads="1"/>
          </p:cNvSpPr>
          <p:nvPr/>
        </p:nvSpPr>
        <p:spPr bwMode="auto">
          <a:xfrm>
            <a:off x="971550" y="4076700"/>
            <a:ext cx="4105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de-DE" altLang="de-DE" sz="4000" b="1" dirty="0">
                <a:latin typeface="Times New Roman" panose="02020603050405020304" pitchFamily="18" charset="0"/>
              </a:rPr>
              <a:t>und im Koma!</a:t>
            </a:r>
          </a:p>
        </p:txBody>
      </p:sp>
    </p:spTree>
    <p:extLst>
      <p:ext uri="{BB962C8B-B14F-4D97-AF65-F5344CB8AC3E}">
        <p14:creationId xmlns:p14="http://schemas.microsoft.com/office/powerpoint/2010/main" val="107382538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p:bldP spid="110596" grpId="0"/>
      <p:bldP spid="110597" grpId="0"/>
    </p:bldLst>
  </p:timing>
</p:sld>
</file>

<file path=ppt/theme/theme1.xml><?xml version="1.0" encoding="utf-8"?>
<a:theme xmlns:a="http://schemas.openxmlformats.org/drawingml/2006/main" name="Flimmern">
  <a:themeElements>
    <a:clrScheme name="Flimmer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Flimmer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immern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Flimmer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Flimmern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Flimmern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Flimmern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Flimmern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Flimmern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Flimmern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Flimmern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0</TotalTime>
  <Words>1189</Words>
  <Application>Microsoft Office PowerPoint</Application>
  <PresentationFormat>Bildschirmpräsentation (4:3)</PresentationFormat>
  <Paragraphs>286</Paragraphs>
  <Slides>30</Slides>
  <Notes>2</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Flimmern</vt:lpstr>
      <vt:lpstr>PowerPoint-Präsentation</vt:lpstr>
      <vt:lpstr>PowerPoint-Präsentation</vt:lpstr>
      <vt:lpstr>PowerPoint-Präsentation</vt:lpstr>
      <vt:lpstr>PowerPoint-Präsentation</vt:lpstr>
      <vt:lpstr>PowerPoint-Präsentation</vt:lpstr>
      <vt:lpstr>PowerPoint-Präsentation</vt:lpstr>
      <vt:lpstr>Therapiezielbestimmung  nach §§ 630a Abs 2, 630 d,  1901 b BGB:</vt:lpstr>
      <vt:lpstr> Patientenwille sticht  Indikation! </vt:lpstr>
      <vt:lpstr>PowerPoint-Präsentation</vt:lpstr>
      <vt:lpstr>PowerPoint-Präsentation</vt:lpstr>
      <vt:lpstr>Ermittlung des Patientenwillens  des nicht mehr      entscheidungsfähigen Patienten, z. B. in nicht erwarteten  (z.B.) postoperativen Notsituationen    anhand  - Patientenverfügung, § 1901 a Abs. 1 BGB     nur wenn nicht oder untauglich formuliert:     - mündliche Behandlungswünsche, § 1901 a Abs. 2 BGB   nur wenn auch nicht:        - mutmaßlicher Wille,  § 1901 a Abs. 2 BGB</vt:lpstr>
      <vt:lpstr>Selbstbestimmung durch Vorsorgevollmacht (die Anforderungen des BGH bezüglich § 1904 BGB erfüllt)   und   schriftliche Festlegung, ob für bestimmte, zum Zeitpunkt der Festlegung noch nicht unmittelbar bevorstehende Untersuchungen des Gesundheitszustands, Heilbehandlungen oder ärztliche Eingriffe die Einwilligung erklärt oder untersagt wird   „Patientenverfügung“ =  (§ 1901 a BGB)</vt:lpstr>
      <vt:lpstr>  Selbstbestimmng durch Advance Care Planing (Gesundheitliche Vorausplanung)    </vt:lpstr>
      <vt:lpstr>Was kann der Patient in einer Patientenverfügung verbindlich regeln?</vt:lpstr>
      <vt:lpstr>PowerPoint-Präsentation</vt:lpstr>
      <vt:lpstr>Regelungsbereiche einer PV</vt:lpstr>
      <vt:lpstr>PowerPoint-Präsentation</vt:lpstr>
      <vt:lpstr>PowerPoint-Präsentation</vt:lpstr>
      <vt:lpstr>PowerPoint-Präsentation</vt:lpstr>
      <vt:lpstr>PowerPoint-Präsentation</vt:lpstr>
      <vt:lpstr>PowerPoint-Präsentation</vt:lpstr>
      <vt:lpstr>PowerPoint-Präsentation</vt:lpstr>
      <vt:lpstr>„Störfeuer“</vt:lpstr>
      <vt:lpstr>Gerichte einschalten – sinnvoll?</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Grundprobleme der medizinischen Ethik</dc:title>
  <dc:creator>*</dc:creator>
  <cp:lastModifiedBy>Tanja</cp:lastModifiedBy>
  <cp:revision>298</cp:revision>
  <dcterms:created xsi:type="dcterms:W3CDTF">2007-06-26T18:53:18Z</dcterms:created>
  <dcterms:modified xsi:type="dcterms:W3CDTF">2019-11-09T08:41:47Z</dcterms:modified>
</cp:coreProperties>
</file>