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38" r:id="rId2"/>
    <p:sldId id="330" r:id="rId3"/>
    <p:sldId id="334" r:id="rId4"/>
    <p:sldId id="331" r:id="rId5"/>
    <p:sldId id="304" r:id="rId6"/>
    <p:sldId id="317" r:id="rId7"/>
    <p:sldId id="324" r:id="rId8"/>
    <p:sldId id="316" r:id="rId9"/>
    <p:sldId id="257" r:id="rId10"/>
    <p:sldId id="268" r:id="rId11"/>
    <p:sldId id="259" r:id="rId12"/>
    <p:sldId id="724" r:id="rId13"/>
    <p:sldId id="732" r:id="rId14"/>
    <p:sldId id="284" r:id="rId15"/>
    <p:sldId id="733" r:id="rId16"/>
    <p:sldId id="734" r:id="rId17"/>
    <p:sldId id="725" r:id="rId18"/>
    <p:sldId id="674" r:id="rId19"/>
    <p:sldId id="726" r:id="rId20"/>
    <p:sldId id="271" r:id="rId21"/>
    <p:sldId id="322" r:id="rId22"/>
    <p:sldId id="323" r:id="rId23"/>
    <p:sldId id="319" r:id="rId24"/>
    <p:sldId id="303" r:id="rId25"/>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ko Schildt" initials="JS" lastIdx="1" clrIdx="0">
    <p:extLst>
      <p:ext uri="{19B8F6BF-5375-455C-9EA6-DF929625EA0E}">
        <p15:presenceInfo xmlns:p15="http://schemas.microsoft.com/office/powerpoint/2012/main" userId="S-1-5-21-1044053180-312371199-649884897-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CBCD"/>
    <a:srgbClr val="93B1B3"/>
    <a:srgbClr val="4F81BD"/>
    <a:srgbClr val="106DB6"/>
    <a:srgbClr val="0668B0"/>
    <a:srgbClr val="286BB4"/>
    <a:srgbClr val="359937"/>
    <a:srgbClr val="2E5C8A"/>
    <a:srgbClr val="0060A8"/>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69" autoAdjust="0"/>
    <p:restoredTop sz="94671" autoAdjust="0"/>
  </p:normalViewPr>
  <p:slideViewPr>
    <p:cSldViewPr snapToObjects="1" showGuides="1">
      <p:cViewPr varScale="1">
        <p:scale>
          <a:sx n="101" d="100"/>
          <a:sy n="101" d="100"/>
        </p:scale>
        <p:origin x="202" y="67"/>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snapToObjects="1">
      <p:cViewPr varScale="1">
        <p:scale>
          <a:sx n="68" d="100"/>
          <a:sy n="68" d="100"/>
        </p:scale>
        <p:origin x="3038" y="77"/>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sabernak\AppData\Local\Microsoft\Windows\INetCache\Content.Outlook\IMGT5OIT\AOK_Start.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Mappe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600" b="0" i="0" u="none" strike="noStrike" kern="1200" spc="0" baseline="0" noProof="0">
                <a:solidFill>
                  <a:schemeClr val="tx1">
                    <a:lumMod val="65000"/>
                    <a:lumOff val="35000"/>
                  </a:schemeClr>
                </a:solidFill>
                <a:latin typeface="Calibri Light" panose="020F0302020204030204" pitchFamily="34" charset="0"/>
                <a:ea typeface="+mn-ea"/>
                <a:cs typeface="Calibri Light" panose="020F0302020204030204" pitchFamily="34" charset="0"/>
              </a:defRPr>
            </a:pPr>
            <a:r>
              <a:rPr lang="en-GB" sz="1600" noProof="0" dirty="0">
                <a:latin typeface="Calibri Light" panose="020F0302020204030204" pitchFamily="34" charset="0"/>
                <a:cs typeface="Calibri Light" panose="020F0302020204030204" pitchFamily="34" charset="0"/>
              </a:rPr>
              <a:t>HbA1c</a:t>
            </a:r>
            <a:r>
              <a:rPr lang="en-GB" sz="1600" baseline="0" noProof="0" dirty="0">
                <a:latin typeface="Calibri Light" panose="020F0302020204030204" pitchFamily="34" charset="0"/>
                <a:cs typeface="Calibri Light" panose="020F0302020204030204" pitchFamily="34" charset="0"/>
              </a:rPr>
              <a:t> - trend (3-monthly / all patients) - mean HbA1c</a:t>
            </a:r>
            <a:endParaRPr lang="en-GB" sz="1600" noProof="0" dirty="0">
              <a:latin typeface="Calibri Light" panose="020F0302020204030204" pitchFamily="34" charset="0"/>
              <a:cs typeface="Calibri Light" panose="020F0302020204030204" pitchFamily="34" charset="0"/>
            </a:endParaRPr>
          </a:p>
        </c:rich>
      </c:tx>
      <c:layout>
        <c:manualLayout>
          <c:xMode val="edge"/>
          <c:yMode val="edge"/>
          <c:x val="0.21020827618269733"/>
          <c:y val="2.6927578444367443E-2"/>
        </c:manualLayout>
      </c:layout>
      <c:overlay val="0"/>
      <c:spPr>
        <a:noFill/>
        <a:ln>
          <a:noFill/>
        </a:ln>
        <a:effectLst/>
      </c:spPr>
    </c:title>
    <c:autoTitleDeleted val="0"/>
    <c:plotArea>
      <c:layout/>
      <c:lineChart>
        <c:grouping val="standard"/>
        <c:varyColors val="0"/>
        <c:ser>
          <c:idx val="2"/>
          <c:order val="0"/>
          <c:tx>
            <c:strRef>
              <c:f>Tabelle1!$B$1</c:f>
              <c:strCache>
                <c:ptCount val="1"/>
                <c:pt idx="0">
                  <c:v>mean HbA1c [%] and 95% confidence interval</c:v>
                </c:pt>
              </c:strCache>
            </c:strRef>
          </c:tx>
          <c:marker>
            <c:symbol val="none"/>
          </c:marker>
          <c:cat>
            <c:strRef>
              <c:f>Tabelle1!$A$2:$A$7</c:f>
              <c:strCache>
                <c:ptCount val="6"/>
                <c:pt idx="0">
                  <c:v>baseline</c:v>
                </c:pt>
                <c:pt idx="1">
                  <c:v>month 3 ± 1</c:v>
                </c:pt>
                <c:pt idx="2">
                  <c:v>month 6 ± 1</c:v>
                </c:pt>
                <c:pt idx="3">
                  <c:v>month 9 ± 1</c:v>
                </c:pt>
                <c:pt idx="4">
                  <c:v>month 12 ± 1</c:v>
                </c:pt>
                <c:pt idx="5">
                  <c:v>month 15 ± 1</c:v>
                </c:pt>
              </c:strCache>
            </c:strRef>
          </c:cat>
          <c:val>
            <c:numRef>
              <c:f>Tabelle1!$B$2:$B$7</c:f>
              <c:numCache>
                <c:formatCode>0.0%</c:formatCode>
                <c:ptCount val="6"/>
                <c:pt idx="0">
                  <c:v>8.6999999999999994E-2</c:v>
                </c:pt>
                <c:pt idx="1">
                  <c:v>0.08</c:v>
                </c:pt>
                <c:pt idx="2">
                  <c:v>0.08</c:v>
                </c:pt>
                <c:pt idx="3">
                  <c:v>7.9000000000000001E-2</c:v>
                </c:pt>
                <c:pt idx="4">
                  <c:v>7.9000000000000001E-2</c:v>
                </c:pt>
                <c:pt idx="5">
                  <c:v>7.8E-2</c:v>
                </c:pt>
              </c:numCache>
            </c:numRef>
          </c:val>
          <c:smooth val="0"/>
          <c:extLst>
            <c:ext xmlns:c16="http://schemas.microsoft.com/office/drawing/2014/chart" uri="{C3380CC4-5D6E-409C-BE32-E72D297353CC}">
              <c16:uniqueId val="{00000000-3446-4427-8A4E-94C163ADB4EA}"/>
            </c:ext>
          </c:extLst>
        </c:ser>
        <c:ser>
          <c:idx val="3"/>
          <c:order val="1"/>
          <c:tx>
            <c:strRef>
              <c:f>Tabelle1!$B$1</c:f>
              <c:strCache>
                <c:ptCount val="1"/>
                <c:pt idx="0">
                  <c:v>mean HbA1c [%] and 95% confidence interval</c:v>
                </c:pt>
              </c:strCache>
            </c:strRef>
          </c:tx>
          <c:spPr>
            <a:ln w="28575" cap="rnd">
              <a:solidFill>
                <a:schemeClr val="accent1"/>
              </a:solidFill>
              <a:round/>
            </a:ln>
            <a:effectLst/>
          </c:spPr>
          <c:marker>
            <c:symbol val="none"/>
          </c:marker>
          <c:cat>
            <c:strRef>
              <c:f>Tabelle1!$A$2:$A$7</c:f>
              <c:strCache>
                <c:ptCount val="6"/>
                <c:pt idx="0">
                  <c:v>baseline</c:v>
                </c:pt>
                <c:pt idx="1">
                  <c:v>month 3 ± 1</c:v>
                </c:pt>
                <c:pt idx="2">
                  <c:v>month 6 ± 1</c:v>
                </c:pt>
                <c:pt idx="3">
                  <c:v>month 9 ± 1</c:v>
                </c:pt>
                <c:pt idx="4">
                  <c:v>month 12 ± 1</c:v>
                </c:pt>
                <c:pt idx="5">
                  <c:v>month 15 ± 1</c:v>
                </c:pt>
              </c:strCache>
            </c:strRef>
          </c:cat>
          <c:val>
            <c:numRef>
              <c:f>Tabelle1!$B$2:$B$7</c:f>
              <c:numCache>
                <c:formatCode>0.0%</c:formatCode>
                <c:ptCount val="6"/>
                <c:pt idx="0">
                  <c:v>8.6999999999999994E-2</c:v>
                </c:pt>
                <c:pt idx="1">
                  <c:v>0.08</c:v>
                </c:pt>
                <c:pt idx="2">
                  <c:v>0.08</c:v>
                </c:pt>
                <c:pt idx="3">
                  <c:v>7.9000000000000001E-2</c:v>
                </c:pt>
                <c:pt idx="4">
                  <c:v>7.9000000000000001E-2</c:v>
                </c:pt>
                <c:pt idx="5">
                  <c:v>7.8E-2</c:v>
                </c:pt>
              </c:numCache>
            </c:numRef>
          </c:val>
          <c:smooth val="0"/>
          <c:extLst>
            <c:ext xmlns:c16="http://schemas.microsoft.com/office/drawing/2014/chart" uri="{C3380CC4-5D6E-409C-BE32-E72D297353CC}">
              <c16:uniqueId val="{00000001-3446-4427-8A4E-94C163ADB4EA}"/>
            </c:ext>
          </c:extLst>
        </c:ser>
        <c:ser>
          <c:idx val="1"/>
          <c:order val="2"/>
          <c:tx>
            <c:strRef>
              <c:f>Tabelle1!$B$1</c:f>
              <c:strCache>
                <c:ptCount val="1"/>
                <c:pt idx="0">
                  <c:v>mean HbA1c [%] and 95% confidence interval</c:v>
                </c:pt>
              </c:strCache>
            </c:strRef>
          </c:tx>
          <c:marker>
            <c:symbol val="none"/>
          </c:marker>
          <c:cat>
            <c:strRef>
              <c:f>Tabelle1!$A$2:$A$7</c:f>
              <c:strCache>
                <c:ptCount val="6"/>
                <c:pt idx="0">
                  <c:v>baseline</c:v>
                </c:pt>
                <c:pt idx="1">
                  <c:v>month 3 ± 1</c:v>
                </c:pt>
                <c:pt idx="2">
                  <c:v>month 6 ± 1</c:v>
                </c:pt>
                <c:pt idx="3">
                  <c:v>month 9 ± 1</c:v>
                </c:pt>
                <c:pt idx="4">
                  <c:v>month 12 ± 1</c:v>
                </c:pt>
                <c:pt idx="5">
                  <c:v>month 15 ± 1</c:v>
                </c:pt>
              </c:strCache>
            </c:strRef>
          </c:cat>
          <c:val>
            <c:numRef>
              <c:f>Tabelle1!$B$2:$B$7</c:f>
              <c:numCache>
                <c:formatCode>0.0%</c:formatCode>
                <c:ptCount val="6"/>
                <c:pt idx="0">
                  <c:v>8.6999999999999994E-2</c:v>
                </c:pt>
                <c:pt idx="1">
                  <c:v>0.08</c:v>
                </c:pt>
                <c:pt idx="2">
                  <c:v>0.08</c:v>
                </c:pt>
                <c:pt idx="3">
                  <c:v>7.9000000000000001E-2</c:v>
                </c:pt>
                <c:pt idx="4">
                  <c:v>7.9000000000000001E-2</c:v>
                </c:pt>
                <c:pt idx="5">
                  <c:v>7.8E-2</c:v>
                </c:pt>
              </c:numCache>
            </c:numRef>
          </c:val>
          <c:smooth val="0"/>
          <c:extLst>
            <c:ext xmlns:c16="http://schemas.microsoft.com/office/drawing/2014/chart" uri="{C3380CC4-5D6E-409C-BE32-E72D297353CC}">
              <c16:uniqueId val="{00000002-3446-4427-8A4E-94C163ADB4EA}"/>
            </c:ext>
          </c:extLst>
        </c:ser>
        <c:ser>
          <c:idx val="0"/>
          <c:order val="3"/>
          <c:tx>
            <c:strRef>
              <c:f>Tabelle1!$B$1</c:f>
              <c:strCache>
                <c:ptCount val="1"/>
                <c:pt idx="0">
                  <c:v>mean HbA1c [%] and 95% confidence interval</c:v>
                </c:pt>
              </c:strCache>
            </c:strRef>
          </c:tx>
          <c:spPr>
            <a:ln w="28575" cap="rnd">
              <a:solidFill>
                <a:schemeClr val="accent1"/>
              </a:solidFill>
              <a:round/>
            </a:ln>
            <a:effectLst/>
          </c:spPr>
          <c:marker>
            <c:symbol val="none"/>
          </c:marker>
          <c:dLbls>
            <c:spPr>
              <a:solidFill>
                <a:schemeClr val="lt1"/>
              </a:solidFill>
              <a:ln>
                <a:solidFill>
                  <a:schemeClr val="accent1"/>
                </a:solidFill>
              </a:ln>
              <a:effectLst>
                <a:outerShdw blurRad="50800" dist="38100" dir="2700000" algn="tl" rotWithShape="0">
                  <a:prstClr val="black">
                    <a:alpha val="40000"/>
                  </a:prstClr>
                </a:outerShdw>
              </a:effectLst>
            </c:spPr>
            <c:txPr>
              <a:bodyPr rot="0" spcFirstLastPara="1" vertOverflow="clip" horzOverflow="clip" vert="horz" wrap="square" lIns="36000" tIns="0" rIns="36000" bIns="36000" anchor="ctr" anchorCtr="1">
                <a:spAutoFit/>
              </a:bodyPr>
              <a:lstStyle/>
              <a:p>
                <a:pPr>
                  <a:defRPr sz="900" b="1" i="0" u="none" strike="noStrike" kern="1200" baseline="0">
                    <a:solidFill>
                      <a:schemeClr val="dk1">
                        <a:lumMod val="65000"/>
                        <a:lumOff val="3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c15:spPr>
                <c15:showLeaderLines val="0"/>
              </c:ext>
            </c:extLst>
          </c:dLbls>
          <c:cat>
            <c:strRef>
              <c:f>Tabelle1!$A$2:$A$7</c:f>
              <c:strCache>
                <c:ptCount val="6"/>
                <c:pt idx="0">
                  <c:v>baseline</c:v>
                </c:pt>
                <c:pt idx="1">
                  <c:v>month 3 ± 1</c:v>
                </c:pt>
                <c:pt idx="2">
                  <c:v>month 6 ± 1</c:v>
                </c:pt>
                <c:pt idx="3">
                  <c:v>month 9 ± 1</c:v>
                </c:pt>
                <c:pt idx="4">
                  <c:v>month 12 ± 1</c:v>
                </c:pt>
                <c:pt idx="5">
                  <c:v>month 15 ± 1</c:v>
                </c:pt>
              </c:strCache>
            </c:strRef>
          </c:cat>
          <c:val>
            <c:numRef>
              <c:f>Tabelle1!$B$2:$B$7</c:f>
              <c:numCache>
                <c:formatCode>0.0%</c:formatCode>
                <c:ptCount val="6"/>
                <c:pt idx="0">
                  <c:v>8.6999999999999994E-2</c:v>
                </c:pt>
                <c:pt idx="1">
                  <c:v>0.08</c:v>
                </c:pt>
                <c:pt idx="2">
                  <c:v>0.08</c:v>
                </c:pt>
                <c:pt idx="3">
                  <c:v>7.9000000000000001E-2</c:v>
                </c:pt>
                <c:pt idx="4">
                  <c:v>7.9000000000000001E-2</c:v>
                </c:pt>
                <c:pt idx="5">
                  <c:v>7.8E-2</c:v>
                </c:pt>
              </c:numCache>
            </c:numRef>
          </c:val>
          <c:smooth val="0"/>
          <c:extLst>
            <c:ext xmlns:c16="http://schemas.microsoft.com/office/drawing/2014/chart" uri="{C3380CC4-5D6E-409C-BE32-E72D297353CC}">
              <c16:uniqueId val="{00000003-3446-4427-8A4E-94C163ADB4EA}"/>
            </c:ext>
          </c:extLst>
        </c:ser>
        <c:dLbls>
          <c:showLegendKey val="0"/>
          <c:showVal val="0"/>
          <c:showCatName val="0"/>
          <c:showSerName val="0"/>
          <c:showPercent val="0"/>
          <c:showBubbleSize val="0"/>
        </c:dLbls>
        <c:smooth val="0"/>
        <c:axId val="353143448"/>
        <c:axId val="291802984"/>
      </c:lineChart>
      <c:catAx>
        <c:axId val="353143448"/>
        <c:scaling>
          <c:orientation val="minMax"/>
        </c:scaling>
        <c:delete val="0"/>
        <c:axPos val="b"/>
        <c:majorGridlines>
          <c:spPr>
            <a:ln w="9525" cap="flat" cmpd="sng" algn="ctr">
              <a:noFill/>
              <a:round/>
            </a:ln>
            <a:effectLst/>
          </c:spPr>
        </c:majorGridlines>
        <c:minorGridlines>
          <c:spPr>
            <a:ln w="9525" cap="flat" cmpd="sng" algn="ctr">
              <a:noFill/>
              <a:round/>
            </a:ln>
            <a:effectLst/>
          </c:spPr>
        </c:min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r>
                  <a:rPr lang="en-GB" sz="1400" noProof="0" dirty="0">
                    <a:latin typeface="Calibri Light" panose="020F0302020204030204" pitchFamily="34" charset="0"/>
                    <a:cs typeface="Calibri Light" panose="020F0302020204030204" pitchFamily="34" charset="0"/>
                  </a:rPr>
                  <a:t>observation</a:t>
                </a:r>
                <a:r>
                  <a:rPr lang="de-DE" sz="1400" baseline="0" dirty="0">
                    <a:latin typeface="Calibri Light" panose="020F0302020204030204" pitchFamily="34" charset="0"/>
                    <a:cs typeface="Calibri Light" panose="020F0302020204030204" pitchFamily="34" charset="0"/>
                  </a:rPr>
                  <a:t> </a:t>
                </a:r>
                <a:r>
                  <a:rPr lang="en-GB" sz="1400" baseline="0" noProof="0" dirty="0">
                    <a:latin typeface="Calibri Light" panose="020F0302020204030204" pitchFamily="34" charset="0"/>
                    <a:cs typeface="Calibri Light" panose="020F0302020204030204" pitchFamily="34" charset="0"/>
                  </a:rPr>
                  <a:t>period</a:t>
                </a:r>
                <a:endParaRPr lang="en-GB" sz="1400" noProof="0" dirty="0">
                  <a:latin typeface="Calibri Light" panose="020F0302020204030204" pitchFamily="34" charset="0"/>
                  <a:cs typeface="Calibri Light" panose="020F0302020204030204" pitchFamily="34" charset="0"/>
                </a:endParaRPr>
              </a:p>
            </c:rich>
          </c:tx>
          <c:overlay val="0"/>
          <c:spPr>
            <a:noFill/>
            <a:ln>
              <a:noFill/>
            </a:ln>
            <a:effectLst/>
          </c:spPr>
        </c:title>
        <c:numFmt formatCode="General" sourceLinked="1"/>
        <c:majorTickMark val="none"/>
        <c:minorTickMark val="none"/>
        <c:tickLblPos val="nextTo"/>
        <c:spPr>
          <a:noFill/>
          <a:ln w="9525" cap="flat" cmpd="sng" algn="ctr">
            <a:solidFill>
              <a:schemeClr val="bg2">
                <a:lumMod val="90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de-DE"/>
          </a:p>
        </c:txPr>
        <c:crossAx val="291802984"/>
        <c:crosses val="autoZero"/>
        <c:auto val="1"/>
        <c:lblAlgn val="ctr"/>
        <c:lblOffset val="100"/>
        <c:tickLblSkip val="1"/>
        <c:noMultiLvlLbl val="0"/>
      </c:catAx>
      <c:valAx>
        <c:axId val="291802984"/>
        <c:scaling>
          <c:orientation val="minMax"/>
          <c:min val="7.400000000000001E-2"/>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lang="en-GB" sz="1200" b="0" i="0" u="none" strike="noStrike" kern="1200" baseline="0" noProof="0">
                    <a:solidFill>
                      <a:schemeClr val="tx1">
                        <a:lumMod val="65000"/>
                        <a:lumOff val="35000"/>
                      </a:schemeClr>
                    </a:solidFill>
                    <a:latin typeface="Calibri Light" panose="020F0302020204030204" pitchFamily="34" charset="0"/>
                    <a:ea typeface="+mn-ea"/>
                    <a:cs typeface="Calibri Light" panose="020F0302020204030204" pitchFamily="34" charset="0"/>
                  </a:defRPr>
                </a:pPr>
                <a:r>
                  <a:rPr lang="en-GB" sz="1200" noProof="0" dirty="0">
                    <a:latin typeface="Calibri Light" panose="020F0302020204030204" pitchFamily="34" charset="0"/>
                    <a:cs typeface="Calibri Light" panose="020F0302020204030204" pitchFamily="34" charset="0"/>
                  </a:rPr>
                  <a:t>mean HbA1c [%] and 95% confidence interval</a:t>
                </a:r>
              </a:p>
              <a:p>
                <a:pPr>
                  <a:defRPr lang="en-GB" sz="1200" b="0" i="0" u="none" strike="noStrike" kern="1200" baseline="0" noProof="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en-GB" sz="1200" noProof="0" dirty="0">
                  <a:latin typeface="Calibri Light" panose="020F0302020204030204" pitchFamily="34" charset="0"/>
                  <a:cs typeface="Calibri Light" panose="020F0302020204030204" pitchFamily="34" charset="0"/>
                </a:endParaRPr>
              </a:p>
            </c:rich>
          </c:tx>
          <c:overlay val="0"/>
          <c:spPr>
            <a:noFill/>
            <a:ln>
              <a:noFill/>
            </a:ln>
            <a:effectLst/>
          </c:spPr>
        </c:title>
        <c:numFmt formatCode="0.0%" sourceLinked="1"/>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353143448"/>
        <c:crosses val="autoZero"/>
        <c:crossBetween val="between"/>
      </c:valAx>
      <c:spPr>
        <a:noFill/>
        <a:ln>
          <a:noFill/>
        </a:ln>
        <a:effectLst/>
      </c:spPr>
    </c:plotArea>
    <c:plotVisOnly val="1"/>
    <c:dispBlanksAs val="gap"/>
    <c:showDLblsOverMax val="0"/>
    <c:extLst/>
  </c:chart>
  <c:txPr>
    <a:bodyPr/>
    <a:lstStyle/>
    <a:p>
      <a:pPr>
        <a:defRPr/>
      </a:pPr>
      <a:endParaRPr lang="de-D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53342857459273"/>
          <c:y val="6.5544032208904757E-2"/>
          <c:w val="0.79139484146760131"/>
          <c:h val="0.77981798939679647"/>
        </c:manualLayout>
      </c:layout>
      <c:barChart>
        <c:barDir val="col"/>
        <c:grouping val="clustered"/>
        <c:varyColors val="0"/>
        <c:ser>
          <c:idx val="0"/>
          <c:order val="0"/>
          <c:tx>
            <c:strRef>
              <c:f>Tabelle1!$A$9</c:f>
              <c:strCache>
                <c:ptCount val="1"/>
                <c:pt idx="0">
                  <c:v>potential savings per person per year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Tabelle1!$B$8:$G$8</c:f>
              <c:strCache>
                <c:ptCount val="6"/>
                <c:pt idx="0">
                  <c:v>9,0/8,0</c:v>
                </c:pt>
                <c:pt idx="1">
                  <c:v>8,6/7,6</c:v>
                </c:pt>
                <c:pt idx="2">
                  <c:v>8,0/6,6</c:v>
                </c:pt>
                <c:pt idx="3">
                  <c:v>9,0/7,0</c:v>
                </c:pt>
                <c:pt idx="4">
                  <c:v>8,6/6,6</c:v>
                </c:pt>
                <c:pt idx="5">
                  <c:v>8,0/6,0</c:v>
                </c:pt>
              </c:strCache>
            </c:strRef>
          </c:cat>
          <c:val>
            <c:numRef>
              <c:f>Tabelle1!$B$9:$G$9</c:f>
              <c:numCache>
                <c:formatCode>#,##0\ "€"</c:formatCode>
                <c:ptCount val="6"/>
                <c:pt idx="0">
                  <c:v>511.31</c:v>
                </c:pt>
                <c:pt idx="1">
                  <c:v>545.16999999999996</c:v>
                </c:pt>
                <c:pt idx="2">
                  <c:v>836.19</c:v>
                </c:pt>
                <c:pt idx="3">
                  <c:v>1088.07</c:v>
                </c:pt>
                <c:pt idx="4">
                  <c:v>1147.51</c:v>
                </c:pt>
                <c:pt idx="5">
                  <c:v>1238.8499999999999</c:v>
                </c:pt>
              </c:numCache>
            </c:numRef>
          </c:val>
          <c:extLst>
            <c:ext xmlns:c16="http://schemas.microsoft.com/office/drawing/2014/chart" uri="{C3380CC4-5D6E-409C-BE32-E72D297353CC}">
              <c16:uniqueId val="{00000000-2A6B-4AAC-BE9D-55EF3E3A7310}"/>
            </c:ext>
          </c:extLst>
        </c:ser>
        <c:dLbls>
          <c:dLblPos val="outEnd"/>
          <c:showLegendKey val="0"/>
          <c:showVal val="1"/>
          <c:showCatName val="0"/>
          <c:showSerName val="0"/>
          <c:showPercent val="0"/>
          <c:showBubbleSize val="0"/>
        </c:dLbls>
        <c:gapWidth val="219"/>
        <c:overlap val="-27"/>
        <c:axId val="353738144"/>
        <c:axId val="352937224"/>
      </c:barChart>
      <c:catAx>
        <c:axId val="3537381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HbA1c from / to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52937224"/>
        <c:crosses val="autoZero"/>
        <c:auto val="1"/>
        <c:lblAlgn val="ctr"/>
        <c:lblOffset val="100"/>
        <c:noMultiLvlLbl val="0"/>
      </c:catAx>
      <c:valAx>
        <c:axId val="35293722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potential savings per person per year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quot;€&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53738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0.75153</cdr:x>
      <cdr:y>0.89433</cdr:y>
    </cdr:from>
    <cdr:to>
      <cdr:x>0.9807</cdr:x>
      <cdr:y>0.95785</cdr:y>
    </cdr:to>
    <cdr:sp macro="" textlink="">
      <cdr:nvSpPr>
        <cdr:cNvPr id="2" name="Textfeld 1">
          <a:extLst xmlns:a="http://schemas.openxmlformats.org/drawingml/2006/main">
            <a:ext uri="{FF2B5EF4-FFF2-40B4-BE49-F238E27FC236}">
              <a16:creationId xmlns:a16="http://schemas.microsoft.com/office/drawing/2014/main" id="{E633CEF7-E399-47D2-9528-AE857ACA8FF1}"/>
            </a:ext>
          </a:extLst>
        </cdr:cNvPr>
        <cdr:cNvSpPr txBox="1"/>
      </cdr:nvSpPr>
      <cdr:spPr>
        <a:xfrm xmlns:a="http://schemas.openxmlformats.org/drawingml/2006/main">
          <a:off x="4128550" y="2952586"/>
          <a:ext cx="1258956" cy="20971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de-DE" sz="1050" dirty="0">
              <a:solidFill>
                <a:schemeClr val="bg1">
                  <a:lumMod val="50000"/>
                </a:schemeClr>
              </a:solidFill>
            </a:rPr>
            <a:t>[P</a:t>
          </a:r>
          <a:r>
            <a:rPr lang="de-DE" sz="1050" baseline="0" dirty="0">
              <a:solidFill>
                <a:schemeClr val="bg1">
                  <a:lumMod val="50000"/>
                </a:schemeClr>
              </a:solidFill>
            </a:rPr>
            <a:t> &lt; 0,001]</a:t>
          </a:r>
          <a:endParaRPr lang="de-DE" sz="1050" dirty="0">
            <a:solidFill>
              <a:schemeClr val="bg1">
                <a:lumMod val="5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09"/>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09"/>
          </a:xfrm>
          <a:prstGeom prst="rect">
            <a:avLst/>
          </a:prstGeom>
        </p:spPr>
        <p:txBody>
          <a:bodyPr vert="horz" lIns="91440" tIns="45720" rIns="91440" bIns="45720" rtlCol="0"/>
          <a:lstStyle>
            <a:lvl1pPr algn="r">
              <a:defRPr sz="1200"/>
            </a:lvl1pPr>
          </a:lstStyle>
          <a:p>
            <a:fld id="{F2B4A999-6B04-4D23-9D1F-3B674C4287A7}" type="datetimeFigureOut">
              <a:rPr lang="de-DE" smtClean="0"/>
              <a:t>16.10.2018</a:t>
            </a:fld>
            <a:endParaRPr lang="de-DE"/>
          </a:p>
        </p:txBody>
      </p:sp>
      <p:sp>
        <p:nvSpPr>
          <p:cNvPr id="4" name="Fußzeilenplatzhalter 3"/>
          <p:cNvSpPr>
            <a:spLocks noGrp="1"/>
          </p:cNvSpPr>
          <p:nvPr>
            <p:ph type="ftr" sz="quarter" idx="2"/>
          </p:nvPr>
        </p:nvSpPr>
        <p:spPr>
          <a:xfrm>
            <a:off x="0" y="9428242"/>
            <a:ext cx="2946400" cy="496809"/>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8242"/>
            <a:ext cx="2946400" cy="496809"/>
          </a:xfrm>
          <a:prstGeom prst="rect">
            <a:avLst/>
          </a:prstGeom>
        </p:spPr>
        <p:txBody>
          <a:bodyPr vert="horz" lIns="91440" tIns="45720" rIns="91440" bIns="45720" rtlCol="0" anchor="b"/>
          <a:lstStyle>
            <a:lvl1pPr algn="r">
              <a:defRPr sz="1200"/>
            </a:lvl1pPr>
          </a:lstStyle>
          <a:p>
            <a:fld id="{5E4B9360-1DAE-4694-87D8-F4084E809077}" type="slidenum">
              <a:rPr lang="de-DE" smtClean="0"/>
              <a:t>‹Nr.›</a:t>
            </a:fld>
            <a:endParaRPr lang="de-DE"/>
          </a:p>
        </p:txBody>
      </p:sp>
    </p:spTree>
    <p:extLst>
      <p:ext uri="{BB962C8B-B14F-4D97-AF65-F5344CB8AC3E}">
        <p14:creationId xmlns:p14="http://schemas.microsoft.com/office/powerpoint/2010/main" val="1008898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7898F2E-F106-4FD0-A3AA-8CE1F7C8BD86}" type="datetimeFigureOut">
              <a:rPr lang="de-DE" smtClean="0"/>
              <a:t>16.10.2018</a:t>
            </a:fld>
            <a:endParaRPr lang="de-DE"/>
          </a:p>
        </p:txBody>
      </p:sp>
      <p:sp>
        <p:nvSpPr>
          <p:cNvPr id="4" name="Folienbildplatzhalt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F299695-5B6B-4D87-8B7C-F39BEEAAF5E8}" type="slidenum">
              <a:rPr lang="de-DE" smtClean="0"/>
              <a:t>‹Nr.›</a:t>
            </a:fld>
            <a:endParaRPr lang="de-DE"/>
          </a:p>
        </p:txBody>
      </p:sp>
    </p:spTree>
    <p:extLst>
      <p:ext uri="{BB962C8B-B14F-4D97-AF65-F5344CB8AC3E}">
        <p14:creationId xmlns:p14="http://schemas.microsoft.com/office/powerpoint/2010/main" val="73911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4" name="Foliennummernplatzhalter 3"/>
          <p:cNvSpPr>
            <a:spLocks noGrp="1"/>
          </p:cNvSpPr>
          <p:nvPr>
            <p:ph type="sldNum" sz="quarter" idx="5"/>
          </p:nvPr>
        </p:nvSpPr>
        <p:spPr/>
        <p:txBody>
          <a:bodyPr/>
          <a:lstStyle/>
          <a:p>
            <a:pPr>
              <a:defRPr/>
            </a:pPr>
            <a:fld id="{CD2900DB-EA2E-4CDA-82CF-B3B34CF19076}" type="slidenum">
              <a:rPr lang="de-DE" smtClean="0"/>
              <a:pPr>
                <a:defRPr/>
              </a:pPr>
              <a:t>6</a:t>
            </a:fld>
            <a:endParaRPr lang="de-DE" dirty="0"/>
          </a:p>
        </p:txBody>
      </p:sp>
    </p:spTree>
    <p:extLst>
      <p:ext uri="{BB962C8B-B14F-4D97-AF65-F5344CB8AC3E}">
        <p14:creationId xmlns:p14="http://schemas.microsoft.com/office/powerpoint/2010/main" val="643605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baseline="0" dirty="0"/>
          </a:p>
        </p:txBody>
      </p:sp>
      <p:sp>
        <p:nvSpPr>
          <p:cNvPr id="4" name="Foliennummernplatzhalter 3"/>
          <p:cNvSpPr>
            <a:spLocks noGrp="1"/>
          </p:cNvSpPr>
          <p:nvPr>
            <p:ph type="sldNum" sz="quarter" idx="5"/>
          </p:nvPr>
        </p:nvSpPr>
        <p:spPr/>
        <p:txBody>
          <a:bodyPr/>
          <a:lstStyle/>
          <a:p>
            <a:pPr>
              <a:defRPr/>
            </a:pPr>
            <a:fld id="{CD2900DB-EA2E-4CDA-82CF-B3B34CF19076}" type="slidenum">
              <a:rPr lang="de-DE" smtClean="0"/>
              <a:pPr>
                <a:defRPr/>
              </a:pPr>
              <a:t>15</a:t>
            </a:fld>
            <a:endParaRPr lang="de-DE" dirty="0"/>
          </a:p>
        </p:txBody>
      </p:sp>
    </p:spTree>
    <p:extLst>
      <p:ext uri="{BB962C8B-B14F-4D97-AF65-F5344CB8AC3E}">
        <p14:creationId xmlns:p14="http://schemas.microsoft.com/office/powerpoint/2010/main" val="208922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4" name="Foliennummernplatzhalter 3"/>
          <p:cNvSpPr>
            <a:spLocks noGrp="1"/>
          </p:cNvSpPr>
          <p:nvPr>
            <p:ph type="sldNum" sz="quarter" idx="5"/>
          </p:nvPr>
        </p:nvSpPr>
        <p:spPr/>
        <p:txBody>
          <a:bodyPr/>
          <a:lstStyle/>
          <a:p>
            <a:pPr>
              <a:defRPr/>
            </a:pPr>
            <a:fld id="{CD2900DB-EA2E-4CDA-82CF-B3B34CF19076}" type="slidenum">
              <a:rPr lang="de-DE" smtClean="0"/>
              <a:pPr>
                <a:defRPr/>
              </a:pPr>
              <a:t>16</a:t>
            </a:fld>
            <a:endParaRPr lang="de-DE" dirty="0"/>
          </a:p>
        </p:txBody>
      </p:sp>
    </p:spTree>
    <p:extLst>
      <p:ext uri="{BB962C8B-B14F-4D97-AF65-F5344CB8AC3E}">
        <p14:creationId xmlns:p14="http://schemas.microsoft.com/office/powerpoint/2010/main" val="2786687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6E6E98C-34F7-40EB-85FD-3C4ED5D9233B}" type="slidenum">
              <a:rPr lang="de-DE" altLang="de-DE" smtClean="0"/>
              <a:pPr>
                <a:defRPr/>
              </a:pPr>
              <a:t>17</a:t>
            </a:fld>
            <a:endParaRPr lang="de-DE" altLang="de-DE" dirty="0"/>
          </a:p>
        </p:txBody>
      </p:sp>
    </p:spTree>
    <p:extLst>
      <p:ext uri="{BB962C8B-B14F-4D97-AF65-F5344CB8AC3E}">
        <p14:creationId xmlns:p14="http://schemas.microsoft.com/office/powerpoint/2010/main" val="3536672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6E6E98C-34F7-40EB-85FD-3C4ED5D9233B}" type="slidenum">
              <a:rPr lang="de-DE" altLang="de-DE" smtClean="0"/>
              <a:pPr>
                <a:defRPr/>
              </a:pPr>
              <a:t>18</a:t>
            </a:fld>
            <a:endParaRPr lang="de-DE" altLang="de-DE" dirty="0"/>
          </a:p>
        </p:txBody>
      </p:sp>
    </p:spTree>
    <p:extLst>
      <p:ext uri="{BB962C8B-B14F-4D97-AF65-F5344CB8AC3E}">
        <p14:creationId xmlns:p14="http://schemas.microsoft.com/office/powerpoint/2010/main" val="350959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4" name="Foliennummernplatzhalter 3"/>
          <p:cNvSpPr>
            <a:spLocks noGrp="1"/>
          </p:cNvSpPr>
          <p:nvPr>
            <p:ph type="sldNum" sz="quarter" idx="5"/>
          </p:nvPr>
        </p:nvSpPr>
        <p:spPr/>
        <p:txBody>
          <a:bodyPr/>
          <a:lstStyle/>
          <a:p>
            <a:pPr>
              <a:defRPr/>
            </a:pPr>
            <a:fld id="{CD2900DB-EA2E-4CDA-82CF-B3B34CF19076}" type="slidenum">
              <a:rPr lang="de-DE" smtClean="0"/>
              <a:pPr>
                <a:defRPr/>
              </a:pPr>
              <a:t>22</a:t>
            </a:fld>
            <a:endParaRPr lang="de-DE" dirty="0"/>
          </a:p>
        </p:txBody>
      </p:sp>
    </p:spTree>
    <p:extLst>
      <p:ext uri="{BB962C8B-B14F-4D97-AF65-F5344CB8AC3E}">
        <p14:creationId xmlns:p14="http://schemas.microsoft.com/office/powerpoint/2010/main" val="762118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4" name="Foliennummernplatzhalter 3"/>
          <p:cNvSpPr>
            <a:spLocks noGrp="1"/>
          </p:cNvSpPr>
          <p:nvPr>
            <p:ph type="sldNum" sz="quarter" idx="5"/>
          </p:nvPr>
        </p:nvSpPr>
        <p:spPr/>
        <p:txBody>
          <a:bodyPr/>
          <a:lstStyle/>
          <a:p>
            <a:pPr>
              <a:defRPr/>
            </a:pPr>
            <a:fld id="{CD2900DB-EA2E-4CDA-82CF-B3B34CF19076}" type="slidenum">
              <a:rPr lang="de-DE" smtClean="0"/>
              <a:pPr>
                <a:defRPr/>
              </a:pPr>
              <a:t>23</a:t>
            </a:fld>
            <a:endParaRPr lang="de-DE" dirty="0"/>
          </a:p>
        </p:txBody>
      </p:sp>
    </p:spTree>
    <p:extLst>
      <p:ext uri="{BB962C8B-B14F-4D97-AF65-F5344CB8AC3E}">
        <p14:creationId xmlns:p14="http://schemas.microsoft.com/office/powerpoint/2010/main" val="2579475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3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de-DE"/>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flipH="1">
            <a:off x="-16172" y="6707176"/>
            <a:ext cx="915764" cy="145327"/>
          </a:xfrm>
          <a:prstGeom prst="rect">
            <a:avLst/>
          </a:prstGeom>
          <a:ln/>
        </p:spPr>
        <p:txBody>
          <a:bodyPr/>
          <a:lstStyle>
            <a:lvl1pPr>
              <a:defRPr/>
            </a:lvl1pPr>
          </a:lstStyle>
          <a:p>
            <a:pPr>
              <a:defRPr/>
            </a:pPr>
            <a:fld id="{A48A99CB-C3B2-46B4-B31C-195F063FF71A}" type="slidenum">
              <a:rPr lang="de-DE"/>
              <a:pPr>
                <a:defRPr/>
              </a:pPr>
              <a:t>‹Nr.›</a:t>
            </a:fld>
            <a:endParaRPr lang="de-DE"/>
          </a:p>
        </p:txBody>
      </p:sp>
    </p:spTree>
    <p:extLst>
      <p:ext uri="{BB962C8B-B14F-4D97-AF65-F5344CB8AC3E}">
        <p14:creationId xmlns:p14="http://schemas.microsoft.com/office/powerpoint/2010/main" val="47219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de-DE"/>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flipH="1">
            <a:off x="-16172" y="6707176"/>
            <a:ext cx="915764" cy="145327"/>
          </a:xfrm>
          <a:prstGeom prst="rect">
            <a:avLst/>
          </a:prstGeom>
          <a:ln/>
        </p:spPr>
        <p:txBody>
          <a:bodyPr/>
          <a:lstStyle>
            <a:lvl1pPr>
              <a:defRPr/>
            </a:lvl1pPr>
          </a:lstStyle>
          <a:p>
            <a:pPr>
              <a:defRPr/>
            </a:pPr>
            <a:fld id="{82EA7AE9-EF2D-4C8F-87DB-D42E00D7D114}" type="slidenum">
              <a:rPr lang="de-DE"/>
              <a:pPr>
                <a:defRPr/>
              </a:pPr>
              <a:t>‹Nr.›</a:t>
            </a:fld>
            <a:endParaRPr lang="de-DE"/>
          </a:p>
        </p:txBody>
      </p:sp>
    </p:spTree>
    <p:extLst>
      <p:ext uri="{BB962C8B-B14F-4D97-AF65-F5344CB8AC3E}">
        <p14:creationId xmlns:p14="http://schemas.microsoft.com/office/powerpoint/2010/main" val="2838176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95288" y="412751"/>
            <a:ext cx="8229600" cy="581025"/>
          </a:xfrm>
          <a:prstGeom prst="rect">
            <a:avLst/>
          </a:prstGeom>
        </p:spPr>
        <p:txBody>
          <a:bodyPr/>
          <a:lstStyle/>
          <a:p>
            <a:r>
              <a:rPr lang="de-DE" dirty="0"/>
              <a:t>Titelmasterformat durch Klicken bearbeiten</a:t>
            </a:r>
          </a:p>
        </p:txBody>
      </p:sp>
      <p:sp>
        <p:nvSpPr>
          <p:cNvPr id="3" name="Inhaltsplatzhalter 2"/>
          <p:cNvSpPr>
            <a:spLocks noGrp="1"/>
          </p:cNvSpPr>
          <p:nvPr>
            <p:ph idx="1"/>
          </p:nvPr>
        </p:nvSpPr>
        <p:spPr>
          <a:xfrm>
            <a:off x="395288" y="1268413"/>
            <a:ext cx="8291512" cy="48577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1258888" y="6356350"/>
            <a:ext cx="1055687" cy="365125"/>
          </a:xfrm>
          <a:prstGeom prst="rect">
            <a:avLst/>
          </a:prstGeom>
        </p:spPr>
        <p:txBody>
          <a:bodyPr/>
          <a:lstStyle>
            <a:lvl1pPr>
              <a:defRPr/>
            </a:lvl1pPr>
          </a:lstStyle>
          <a:p>
            <a:pPr>
              <a:defRPr/>
            </a:pPr>
            <a:fld id="{72AD146B-DF86-414B-9ED9-F7207AD96BD0}" type="datetime1">
              <a:rPr lang="de-DE" smtClean="0"/>
              <a:t>16.10.2018</a:t>
            </a:fld>
            <a:endParaRPr lang="de-DE" dirty="0"/>
          </a:p>
        </p:txBody>
      </p:sp>
      <p:sp>
        <p:nvSpPr>
          <p:cNvPr id="5" name="Fußzeilenplatzhalter 4"/>
          <p:cNvSpPr>
            <a:spLocks noGrp="1"/>
          </p:cNvSpPr>
          <p:nvPr>
            <p:ph type="ftr" sz="quarter" idx="11"/>
          </p:nvPr>
        </p:nvSpPr>
        <p:spPr>
          <a:xfrm>
            <a:off x="2592388" y="6356350"/>
            <a:ext cx="4751387" cy="365125"/>
          </a:xfrm>
          <a:prstGeom prst="rect">
            <a:avLst/>
          </a:prstGeom>
        </p:spPr>
        <p:txBody>
          <a:bodyPr/>
          <a:lstStyle>
            <a:lvl1pPr>
              <a:defRPr/>
            </a:lvl1pPr>
          </a:lstStyle>
          <a:p>
            <a:pPr>
              <a:defRPr/>
            </a:pPr>
            <a:r>
              <a:rPr lang="de-DE" dirty="0"/>
              <a:t>Confidential</a:t>
            </a:r>
          </a:p>
        </p:txBody>
      </p:sp>
      <p:sp>
        <p:nvSpPr>
          <p:cNvPr id="6" name="Foliennummernplatzhalter 5"/>
          <p:cNvSpPr>
            <a:spLocks noGrp="1"/>
          </p:cNvSpPr>
          <p:nvPr>
            <p:ph type="sldNum" sz="quarter" idx="12"/>
          </p:nvPr>
        </p:nvSpPr>
        <p:spPr>
          <a:xfrm>
            <a:off x="8701668" y="6341637"/>
            <a:ext cx="457200" cy="365125"/>
          </a:xfrm>
          <a:prstGeom prst="rect">
            <a:avLst/>
          </a:prstGeom>
        </p:spPr>
        <p:txBody>
          <a:bodyPr/>
          <a:lstStyle>
            <a:lvl1pPr algn="ctr">
              <a:defRPr sz="1050">
                <a:solidFill>
                  <a:schemeClr val="bg1"/>
                </a:solidFill>
              </a:defRPr>
            </a:lvl1pPr>
          </a:lstStyle>
          <a:p>
            <a:pPr>
              <a:defRPr/>
            </a:pPr>
            <a:fld id="{D81C153B-869A-42FD-8378-053B0B34B50C}" type="slidenum">
              <a:rPr lang="de-DE" altLang="de-DE" smtClean="0"/>
              <a:pPr>
                <a:defRPr/>
              </a:pPr>
              <a:t>‹Nr.›</a:t>
            </a:fld>
            <a:endParaRPr lang="de-DE" altLang="de-DE" dirty="0"/>
          </a:p>
        </p:txBody>
      </p:sp>
    </p:spTree>
    <p:extLst>
      <p:ext uri="{BB962C8B-B14F-4D97-AF65-F5344CB8AC3E}">
        <p14:creationId xmlns:p14="http://schemas.microsoft.com/office/powerpoint/2010/main" val="2809623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el 1"/>
          <p:cNvSpPr>
            <a:spLocks noGrp="1"/>
          </p:cNvSpPr>
          <p:nvPr>
            <p:ph type="title"/>
          </p:nvPr>
        </p:nvSpPr>
        <p:spPr>
          <a:xfrm>
            <a:off x="257129" y="225015"/>
            <a:ext cx="8256602" cy="374073"/>
          </a:xfrm>
          <a:prstGeom prst="rect">
            <a:avLst/>
          </a:prstGeom>
        </p:spPr>
        <p:txBody>
          <a:bodyPr>
            <a:noAutofit/>
          </a:bodyPr>
          <a:lstStyle>
            <a:lvl1pPr>
              <a:defRPr sz="2200">
                <a:solidFill>
                  <a:schemeClr val="tx2">
                    <a:lumMod val="75000"/>
                  </a:schemeClr>
                </a:solidFill>
                <a:latin typeface="Calibri Light" panose="020F0302020204030204" pitchFamily="34" charset="0"/>
                <a:cs typeface="Calibri Light" panose="020F0302020204030204" pitchFamily="34" charset="0"/>
              </a:defRPr>
            </a:lvl1pPr>
          </a:lstStyle>
          <a:p>
            <a:r>
              <a:rPr lang="de-DE" dirty="0"/>
              <a:t>Titelmasterformat durch Klicken bearbeiten</a:t>
            </a:r>
          </a:p>
        </p:txBody>
      </p:sp>
      <p:sp>
        <p:nvSpPr>
          <p:cNvPr id="7" name="Content Placeholder 6"/>
          <p:cNvSpPr>
            <a:spLocks noGrp="1"/>
          </p:cNvSpPr>
          <p:nvPr>
            <p:ph sz="quarter" idx="13"/>
          </p:nvPr>
        </p:nvSpPr>
        <p:spPr>
          <a:xfrm>
            <a:off x="395288" y="1487978"/>
            <a:ext cx="8256602" cy="4277822"/>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liennummernplatzhalter 3">
            <a:extLst>
              <a:ext uri="{FF2B5EF4-FFF2-40B4-BE49-F238E27FC236}">
                <a16:creationId xmlns:a16="http://schemas.microsoft.com/office/drawing/2014/main" id="{0A5B8857-9F77-4A4A-8B09-62CCEC2EE4E8}"/>
              </a:ext>
            </a:extLst>
          </p:cNvPr>
          <p:cNvSpPr>
            <a:spLocks noGrp="1"/>
          </p:cNvSpPr>
          <p:nvPr>
            <p:ph type="sldNum" sz="quarter" idx="10"/>
          </p:nvPr>
        </p:nvSpPr>
        <p:spPr>
          <a:xfrm>
            <a:off x="8513731" y="6593373"/>
            <a:ext cx="586740" cy="271036"/>
          </a:xfrm>
          <a:prstGeom prst="rect">
            <a:avLst/>
          </a:prstGeom>
        </p:spPr>
        <p:txBody>
          <a:bodyPr/>
          <a:lstStyle>
            <a:lvl1pPr algn="r">
              <a:defRPr sz="900">
                <a:solidFill>
                  <a:schemeClr val="bg1">
                    <a:lumMod val="50000"/>
                  </a:schemeClr>
                </a:solidFill>
              </a:defRPr>
            </a:lvl1pPr>
          </a:lstStyle>
          <a:p>
            <a:pPr>
              <a:defRPr/>
            </a:pPr>
            <a:r>
              <a:rPr lang="de-DE" altLang="de-DE" dirty="0"/>
              <a:t>-</a:t>
            </a:r>
            <a:fld id="{F7737257-58B0-4CDD-B9AA-A4E64371BD78}" type="slidenum">
              <a:rPr lang="de-DE" altLang="de-DE" smtClean="0"/>
              <a:pPr>
                <a:defRPr/>
              </a:pPr>
              <a:t>‹Nr.›</a:t>
            </a:fld>
            <a:r>
              <a:rPr lang="de-DE" altLang="de-DE" dirty="0"/>
              <a:t>-</a:t>
            </a:r>
          </a:p>
        </p:txBody>
      </p:sp>
    </p:spTree>
    <p:extLst>
      <p:ext uri="{BB962C8B-B14F-4D97-AF65-F5344CB8AC3E}">
        <p14:creationId xmlns:p14="http://schemas.microsoft.com/office/powerpoint/2010/main" val="292435293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el 1"/>
          <p:cNvSpPr>
            <a:spLocks noGrp="1"/>
          </p:cNvSpPr>
          <p:nvPr>
            <p:ph type="title"/>
          </p:nvPr>
        </p:nvSpPr>
        <p:spPr>
          <a:xfrm>
            <a:off x="255809" y="233722"/>
            <a:ext cx="8256602" cy="365126"/>
          </a:xfrm>
          <a:prstGeom prst="rect">
            <a:avLst/>
          </a:prstGeom>
        </p:spPr>
        <p:txBody>
          <a:bodyPr>
            <a:normAutofit/>
          </a:bodyPr>
          <a:lstStyle>
            <a:lvl1pPr>
              <a:defRPr sz="2200">
                <a:solidFill>
                  <a:schemeClr val="tx2">
                    <a:lumMod val="75000"/>
                  </a:schemeClr>
                </a:solidFill>
                <a:latin typeface="Calibri Light" panose="020F0302020204030204" pitchFamily="34" charset="0"/>
                <a:cs typeface="Calibri Light" panose="020F0302020204030204" pitchFamily="34" charset="0"/>
              </a:defRPr>
            </a:lvl1pPr>
          </a:lstStyle>
          <a:p>
            <a:r>
              <a:rPr lang="de-DE" dirty="0"/>
              <a:t>Titelmasterformat durch Klicken bearbeiten</a:t>
            </a:r>
          </a:p>
        </p:txBody>
      </p:sp>
      <p:sp>
        <p:nvSpPr>
          <p:cNvPr id="4" name="Foliennummernplatzhalter 3">
            <a:extLst>
              <a:ext uri="{FF2B5EF4-FFF2-40B4-BE49-F238E27FC236}">
                <a16:creationId xmlns:a16="http://schemas.microsoft.com/office/drawing/2014/main" id="{8A44956A-FC31-4BA3-BB28-A09C9149F320}"/>
              </a:ext>
            </a:extLst>
          </p:cNvPr>
          <p:cNvSpPr>
            <a:spLocks noGrp="1"/>
          </p:cNvSpPr>
          <p:nvPr>
            <p:ph type="sldNum" sz="quarter" idx="10"/>
          </p:nvPr>
        </p:nvSpPr>
        <p:spPr>
          <a:xfrm>
            <a:off x="8557260" y="6586964"/>
            <a:ext cx="586740" cy="271036"/>
          </a:xfrm>
          <a:prstGeom prst="rect">
            <a:avLst/>
          </a:prstGeom>
        </p:spPr>
        <p:txBody>
          <a:bodyPr/>
          <a:lstStyle>
            <a:lvl1pPr>
              <a:defRPr sz="900">
                <a:solidFill>
                  <a:schemeClr val="bg1">
                    <a:lumMod val="50000"/>
                  </a:schemeClr>
                </a:solidFill>
              </a:defRPr>
            </a:lvl1pPr>
          </a:lstStyle>
          <a:p>
            <a:pPr>
              <a:defRPr/>
            </a:pPr>
            <a:r>
              <a:rPr lang="de-DE" altLang="de-DE" dirty="0"/>
              <a:t>-</a:t>
            </a:r>
            <a:fld id="{F7737257-58B0-4CDD-B9AA-A4E64371BD78}" type="slidenum">
              <a:rPr lang="de-DE" altLang="de-DE" smtClean="0"/>
              <a:pPr>
                <a:defRPr/>
              </a:pPr>
              <a:t>‹Nr.›</a:t>
            </a:fld>
            <a:endParaRPr lang="de-DE" altLang="de-DE" dirty="0"/>
          </a:p>
        </p:txBody>
      </p:sp>
    </p:spTree>
    <p:extLst>
      <p:ext uri="{BB962C8B-B14F-4D97-AF65-F5344CB8AC3E}">
        <p14:creationId xmlns:p14="http://schemas.microsoft.com/office/powerpoint/2010/main" val="1767097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on a Page">
    <p:spTree>
      <p:nvGrpSpPr>
        <p:cNvPr id="1" name=""/>
        <p:cNvGrpSpPr/>
        <p:nvPr/>
      </p:nvGrpSpPr>
      <p:grpSpPr>
        <a:xfrm>
          <a:off x="0" y="0"/>
          <a:ext cx="0" cy="0"/>
          <a:chOff x="0" y="0"/>
          <a:chExt cx="0" cy="0"/>
        </a:xfrm>
      </p:grpSpPr>
      <p:sp>
        <p:nvSpPr>
          <p:cNvPr id="2" name="Titel 1"/>
          <p:cNvSpPr>
            <a:spLocks noGrp="1"/>
          </p:cNvSpPr>
          <p:nvPr>
            <p:ph type="title" sz="quarter"/>
          </p:nvPr>
        </p:nvSpPr>
        <p:spPr>
          <a:xfrm>
            <a:off x="395287" y="260350"/>
            <a:ext cx="8254539" cy="581025"/>
          </a:xfrm>
          <a:prstGeom prst="rect">
            <a:avLst/>
          </a:prstGeom>
        </p:spPr>
        <p:txBody>
          <a:bodyPr/>
          <a:lstStyle/>
          <a:p>
            <a:r>
              <a:rPr lang="de-DE"/>
              <a:t>Titelmasterformat durch Klicken bearbeiten</a:t>
            </a:r>
          </a:p>
        </p:txBody>
      </p:sp>
      <p:sp>
        <p:nvSpPr>
          <p:cNvPr id="3" name="Inhaltsplatzhalter 2"/>
          <p:cNvSpPr>
            <a:spLocks noGrp="1"/>
          </p:cNvSpPr>
          <p:nvPr>
            <p:ph sz="quarter" idx="1"/>
          </p:nvPr>
        </p:nvSpPr>
        <p:spPr>
          <a:xfrm>
            <a:off x="395288" y="1764802"/>
            <a:ext cx="4068762" cy="4002086"/>
          </a:xfrm>
          <a:prstGeom prst="rect">
            <a:avLst/>
          </a:prstGeom>
        </p:spPr>
        <p:txBody>
          <a:bodyPr lIns="0" tIns="0" rIns="0" bIns="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4579477" y="1764802"/>
            <a:ext cx="4070350" cy="4002086"/>
          </a:xfrm>
          <a:prstGeom prst="rect">
            <a:avLst/>
          </a:prstGeom>
        </p:spPr>
        <p:txBody>
          <a:bodyPr lIns="0" tIns="0" rIns="0" bIns="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Content Placeholder 10"/>
          <p:cNvSpPr>
            <a:spLocks noGrp="1"/>
          </p:cNvSpPr>
          <p:nvPr>
            <p:ph sz="quarter" idx="13"/>
          </p:nvPr>
        </p:nvSpPr>
        <p:spPr>
          <a:xfrm>
            <a:off x="395288" y="1477463"/>
            <a:ext cx="4068000" cy="219075"/>
          </a:xfrm>
          <a:solidFill>
            <a:schemeClr val="tx2"/>
          </a:solidFill>
        </p:spPr>
        <p:txBody>
          <a:bodyPr anchor="ctr" anchorCtr="0"/>
          <a:lstStyle>
            <a:lvl1pPr marL="0" indent="0" algn="ctr">
              <a:buNone/>
              <a:defRPr b="1">
                <a:solidFill>
                  <a:schemeClr val="bg1"/>
                </a:solidFill>
              </a:defRPr>
            </a:lvl1pPr>
            <a:lvl2pPr marL="180975" indent="0">
              <a:buNone/>
              <a:defRPr/>
            </a:lvl2pPr>
            <a:lvl3pPr marL="361950" indent="0">
              <a:buNone/>
              <a:defRPr/>
            </a:lvl3pPr>
            <a:lvl4pPr marL="542925" indent="0">
              <a:buNone/>
              <a:defRPr/>
            </a:lvl4pPr>
            <a:lvl5pPr marL="714375" indent="0">
              <a:buNone/>
              <a:defRPr/>
            </a:lvl5pPr>
          </a:lstStyle>
          <a:p>
            <a:pPr lvl="0"/>
            <a:r>
              <a:rPr lang="en-US" dirty="0"/>
              <a:t>Click to edit Master text styles</a:t>
            </a:r>
            <a:endParaRPr lang="en-GB" dirty="0"/>
          </a:p>
        </p:txBody>
      </p:sp>
      <p:sp>
        <p:nvSpPr>
          <p:cNvPr id="14" name="Content Placeholder 10"/>
          <p:cNvSpPr>
            <a:spLocks noGrp="1"/>
          </p:cNvSpPr>
          <p:nvPr>
            <p:ph sz="quarter" idx="14"/>
          </p:nvPr>
        </p:nvSpPr>
        <p:spPr>
          <a:xfrm>
            <a:off x="4581827" y="1477463"/>
            <a:ext cx="4068000" cy="219075"/>
          </a:xfrm>
          <a:solidFill>
            <a:schemeClr val="tx2"/>
          </a:solidFill>
        </p:spPr>
        <p:txBody>
          <a:bodyPr anchor="ctr" anchorCtr="0"/>
          <a:lstStyle>
            <a:lvl1pPr marL="0" indent="0" algn="ctr">
              <a:buNone/>
              <a:defRPr b="1">
                <a:solidFill>
                  <a:schemeClr val="bg1"/>
                </a:solidFill>
              </a:defRPr>
            </a:lvl1pPr>
            <a:lvl2pPr marL="180975" indent="0">
              <a:buNone/>
              <a:defRPr/>
            </a:lvl2pPr>
            <a:lvl3pPr marL="361950" indent="0">
              <a:buNone/>
              <a:defRPr/>
            </a:lvl3pPr>
            <a:lvl4pPr marL="542925" indent="0">
              <a:buNone/>
              <a:defRPr/>
            </a:lvl4pPr>
            <a:lvl5pPr marL="714375" indent="0">
              <a:buNone/>
              <a:defRPr/>
            </a:lvl5pPr>
          </a:lstStyle>
          <a:p>
            <a:pPr lvl="0"/>
            <a:r>
              <a:rPr lang="en-US" dirty="0"/>
              <a:t>Click to edit Master text styles</a:t>
            </a:r>
            <a:endParaRPr lang="en-GB" dirty="0"/>
          </a:p>
        </p:txBody>
      </p:sp>
      <p:sp>
        <p:nvSpPr>
          <p:cNvPr id="9" name="Foliennummernplatzhalter 3">
            <a:extLst>
              <a:ext uri="{FF2B5EF4-FFF2-40B4-BE49-F238E27FC236}">
                <a16:creationId xmlns:a16="http://schemas.microsoft.com/office/drawing/2014/main" id="{DBC0A8A9-0171-46C1-800E-811228F4479E}"/>
              </a:ext>
            </a:extLst>
          </p:cNvPr>
          <p:cNvSpPr>
            <a:spLocks noGrp="1"/>
          </p:cNvSpPr>
          <p:nvPr>
            <p:ph type="sldNum" sz="quarter" idx="10"/>
          </p:nvPr>
        </p:nvSpPr>
        <p:spPr>
          <a:xfrm>
            <a:off x="8557260" y="6604059"/>
            <a:ext cx="586740" cy="271036"/>
          </a:xfrm>
          <a:prstGeom prst="rect">
            <a:avLst/>
          </a:prstGeom>
        </p:spPr>
        <p:txBody>
          <a:bodyPr/>
          <a:lstStyle>
            <a:lvl1pPr>
              <a:defRPr sz="900">
                <a:solidFill>
                  <a:schemeClr val="bg1">
                    <a:lumMod val="50000"/>
                  </a:schemeClr>
                </a:solidFill>
              </a:defRPr>
            </a:lvl1pPr>
          </a:lstStyle>
          <a:p>
            <a:pPr>
              <a:defRPr/>
            </a:pPr>
            <a:r>
              <a:rPr lang="de-DE" altLang="de-DE" dirty="0"/>
              <a:t>-</a:t>
            </a:r>
            <a:fld id="{F7737257-58B0-4CDD-B9AA-A4E64371BD78}" type="slidenum">
              <a:rPr lang="de-DE" altLang="de-DE" smtClean="0"/>
              <a:pPr>
                <a:defRPr/>
              </a:pPr>
              <a:t>‹Nr.›</a:t>
            </a:fld>
            <a:r>
              <a:rPr lang="de-DE" altLang="de-DE" dirty="0"/>
              <a:t>-</a:t>
            </a:r>
          </a:p>
        </p:txBody>
      </p:sp>
    </p:spTree>
    <p:extLst>
      <p:ext uri="{BB962C8B-B14F-4D97-AF65-F5344CB8AC3E}">
        <p14:creationId xmlns:p14="http://schemas.microsoft.com/office/powerpoint/2010/main" val="92296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extLst>
      <p:ext uri="{BB962C8B-B14F-4D97-AF65-F5344CB8AC3E}">
        <p14:creationId xmlns:p14="http://schemas.microsoft.com/office/powerpoint/2010/main" val="1267329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flipH="1">
            <a:off x="-16172" y="6707176"/>
            <a:ext cx="915764" cy="145327"/>
          </a:xfrm>
          <a:prstGeom prst="rect">
            <a:avLst/>
          </a:prstGeom>
          <a:ln/>
        </p:spPr>
        <p:txBody>
          <a:bodyPr/>
          <a:lstStyle>
            <a:lvl1pPr>
              <a:defRPr/>
            </a:lvl1pPr>
          </a:lstStyle>
          <a:p>
            <a:pPr>
              <a:defRPr/>
            </a:pPr>
            <a:fld id="{9E4503DD-101E-46D8-89CE-2A8F94533590}" type="slidenum">
              <a:rPr lang="de-DE"/>
              <a:pPr>
                <a:defRPr/>
              </a:pPr>
              <a:t>‹Nr.›</a:t>
            </a:fld>
            <a:endParaRPr lang="de-DE"/>
          </a:p>
        </p:txBody>
      </p:sp>
    </p:spTree>
    <p:extLst>
      <p:ext uri="{BB962C8B-B14F-4D97-AF65-F5344CB8AC3E}">
        <p14:creationId xmlns:p14="http://schemas.microsoft.com/office/powerpoint/2010/main" val="3316951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de-DE"/>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flipH="1">
            <a:off x="-16172" y="6707176"/>
            <a:ext cx="915764" cy="145327"/>
          </a:xfrm>
          <a:prstGeom prst="rect">
            <a:avLst/>
          </a:prstGeom>
          <a:ln/>
        </p:spPr>
        <p:txBody>
          <a:bodyPr/>
          <a:lstStyle>
            <a:lvl1pPr>
              <a:defRPr/>
            </a:lvl1pPr>
          </a:lstStyle>
          <a:p>
            <a:pPr>
              <a:defRPr/>
            </a:pPr>
            <a:fld id="{15BC1323-77CC-40EC-868C-BDB18020422A}" type="slidenum">
              <a:rPr lang="de-DE"/>
              <a:pPr>
                <a:defRPr/>
              </a:pPr>
              <a:t>‹Nr.›</a:t>
            </a:fld>
            <a:endParaRPr lang="de-DE"/>
          </a:p>
        </p:txBody>
      </p:sp>
    </p:spTree>
    <p:extLst>
      <p:ext uri="{BB962C8B-B14F-4D97-AF65-F5344CB8AC3E}">
        <p14:creationId xmlns:p14="http://schemas.microsoft.com/office/powerpoint/2010/main" val="152577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de-DE"/>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flipH="1">
            <a:off x="-16172" y="6707176"/>
            <a:ext cx="915764" cy="145327"/>
          </a:xfrm>
          <a:prstGeom prst="rect">
            <a:avLst/>
          </a:prstGeom>
          <a:ln/>
        </p:spPr>
        <p:txBody>
          <a:bodyPr/>
          <a:lstStyle>
            <a:lvl1pPr>
              <a:defRPr/>
            </a:lvl1pPr>
          </a:lstStyle>
          <a:p>
            <a:pPr>
              <a:defRPr/>
            </a:pPr>
            <a:fld id="{FD5A9B93-DF46-4655-BA99-9CCBAD945DED}" type="slidenum">
              <a:rPr lang="de-DE"/>
              <a:pPr>
                <a:defRPr/>
              </a:pPr>
              <a:t>‹Nr.›</a:t>
            </a:fld>
            <a:endParaRPr lang="de-DE"/>
          </a:p>
        </p:txBody>
      </p:sp>
    </p:spTree>
    <p:extLst>
      <p:ext uri="{BB962C8B-B14F-4D97-AF65-F5344CB8AC3E}">
        <p14:creationId xmlns:p14="http://schemas.microsoft.com/office/powerpoint/2010/main" val="2030308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de-DE"/>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dirty="0"/>
          </a:p>
        </p:txBody>
      </p:sp>
      <p:sp>
        <p:nvSpPr>
          <p:cNvPr id="5" name="Rectangle 6"/>
          <p:cNvSpPr>
            <a:spLocks noGrp="1" noChangeArrowheads="1"/>
          </p:cNvSpPr>
          <p:nvPr>
            <p:ph type="sldNum" sz="quarter" idx="12"/>
          </p:nvPr>
        </p:nvSpPr>
        <p:spPr>
          <a:xfrm flipH="1">
            <a:off x="-16172" y="6707176"/>
            <a:ext cx="915764" cy="145327"/>
          </a:xfrm>
          <a:prstGeom prst="rect">
            <a:avLst/>
          </a:prstGeom>
          <a:ln/>
        </p:spPr>
        <p:txBody>
          <a:bodyPr/>
          <a:lstStyle>
            <a:lvl1pPr>
              <a:defRPr/>
            </a:lvl1pPr>
          </a:lstStyle>
          <a:p>
            <a:pPr>
              <a:defRPr/>
            </a:pPr>
            <a:fld id="{4EEA56AD-D072-4EAC-A267-C18510247DFE}" type="slidenum">
              <a:rPr lang="de-DE"/>
              <a:pPr>
                <a:defRPr/>
              </a:pPr>
              <a:t>‹Nr.›</a:t>
            </a:fld>
            <a:endParaRPr lang="de-DE"/>
          </a:p>
        </p:txBody>
      </p:sp>
    </p:spTree>
    <p:extLst>
      <p:ext uri="{BB962C8B-B14F-4D97-AF65-F5344CB8AC3E}">
        <p14:creationId xmlns:p14="http://schemas.microsoft.com/office/powerpoint/2010/main" val="254132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flipH="1">
            <a:off x="-16172" y="6707176"/>
            <a:ext cx="915764" cy="145327"/>
          </a:xfrm>
          <a:prstGeom prst="rect">
            <a:avLst/>
          </a:prstGeom>
          <a:ln/>
        </p:spPr>
        <p:txBody>
          <a:bodyPr/>
          <a:lstStyle>
            <a:lvl1pPr>
              <a:defRPr/>
            </a:lvl1pPr>
          </a:lstStyle>
          <a:p>
            <a:pPr>
              <a:defRPr/>
            </a:pPr>
            <a:fld id="{773D1FE0-2DEB-4DA6-AF7E-FC93A81DF218}" type="slidenum">
              <a:rPr lang="de-DE"/>
              <a:pPr>
                <a:defRPr/>
              </a:pPr>
              <a:t>‹Nr.›</a:t>
            </a:fld>
            <a:endParaRPr lang="de-DE"/>
          </a:p>
        </p:txBody>
      </p:sp>
    </p:spTree>
    <p:extLst>
      <p:ext uri="{BB962C8B-B14F-4D97-AF65-F5344CB8AC3E}">
        <p14:creationId xmlns:p14="http://schemas.microsoft.com/office/powerpoint/2010/main" val="801575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Click to edit Master text styles</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flipH="1">
            <a:off x="-16172" y="6707176"/>
            <a:ext cx="915764" cy="145327"/>
          </a:xfrm>
          <a:prstGeom prst="rect">
            <a:avLst/>
          </a:prstGeom>
          <a:ln/>
        </p:spPr>
        <p:txBody>
          <a:bodyPr/>
          <a:lstStyle>
            <a:lvl1pPr>
              <a:defRPr/>
            </a:lvl1pPr>
          </a:lstStyle>
          <a:p>
            <a:pPr>
              <a:defRPr/>
            </a:pPr>
            <a:fld id="{008C593C-BF62-4B86-AC16-534AF8B7F849}" type="slidenum">
              <a:rPr lang="de-DE"/>
              <a:pPr>
                <a:defRPr/>
              </a:pPr>
              <a:t>‹Nr.›</a:t>
            </a:fld>
            <a:endParaRPr lang="de-DE"/>
          </a:p>
        </p:txBody>
      </p:sp>
    </p:spTree>
    <p:extLst>
      <p:ext uri="{BB962C8B-B14F-4D97-AF65-F5344CB8AC3E}">
        <p14:creationId xmlns:p14="http://schemas.microsoft.com/office/powerpoint/2010/main" val="2363929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Click to edit Master text styles</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flipH="1">
            <a:off x="-16172" y="6707176"/>
            <a:ext cx="915764" cy="145327"/>
          </a:xfrm>
          <a:prstGeom prst="rect">
            <a:avLst/>
          </a:prstGeom>
          <a:ln/>
        </p:spPr>
        <p:txBody>
          <a:bodyPr/>
          <a:lstStyle>
            <a:lvl1pPr>
              <a:defRPr/>
            </a:lvl1pPr>
          </a:lstStyle>
          <a:p>
            <a:pPr>
              <a:defRPr/>
            </a:pPr>
            <a:fld id="{7BC5155C-C646-4ABD-B73F-02482DF10946}" type="slidenum">
              <a:rPr lang="de-DE"/>
              <a:pPr>
                <a:defRPr/>
              </a:pPr>
              <a:t>‹Nr.›</a:t>
            </a:fld>
            <a:endParaRPr lang="de-DE"/>
          </a:p>
        </p:txBody>
      </p:sp>
    </p:spTree>
    <p:extLst>
      <p:ext uri="{BB962C8B-B14F-4D97-AF65-F5344CB8AC3E}">
        <p14:creationId xmlns:p14="http://schemas.microsoft.com/office/powerpoint/2010/main" val="1904350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9D82E4-8488-4B19-B467-39D7FA4A43E3}"/>
              </a:ext>
            </a:extLst>
          </p:cNvPr>
          <p:cNvPicPr>
            <a:picLocks noChangeAspect="1"/>
          </p:cNvPicPr>
          <p:nvPr userDrawn="1"/>
        </p:nvPicPr>
        <p:blipFill>
          <a:blip r:embed="rId17"/>
          <a:stretch>
            <a:fillRect/>
          </a:stretch>
        </p:blipFill>
        <p:spPr>
          <a:xfrm>
            <a:off x="7990833" y="6424519"/>
            <a:ext cx="1117671" cy="421113"/>
          </a:xfrm>
          <a:prstGeom prst="rect">
            <a:avLst/>
          </a:prstGeom>
        </p:spPr>
      </p:pic>
      <p:pic>
        <p:nvPicPr>
          <p:cNvPr id="4" name="Grafik 3">
            <a:extLst>
              <a:ext uri="{FF2B5EF4-FFF2-40B4-BE49-F238E27FC236}">
                <a16:creationId xmlns:a16="http://schemas.microsoft.com/office/drawing/2014/main" id="{35ED857F-CDB5-4048-9BB9-DC77279AABAF}"/>
              </a:ext>
            </a:extLst>
          </p:cNvPr>
          <p:cNvPicPr>
            <a:picLocks noChangeAspect="1"/>
          </p:cNvPicPr>
          <p:nvPr userDrawn="1"/>
        </p:nvPicPr>
        <p:blipFill>
          <a:blip r:embed="rId18"/>
          <a:stretch>
            <a:fillRect/>
          </a:stretch>
        </p:blipFill>
        <p:spPr>
          <a:xfrm>
            <a:off x="101498" y="6442088"/>
            <a:ext cx="870102" cy="413704"/>
          </a:xfrm>
          <a:prstGeom prst="rect">
            <a:avLst/>
          </a:prstGeom>
        </p:spPr>
      </p:pic>
      <p:sp>
        <p:nvSpPr>
          <p:cNvPr id="3" name="Rechteck 2"/>
          <p:cNvSpPr/>
          <p:nvPr userDrawn="1"/>
        </p:nvSpPr>
        <p:spPr>
          <a:xfrm>
            <a:off x="2159831" y="3789040"/>
            <a:ext cx="616063" cy="3742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8" name="Gruppieren 7"/>
          <p:cNvGrpSpPr>
            <a:grpSpLocks/>
          </p:cNvGrpSpPr>
          <p:nvPr userDrawn="1"/>
        </p:nvGrpSpPr>
        <p:grpSpPr bwMode="auto">
          <a:xfrm>
            <a:off x="1588" y="6416434"/>
            <a:ext cx="9144000" cy="446334"/>
            <a:chOff x="1904" y="6416999"/>
            <a:chExt cx="9144000" cy="445211"/>
          </a:xfrm>
        </p:grpSpPr>
        <p:pic>
          <p:nvPicPr>
            <p:cNvPr id="9" name="Picture 4" descr="http://www.emperra.com/system/html/Basis%20%282%29-xx-a1e3fbd6.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390434" y="6416999"/>
              <a:ext cx="1117670" cy="4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http://www.emperra.com/system/html/Pen-7883d97c.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127385" y="6434932"/>
              <a:ext cx="2004455" cy="42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www.emperra.com/system/html/BZM-e2e04c3e.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203848" y="6434932"/>
              <a:ext cx="1152128" cy="42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www.emperra.com/system/html/computer-x-1ce731f9.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5652120" y="6431756"/>
              <a:ext cx="1164377" cy="42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http://www.emperra.com/system/html/smartphone-7days-x-5fd33b73.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6804248" y="6420484"/>
              <a:ext cx="1200446" cy="44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Gerade Verbindung 14"/>
            <p:cNvCxnSpPr/>
            <p:nvPr/>
          </p:nvCxnSpPr>
          <p:spPr bwMode="auto">
            <a:xfrm>
              <a:off x="1904" y="6421995"/>
              <a:ext cx="9144000" cy="0"/>
            </a:xfrm>
            <a:prstGeom prst="line">
              <a:avLst/>
            </a:prstGeom>
            <a:ln>
              <a:solidFill>
                <a:srgbClr val="0666B0"/>
              </a:solidFill>
            </a:ln>
            <a:effectLst>
              <a:outerShdw blurRad="38100" dist="25400" dir="16200000" rotWithShape="0">
                <a:srgbClr val="0666B0">
                  <a:alpha val="69000"/>
                </a:srgbClr>
              </a:outerShdw>
            </a:effectLst>
          </p:spPr>
          <p:style>
            <a:lnRef idx="2">
              <a:schemeClr val="accent1"/>
            </a:lnRef>
            <a:fillRef idx="0">
              <a:schemeClr val="accent1"/>
            </a:fillRef>
            <a:effectRef idx="1">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ヒラギノ角ゴ Pro W3" pitchFamily="-101" charset="-128"/>
          <a:cs typeface="ヒラギノ角ゴ Pro W3"/>
        </a:defRPr>
      </a:lvl1pPr>
      <a:lvl2pPr algn="ctr" rtl="0" eaLnBrk="0" fontAlgn="base" hangingPunct="0">
        <a:spcBef>
          <a:spcPct val="0"/>
        </a:spcBef>
        <a:spcAft>
          <a:spcPct val="0"/>
        </a:spcAft>
        <a:defRPr sz="4400">
          <a:solidFill>
            <a:schemeClr val="tx2"/>
          </a:solidFill>
          <a:latin typeface="Arial" pitchFamily="-101" charset="0"/>
          <a:ea typeface="ヒラギノ角ゴ Pro W3" pitchFamily="-101" charset="-128"/>
          <a:cs typeface="ヒラギノ角ゴ Pro W3"/>
        </a:defRPr>
      </a:lvl2pPr>
      <a:lvl3pPr algn="ctr" rtl="0" eaLnBrk="0" fontAlgn="base" hangingPunct="0">
        <a:spcBef>
          <a:spcPct val="0"/>
        </a:spcBef>
        <a:spcAft>
          <a:spcPct val="0"/>
        </a:spcAft>
        <a:defRPr sz="4400">
          <a:solidFill>
            <a:schemeClr val="tx2"/>
          </a:solidFill>
          <a:latin typeface="Arial" pitchFamily="-101" charset="0"/>
          <a:ea typeface="ヒラギノ角ゴ Pro W3" pitchFamily="-101" charset="-128"/>
          <a:cs typeface="ヒラギノ角ゴ Pro W3"/>
        </a:defRPr>
      </a:lvl3pPr>
      <a:lvl4pPr algn="ctr" rtl="0" eaLnBrk="0" fontAlgn="base" hangingPunct="0">
        <a:spcBef>
          <a:spcPct val="0"/>
        </a:spcBef>
        <a:spcAft>
          <a:spcPct val="0"/>
        </a:spcAft>
        <a:defRPr sz="4400">
          <a:solidFill>
            <a:schemeClr val="tx2"/>
          </a:solidFill>
          <a:latin typeface="Arial" pitchFamily="-101" charset="0"/>
          <a:ea typeface="ヒラギノ角ゴ Pro W3" pitchFamily="-101" charset="-128"/>
          <a:cs typeface="ヒラギノ角ゴ Pro W3"/>
        </a:defRPr>
      </a:lvl4pPr>
      <a:lvl5pPr algn="ctr" rtl="0" eaLnBrk="0" fontAlgn="base" hangingPunct="0">
        <a:spcBef>
          <a:spcPct val="0"/>
        </a:spcBef>
        <a:spcAft>
          <a:spcPct val="0"/>
        </a:spcAft>
        <a:defRPr sz="4400">
          <a:solidFill>
            <a:schemeClr val="tx2"/>
          </a:solidFill>
          <a:latin typeface="Arial" pitchFamily="-101" charset="0"/>
          <a:ea typeface="ヒラギノ角ゴ Pro W3" pitchFamily="-101" charset="-128"/>
          <a:cs typeface="ヒラギノ角ゴ Pro W3"/>
        </a:defRPr>
      </a:lvl5pPr>
      <a:lvl6pPr marL="457200" algn="ctr" rtl="0" fontAlgn="base">
        <a:spcBef>
          <a:spcPct val="0"/>
        </a:spcBef>
        <a:spcAft>
          <a:spcPct val="0"/>
        </a:spcAft>
        <a:defRPr sz="4400">
          <a:solidFill>
            <a:schemeClr val="tx2"/>
          </a:solidFill>
          <a:latin typeface="Arial" pitchFamily="-101" charset="0"/>
        </a:defRPr>
      </a:lvl6pPr>
      <a:lvl7pPr marL="914400" algn="ctr" rtl="0" fontAlgn="base">
        <a:spcBef>
          <a:spcPct val="0"/>
        </a:spcBef>
        <a:spcAft>
          <a:spcPct val="0"/>
        </a:spcAft>
        <a:defRPr sz="4400">
          <a:solidFill>
            <a:schemeClr val="tx2"/>
          </a:solidFill>
          <a:latin typeface="Arial" pitchFamily="-101" charset="0"/>
        </a:defRPr>
      </a:lvl7pPr>
      <a:lvl8pPr marL="1371600" algn="ctr" rtl="0" fontAlgn="base">
        <a:spcBef>
          <a:spcPct val="0"/>
        </a:spcBef>
        <a:spcAft>
          <a:spcPct val="0"/>
        </a:spcAft>
        <a:defRPr sz="4400">
          <a:solidFill>
            <a:schemeClr val="tx2"/>
          </a:solidFill>
          <a:latin typeface="Arial" pitchFamily="-101" charset="0"/>
        </a:defRPr>
      </a:lvl8pPr>
      <a:lvl9pPr marL="1828800" algn="ctr" rtl="0" fontAlgn="base">
        <a:spcBef>
          <a:spcPct val="0"/>
        </a:spcBef>
        <a:spcAft>
          <a:spcPct val="0"/>
        </a:spcAft>
        <a:defRPr sz="4400">
          <a:solidFill>
            <a:schemeClr val="tx2"/>
          </a:solidFill>
          <a:latin typeface="Arial" pitchFamily="-10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pitchFamily="-101" charset="-128"/>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01" charset="-128"/>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01" charset="-128"/>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01" charset="-128"/>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01" charset="-128"/>
          <a:cs typeface="ヒラギノ角ゴ Pro W3"/>
        </a:defRPr>
      </a:lvl5pPr>
      <a:lvl6pPr marL="2514600" indent="-228600" algn="l" rtl="0" fontAlgn="base">
        <a:spcBef>
          <a:spcPct val="20000"/>
        </a:spcBef>
        <a:spcAft>
          <a:spcPct val="0"/>
        </a:spcAft>
        <a:buChar char="»"/>
        <a:defRPr sz="2000">
          <a:solidFill>
            <a:schemeClr val="tx1"/>
          </a:solidFill>
          <a:latin typeface="+mn-lt"/>
          <a:ea typeface="ヒラギノ角ゴ Pro W3" pitchFamily="-101"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01"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01"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01"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1.png"/><Relationship Id="rId26" Type="http://schemas.openxmlformats.org/officeDocument/2006/relationships/image" Target="../media/image47.png"/><Relationship Id="rId3" Type="http://schemas.openxmlformats.org/officeDocument/2006/relationships/image" Target="../media/image27.png"/><Relationship Id="rId21"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0.png"/><Relationship Id="rId25" Type="http://schemas.microsoft.com/office/2007/relationships/hdphoto" Target="../media/hdphoto3.wdp"/><Relationship Id="rId2" Type="http://schemas.openxmlformats.org/officeDocument/2006/relationships/image" Target="../media/image26.png"/><Relationship Id="rId16" Type="http://schemas.openxmlformats.org/officeDocument/2006/relationships/image" Target="../media/image39.png"/><Relationship Id="rId20" Type="http://schemas.openxmlformats.org/officeDocument/2006/relationships/image" Target="../media/image43.jpeg"/><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6.png"/><Relationship Id="rId5" Type="http://schemas.openxmlformats.org/officeDocument/2006/relationships/image" Target="../media/image29.png"/><Relationship Id="rId15" Type="http://schemas.openxmlformats.org/officeDocument/2006/relationships/image" Target="../media/image38.jpeg"/><Relationship Id="rId23" Type="http://schemas.microsoft.com/office/2007/relationships/hdphoto" Target="../media/hdphoto2.wdp"/><Relationship Id="rId10" Type="http://schemas.openxmlformats.org/officeDocument/2006/relationships/image" Target="../media/image34.png"/><Relationship Id="rId19" Type="http://schemas.openxmlformats.org/officeDocument/2006/relationships/image" Target="../media/image42.jpeg"/><Relationship Id="rId4" Type="http://schemas.openxmlformats.org/officeDocument/2006/relationships/image" Target="../media/image28.png"/><Relationship Id="rId9" Type="http://schemas.openxmlformats.org/officeDocument/2006/relationships/image" Target="../media/image33.png"/><Relationship Id="rId14" Type="http://schemas.microsoft.com/office/2007/relationships/hdphoto" Target="../media/hdphoto1.wdp"/><Relationship Id="rId22" Type="http://schemas.openxmlformats.org/officeDocument/2006/relationships/image" Target="../media/image45.png"/><Relationship Id="rId27"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7.jpeg"/><Relationship Id="rId17" Type="http://schemas.openxmlformats.org/officeDocument/2006/relationships/image" Target="../media/image61.png"/><Relationship Id="rId2" Type="http://schemas.openxmlformats.org/officeDocument/2006/relationships/image" Target="../media/image48.png"/><Relationship Id="rId16"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52.png"/><Relationship Id="rId11" Type="http://schemas.microsoft.com/office/2007/relationships/hdphoto" Target="../media/hdphoto5.wdp"/><Relationship Id="rId5" Type="http://schemas.openxmlformats.org/officeDocument/2006/relationships/image" Target="../media/image51.png"/><Relationship Id="rId15" Type="http://schemas.openxmlformats.org/officeDocument/2006/relationships/image" Target="../media/image59.jp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xml"/><Relationship Id="rId7" Type="http://schemas.openxmlformats.org/officeDocument/2006/relationships/image" Target="../media/image68.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2.xml"/><Relationship Id="rId5" Type="http://schemas.openxmlformats.org/officeDocument/2006/relationships/chart" Target="../charts/chart1.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73.emf"/></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cid:image001.png@01D2DBB7.87D7A340" TargetMode="External"/><Relationship Id="rId5" Type="http://schemas.openxmlformats.org/officeDocument/2006/relationships/image" Target="../media/image86.png"/><Relationship Id="rId10" Type="http://schemas.microsoft.com/office/2007/relationships/hdphoto" Target="../media/hdphoto7.wdp"/><Relationship Id="rId4" Type="http://schemas.openxmlformats.org/officeDocument/2006/relationships/image" Target="../media/image85.jpe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1FE5E6A-03D8-4702-B3E3-BF3BBE58AA5A}"/>
              </a:ext>
            </a:extLst>
          </p:cNvPr>
          <p:cNvSpPr/>
          <p:nvPr/>
        </p:nvSpPr>
        <p:spPr>
          <a:xfrm>
            <a:off x="601400" y="908720"/>
            <a:ext cx="7931040" cy="5532284"/>
          </a:xfrm>
          <a:prstGeom prst="rect">
            <a:avLst/>
          </a:prstGeom>
        </p:spPr>
        <p:txBody>
          <a:bodyPr wrap="square">
            <a:spAutoFit/>
          </a:bodyPr>
          <a:lstStyle/>
          <a:p>
            <a:r>
              <a:rPr lang="de-DE" sz="4400" b="1" dirty="0">
                <a:solidFill>
                  <a:srgbClr val="0666B0"/>
                </a:solidFill>
                <a:latin typeface="Calibri" pitchFamily="34" charset="0"/>
              </a:rPr>
              <a:t>ESYSTA®</a:t>
            </a:r>
            <a:br>
              <a:rPr lang="de-DE" sz="2400" b="1" dirty="0">
                <a:latin typeface="Calibri" pitchFamily="34" charset="0"/>
              </a:rPr>
            </a:br>
            <a:r>
              <a:rPr lang="de-DE" sz="3400" dirty="0">
                <a:latin typeface="Calibri" pitchFamily="34" charset="0"/>
              </a:rPr>
              <a:t>- Diabetes-Kontrolle per App und Internet -</a:t>
            </a:r>
          </a:p>
          <a:p>
            <a:r>
              <a:rPr lang="de-DE" sz="1600" dirty="0">
                <a:latin typeface="Calibri" pitchFamily="34" charset="0"/>
              </a:rPr>
              <a:t>Automatisches </a:t>
            </a:r>
            <a:r>
              <a:rPr lang="de-DE" sz="1600" dirty="0" err="1">
                <a:latin typeface="Calibri" pitchFamily="34" charset="0"/>
              </a:rPr>
              <a:t>Telemonitoring</a:t>
            </a:r>
            <a:r>
              <a:rPr lang="de-DE" sz="1600" dirty="0">
                <a:latin typeface="Calibri" pitchFamily="34" charset="0"/>
              </a:rPr>
              <a:t> für Diabetiker als Chance für zukünftige Versorgungsmodelle</a:t>
            </a:r>
          </a:p>
          <a:p>
            <a:endParaRPr lang="de-DE" b="1" i="1" dirty="0">
              <a:latin typeface="Calibri" pitchFamily="34" charset="0"/>
            </a:endParaRPr>
          </a:p>
          <a:p>
            <a:endParaRPr lang="de-DE" b="1" i="1" dirty="0">
              <a:latin typeface="Calibri" pitchFamily="34" charset="0"/>
            </a:endParaRPr>
          </a:p>
          <a:p>
            <a:endParaRPr lang="de-DE" i="1" dirty="0">
              <a:solidFill>
                <a:schemeClr val="bg1">
                  <a:lumMod val="50000"/>
                </a:schemeClr>
              </a:solidFill>
              <a:latin typeface="Calibri" pitchFamily="34" charset="0"/>
            </a:endParaRPr>
          </a:p>
          <a:p>
            <a:endParaRPr lang="de-DE" i="1" dirty="0">
              <a:solidFill>
                <a:schemeClr val="bg1">
                  <a:lumMod val="50000"/>
                </a:schemeClr>
              </a:solidFill>
              <a:latin typeface="Calibri" pitchFamily="34" charset="0"/>
            </a:endParaRPr>
          </a:p>
          <a:p>
            <a:r>
              <a:rPr lang="de-DE" sz="1600" i="1" dirty="0">
                <a:solidFill>
                  <a:schemeClr val="bg1">
                    <a:lumMod val="50000"/>
                  </a:schemeClr>
                </a:solidFill>
                <a:latin typeface="Calibri" pitchFamily="34" charset="0"/>
              </a:rPr>
              <a:t>Kölner Symposium</a:t>
            </a:r>
          </a:p>
          <a:p>
            <a:r>
              <a:rPr lang="de-DE" sz="1600" i="1" dirty="0">
                <a:solidFill>
                  <a:schemeClr val="bg1">
                    <a:lumMod val="50000"/>
                  </a:schemeClr>
                </a:solidFill>
                <a:latin typeface="Calibri" pitchFamily="34" charset="0"/>
              </a:rPr>
              <a:t>Digitalisierung in der Medizin – Wettlauf zwischen Technik, Recht und Ethik?</a:t>
            </a:r>
            <a:br>
              <a:rPr lang="de-DE" sz="1600" b="1" i="1" dirty="0">
                <a:solidFill>
                  <a:schemeClr val="bg1">
                    <a:lumMod val="50000"/>
                  </a:schemeClr>
                </a:solidFill>
                <a:latin typeface="Calibri" pitchFamily="34" charset="0"/>
              </a:rPr>
            </a:br>
            <a:r>
              <a:rPr lang="de-DE" sz="1600" i="1" dirty="0">
                <a:solidFill>
                  <a:schemeClr val="bg1">
                    <a:lumMod val="50000"/>
                  </a:schemeClr>
                </a:solidFill>
                <a:latin typeface="Calibri" pitchFamily="34" charset="0"/>
              </a:rPr>
              <a:t>20. Oktober 2018</a:t>
            </a:r>
          </a:p>
          <a:p>
            <a:endParaRPr lang="de-DE" sz="1500" i="1" dirty="0">
              <a:solidFill>
                <a:schemeClr val="bg1">
                  <a:lumMod val="50000"/>
                </a:schemeClr>
              </a:solidFill>
              <a:latin typeface="Calibri" pitchFamily="34" charset="0"/>
            </a:endParaRPr>
          </a:p>
          <a:p>
            <a:endParaRPr lang="de-DE" sz="1500" i="1" dirty="0">
              <a:solidFill>
                <a:schemeClr val="bg1">
                  <a:lumMod val="50000"/>
                </a:schemeClr>
              </a:solidFill>
              <a:latin typeface="Calibri" pitchFamily="34" charset="0"/>
            </a:endParaRPr>
          </a:p>
          <a:p>
            <a:endParaRPr lang="de-DE" sz="1500" i="1" dirty="0">
              <a:solidFill>
                <a:schemeClr val="bg1">
                  <a:lumMod val="50000"/>
                </a:schemeClr>
              </a:solidFill>
              <a:latin typeface="Calibri" pitchFamily="34" charset="0"/>
            </a:endParaRPr>
          </a:p>
          <a:p>
            <a:endParaRPr lang="de-DE" sz="1500" i="1" dirty="0">
              <a:solidFill>
                <a:schemeClr val="bg1">
                  <a:lumMod val="50000"/>
                </a:schemeClr>
              </a:solidFill>
              <a:latin typeface="Calibri" pitchFamily="34" charset="0"/>
            </a:endParaRPr>
          </a:p>
          <a:p>
            <a:r>
              <a:rPr lang="de-DE" sz="1500" dirty="0">
                <a:solidFill>
                  <a:schemeClr val="bg1">
                    <a:lumMod val="50000"/>
                  </a:schemeClr>
                </a:solidFill>
                <a:latin typeface="Calibri" pitchFamily="34" charset="0"/>
              </a:rPr>
              <a:t>Dr. med. Janko Schildt </a:t>
            </a:r>
          </a:p>
          <a:p>
            <a:r>
              <a:rPr lang="de-DE" sz="1050" dirty="0">
                <a:solidFill>
                  <a:schemeClr val="bg1">
                    <a:lumMod val="50000"/>
                  </a:schemeClr>
                </a:solidFill>
                <a:latin typeface="Calibri" pitchFamily="34" charset="0"/>
              </a:rPr>
              <a:t>Gründer und Geschäftsführer der Emperra GmbH E-Health Technologies / Digital Diabetes Care</a:t>
            </a:r>
          </a:p>
          <a:p>
            <a:r>
              <a:rPr lang="de-DE" sz="1050" dirty="0">
                <a:solidFill>
                  <a:schemeClr val="bg1">
                    <a:lumMod val="50000"/>
                  </a:schemeClr>
                </a:solidFill>
                <a:latin typeface="Calibri" pitchFamily="34" charset="0"/>
              </a:rPr>
              <a:t>Managing Partner des </a:t>
            </a:r>
            <a:r>
              <a:rPr lang="de-DE" sz="1050" dirty="0" err="1">
                <a:solidFill>
                  <a:schemeClr val="bg1">
                    <a:lumMod val="50000"/>
                  </a:schemeClr>
                </a:solidFill>
                <a:latin typeface="Calibri" pitchFamily="34" charset="0"/>
              </a:rPr>
              <a:t>CentralMedHub</a:t>
            </a:r>
            <a:r>
              <a:rPr lang="de-DE" sz="1050" dirty="0">
                <a:solidFill>
                  <a:schemeClr val="bg1">
                    <a:lumMod val="50000"/>
                  </a:schemeClr>
                </a:solidFill>
                <a:latin typeface="Calibri" pitchFamily="34" charset="0"/>
              </a:rPr>
              <a:t> – Netzwerk zur Förderung innovativer </a:t>
            </a:r>
            <a:r>
              <a:rPr lang="de-DE" sz="1050" dirty="0" err="1">
                <a:solidFill>
                  <a:schemeClr val="bg1">
                    <a:lumMod val="50000"/>
                  </a:schemeClr>
                </a:solidFill>
                <a:latin typeface="Calibri" pitchFamily="34" charset="0"/>
              </a:rPr>
              <a:t>eHealth</a:t>
            </a:r>
            <a:r>
              <a:rPr lang="de-DE" sz="1050" dirty="0">
                <a:solidFill>
                  <a:schemeClr val="bg1">
                    <a:lumMod val="50000"/>
                  </a:schemeClr>
                </a:solidFill>
                <a:latin typeface="Calibri" pitchFamily="34" charset="0"/>
              </a:rPr>
              <a:t>-Lösungen</a:t>
            </a:r>
          </a:p>
          <a:p>
            <a:r>
              <a:rPr lang="de-DE" sz="1050" dirty="0">
                <a:solidFill>
                  <a:schemeClr val="bg1">
                    <a:lumMod val="50000"/>
                  </a:schemeClr>
                </a:solidFill>
                <a:latin typeface="Calibri" pitchFamily="34" charset="0"/>
              </a:rPr>
              <a:t>Facharzt für Kinderheilkunde und Jugendmedizin</a:t>
            </a:r>
          </a:p>
          <a:p>
            <a:r>
              <a:rPr lang="de-DE" sz="1050" dirty="0">
                <a:solidFill>
                  <a:schemeClr val="bg1">
                    <a:lumMod val="50000"/>
                  </a:schemeClr>
                </a:solidFill>
                <a:latin typeface="Calibri" pitchFamily="34" charset="0"/>
              </a:rPr>
              <a:t>Neonatologe</a:t>
            </a:r>
          </a:p>
          <a:p>
            <a:r>
              <a:rPr lang="de-DE" sz="1050" dirty="0" err="1">
                <a:solidFill>
                  <a:schemeClr val="bg1">
                    <a:lumMod val="50000"/>
                  </a:schemeClr>
                </a:solidFill>
                <a:latin typeface="Calibri" pitchFamily="34" charset="0"/>
              </a:rPr>
              <a:t>Kindergastroenterologe</a:t>
            </a:r>
            <a:br>
              <a:rPr lang="de-DE" sz="800" dirty="0">
                <a:latin typeface="Calibri" pitchFamily="34" charset="0"/>
              </a:rPr>
            </a:br>
            <a:endParaRPr lang="de-DE" sz="1200" dirty="0"/>
          </a:p>
        </p:txBody>
      </p:sp>
    </p:spTree>
    <p:extLst>
      <p:ext uri="{BB962C8B-B14F-4D97-AF65-F5344CB8AC3E}">
        <p14:creationId xmlns:p14="http://schemas.microsoft.com/office/powerpoint/2010/main" val="335397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img07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795838" cy="6858000"/>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mg0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0"/>
            <a:ext cx="4724400" cy="6858000"/>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img07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4636539">
            <a:off x="3505200" y="1184276"/>
            <a:ext cx="4340225" cy="5949950"/>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img0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0237201">
            <a:off x="2555875" y="549275"/>
            <a:ext cx="4017963" cy="5765800"/>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img0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996444">
            <a:off x="1227932" y="-138906"/>
            <a:ext cx="3849687" cy="5368925"/>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img07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9837288">
            <a:off x="3851275" y="476250"/>
            <a:ext cx="4230688" cy="5865813"/>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img0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10133093">
            <a:off x="1285875" y="522288"/>
            <a:ext cx="4386263" cy="5903912"/>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36266" y="2573328"/>
            <a:ext cx="8208912" cy="1692771"/>
          </a:xfrm>
          <a:prstGeom prst="rect">
            <a:avLst/>
          </a:prstGeom>
          <a:solidFill>
            <a:schemeClr val="bg1">
              <a:lumMod val="65000"/>
              <a:alpha val="80000"/>
            </a:schemeClr>
          </a:solidFill>
          <a:ln>
            <a:solidFill>
              <a:schemeClr val="tx1"/>
            </a:solidFill>
          </a:ln>
          <a:effectLst>
            <a:outerShdw blurRad="50800" dist="165100" dir="2700000" algn="tl" rotWithShape="0">
              <a:prstClr val="black">
                <a:alpha val="40000"/>
              </a:prstClr>
            </a:outerShdw>
          </a:effectLst>
        </p:spPr>
        <p:txBody>
          <a:bodyPr wrap="square" rtlCol="0">
            <a:spAutoFit/>
          </a:bodyPr>
          <a:lstStyle/>
          <a:p>
            <a:pPr algn="ctr"/>
            <a:r>
              <a:rPr lang="de-DE" sz="3600" b="1" dirty="0">
                <a:latin typeface="Calibri" panose="020F0502020204030204" pitchFamily="34" charset="0"/>
              </a:rPr>
              <a:t>Diabetes-Tagebücher </a:t>
            </a:r>
          </a:p>
          <a:p>
            <a:pPr algn="ctr"/>
            <a:r>
              <a:rPr lang="de-DE" sz="3600" b="1" dirty="0">
                <a:latin typeface="Calibri" panose="020F0502020204030204" pitchFamily="34" charset="0"/>
              </a:rPr>
              <a:t>häufig fehlerhaft oder ungenau</a:t>
            </a:r>
          </a:p>
          <a:p>
            <a:pPr algn="ctr"/>
            <a:r>
              <a:rPr lang="de-DE" sz="1600" dirty="0">
                <a:latin typeface="Calibri" panose="020F0502020204030204" pitchFamily="34" charset="0"/>
              </a:rPr>
              <a:t>http://www.aerztezeitung.de/medizin/krankheiten/diabetes/article/493848/diabetes-tagebuecher-oft-fehlerhaft-gefuehrt.html</a:t>
            </a:r>
            <a:endParaRPr lang="de-DE" sz="360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1000"/>
                            </p:stCondLst>
                            <p:childTnLst>
                              <p:par>
                                <p:cTn id="10" presetID="2" presetClass="entr" presetSubtype="4"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nodeType="withGroup">
                            <p:stCondLst>
                              <p:cond delay="2000"/>
                            </p:stCondLst>
                            <p:childTnLst>
                              <p:par>
                                <p:cTn id="15" presetID="2" presetClass="entr" presetSubtype="4" fill="hold" nodeType="after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nodeType="withGroup">
                            <p:stCondLst>
                              <p:cond delay="3000"/>
                            </p:stCondLst>
                            <p:childTnLst>
                              <p:par>
                                <p:cTn id="20" presetID="2" presetClass="entr" presetSubtype="4" fill="hold" nodeType="afterEffect">
                                  <p:stCondLst>
                                    <p:cond delay="5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nodeType="withGroup">
                            <p:stCondLst>
                              <p:cond delay="4000"/>
                            </p:stCondLst>
                            <p:childTnLst>
                              <p:par>
                                <p:cTn id="25" presetID="2" presetClass="entr" presetSubtype="4" fill="hold" nodeType="after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par>
                          <p:cTn id="29" fill="hold" nodeType="withGroup">
                            <p:stCondLst>
                              <p:cond delay="5000"/>
                            </p:stCondLst>
                            <p:childTnLst>
                              <p:par>
                                <p:cTn id="30" presetID="2" presetClass="entr" presetSubtype="4" fill="hold" nodeType="afterEffect">
                                  <p:stCondLst>
                                    <p:cond delay="5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par>
                          <p:cTn id="34" fill="hold" nodeType="withGroup">
                            <p:stCondLst>
                              <p:cond delay="6000"/>
                            </p:stCondLst>
                            <p:childTnLst>
                              <p:par>
                                <p:cTn id="35" presetID="2" presetClass="entr" presetSubtype="4" fill="hold" nodeType="afterEffect">
                                  <p:stCondLst>
                                    <p:cond delay="50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53" presetClass="entr" presetSubtype="16" fill="hold" grpId="0" nodeType="afterEffect">
                                  <p:stCondLst>
                                    <p:cond delay="50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4" descr="http://www.sn-online.de/var/storage/images/sn/schaumburg/landkreis/aus-dem-landkreis/krankes-gesundheitssystem-land-sucht-arzt/24662730-1-ger-DE/Krankes-Gesundheitssystem-Land-sucht-Arzt_ArtikelQu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22225"/>
            <a:ext cx="92202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idx="4294967295"/>
          </p:nvPr>
        </p:nvSpPr>
        <p:spPr>
          <a:xfrm>
            <a:off x="457200" y="5373216"/>
            <a:ext cx="8229600" cy="1143000"/>
          </a:xfrm>
          <a:prstGeom prst="rect">
            <a:avLst/>
          </a:prstGeom>
        </p:spPr>
        <p:txBody>
          <a:bodyPr/>
          <a:lstStyle/>
          <a:p>
            <a:pPr eaLnBrk="1" hangingPunct="1"/>
            <a:r>
              <a:rPr lang="de-DE" sz="6600" b="1" dirty="0">
                <a:solidFill>
                  <a:srgbClr val="0666B0"/>
                </a:solidFill>
                <a:latin typeface="Calibri" pitchFamily="34" charset="0"/>
                <a:ea typeface="ヒラギノ角ゴ Pro W3"/>
              </a:rPr>
              <a:t>Situation der Ärzte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553689" y="817600"/>
            <a:ext cx="2204644" cy="2262818"/>
            <a:chOff x="221194" y="845810"/>
            <a:chExt cx="2938872" cy="3010848"/>
          </a:xfrm>
        </p:grpSpPr>
        <p:sp>
          <p:nvSpPr>
            <p:cNvPr id="16" name="Ellipse 15"/>
            <p:cNvSpPr/>
            <p:nvPr/>
          </p:nvSpPr>
          <p:spPr>
            <a:xfrm>
              <a:off x="271246" y="934534"/>
              <a:ext cx="2442656" cy="2438145"/>
            </a:xfrm>
            <a:prstGeom prst="ellipse">
              <a:avLst/>
            </a:prstGeom>
            <a:noFill/>
            <a:ln w="9525">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p>
          </p:txBody>
        </p:sp>
        <p:pic>
          <p:nvPicPr>
            <p:cNvPr id="35" name="Grafik 4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8912" y="2765717"/>
              <a:ext cx="490649" cy="30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http://www.emperra.com/images/emperra-ideenkitzel-freisteller-philipparnoldtphotography-24-crop-u74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2497" y="1886546"/>
              <a:ext cx="771429" cy="1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en 4"/>
            <p:cNvGrpSpPr/>
            <p:nvPr/>
          </p:nvGrpSpPr>
          <p:grpSpPr>
            <a:xfrm>
              <a:off x="1782525" y="845810"/>
              <a:ext cx="666071" cy="993689"/>
              <a:chOff x="914218" y="-70764"/>
              <a:chExt cx="666071" cy="993689"/>
            </a:xfrm>
          </p:grpSpPr>
          <p:pic>
            <p:nvPicPr>
              <p:cNvPr id="85" name="Grafik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218" y="-70764"/>
                <a:ext cx="666071" cy="948647"/>
              </a:xfrm>
              <a:prstGeom prst="rect">
                <a:avLst/>
              </a:prstGeom>
            </p:spPr>
          </p:pic>
          <p:pic>
            <p:nvPicPr>
              <p:cNvPr id="87" name="Grafik 4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6652" y="637453"/>
                <a:ext cx="444272" cy="28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Grafik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073" y="1191287"/>
              <a:ext cx="792408" cy="1093036"/>
            </a:xfrm>
            <a:prstGeom prst="rect">
              <a:avLst/>
            </a:prstGeom>
          </p:spPr>
        </p:pic>
        <p:pic>
          <p:nvPicPr>
            <p:cNvPr id="80" name="Grafik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23026" y="1998851"/>
              <a:ext cx="385447" cy="285472"/>
            </a:xfrm>
            <a:prstGeom prst="rect">
              <a:avLst/>
            </a:prstGeom>
          </p:spPr>
        </p:pic>
        <p:pic>
          <p:nvPicPr>
            <p:cNvPr id="39" name="Picture 3"/>
            <p:cNvPicPr>
              <a:picLocks noChangeAspect="1" noChangeArrowheads="1"/>
            </p:cNvPicPr>
            <p:nvPr/>
          </p:nvPicPr>
          <p:blipFill>
            <a:blip r:embed="rId7"/>
            <a:srcRect l="14764" t="5681" r="17314" b="9099"/>
            <a:stretch>
              <a:fillRect/>
            </a:stretch>
          </p:blipFill>
          <p:spPr bwMode="auto">
            <a:xfrm rot="20848688" flipH="1">
              <a:off x="221194" y="1819406"/>
              <a:ext cx="1324252" cy="1168364"/>
            </a:xfrm>
            <a:prstGeom prst="rect">
              <a:avLst/>
            </a:prstGeom>
            <a:ln w="38100" cap="sq">
              <a:noFill/>
              <a:prstDash val="solid"/>
              <a:miter lim="800000"/>
            </a:ln>
            <a:effectLst>
              <a:outerShdw blurRad="50800" dist="38100" dir="2700000" algn="tl" rotWithShape="0">
                <a:srgbClr val="000000">
                  <a:alpha val="43000"/>
                </a:srgbClr>
              </a:outerShdw>
            </a:effectLst>
            <a:extLst/>
          </p:spPr>
        </p:pic>
        <p:sp>
          <p:nvSpPr>
            <p:cNvPr id="111" name="Textfeld 101"/>
            <p:cNvSpPr txBox="1"/>
            <p:nvPr/>
          </p:nvSpPr>
          <p:spPr>
            <a:xfrm>
              <a:off x="1289353" y="3488090"/>
              <a:ext cx="1870713" cy="368568"/>
            </a:xfrm>
            <a:prstGeom prst="rect">
              <a:avLst/>
            </a:prstGeom>
            <a:noFill/>
          </p:spPr>
          <p:txBody>
            <a:bodyPr wrap="square">
              <a:spAutoFit/>
            </a:bodyPr>
            <a:lstStyle>
              <a:defPPr>
                <a:defRPr lang="de-DE"/>
              </a:defPPr>
              <a:lvl1pPr>
                <a:defRPr sz="1200" b="1">
                  <a:solidFill>
                    <a:srgbClr val="0666AD"/>
                  </a:solidFill>
                  <a:latin typeface="+mn-lt"/>
                </a:defRPr>
              </a:lvl1pPr>
            </a:lstStyle>
            <a:p>
              <a:r>
                <a:rPr lang="de-DE" b="0" dirty="0">
                  <a:solidFill>
                    <a:schemeClr val="tx2"/>
                  </a:solidFill>
                  <a:latin typeface="Calibri" panose="020F0502020204030204" pitchFamily="34" charset="0"/>
                  <a:cs typeface="Calibri Light" panose="020F0302020204030204" pitchFamily="34" charset="0"/>
                </a:rPr>
                <a:t>Pen &amp; BGM via Hub</a:t>
              </a:r>
            </a:p>
          </p:txBody>
        </p:sp>
        <p:pic>
          <p:nvPicPr>
            <p:cNvPr id="112" name="Grafik 3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419" y="3512442"/>
              <a:ext cx="1026162" cy="29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uppieren 2"/>
          <p:cNvGrpSpPr/>
          <p:nvPr/>
        </p:nvGrpSpPr>
        <p:grpSpPr>
          <a:xfrm>
            <a:off x="377169" y="3749056"/>
            <a:ext cx="2490575" cy="2241736"/>
            <a:chOff x="-275" y="3974305"/>
            <a:chExt cx="3705254" cy="2674052"/>
          </a:xfrm>
        </p:grpSpPr>
        <p:sp>
          <p:nvSpPr>
            <p:cNvPr id="86" name="Ellipse 85"/>
            <p:cNvSpPr/>
            <p:nvPr/>
          </p:nvSpPr>
          <p:spPr>
            <a:xfrm>
              <a:off x="300556" y="3974305"/>
              <a:ext cx="2726081" cy="2185776"/>
            </a:xfrm>
            <a:prstGeom prst="ellipse">
              <a:avLst/>
            </a:prstGeom>
            <a:noFill/>
            <a:ln w="9525">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p>
          </p:txBody>
        </p:sp>
        <p:pic>
          <p:nvPicPr>
            <p:cNvPr id="110" name="Grafik 109"/>
            <p:cNvPicPr>
              <a:picLocks noChangeAspect="1"/>
            </p:cNvPicPr>
            <p:nvPr/>
          </p:nvPicPr>
          <p:blipFill rotWithShape="1">
            <a:blip r:embed="rId9" cstate="print">
              <a:extLst>
                <a:ext uri="{28A0092B-C50C-407E-A947-70E740481C1C}">
                  <a14:useLocalDpi xmlns:a14="http://schemas.microsoft.com/office/drawing/2010/main" val="0"/>
                </a:ext>
              </a:extLst>
            </a:blip>
            <a:srcRect t="30707" b="7053"/>
            <a:stretch/>
          </p:blipFill>
          <p:spPr>
            <a:xfrm>
              <a:off x="815017" y="4694137"/>
              <a:ext cx="1149264" cy="327583"/>
            </a:xfrm>
            <a:prstGeom prst="rect">
              <a:avLst/>
            </a:prstGeom>
            <a:ln>
              <a:noFill/>
            </a:ln>
          </p:spPr>
        </p:pic>
        <p:pic>
          <p:nvPicPr>
            <p:cNvPr id="81" name="Grafik 80">
              <a:extLst>
                <a:ext uri="{FF2B5EF4-FFF2-40B4-BE49-F238E27FC236}">
                  <a16:creationId xmlns:a16="http://schemas.microsoft.com/office/drawing/2014/main" id="{2F2C3F6A-57B3-42E2-86F5-8920D790F0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481482">
              <a:off x="-275" y="4053503"/>
              <a:ext cx="2149856" cy="617178"/>
            </a:xfrm>
            <a:prstGeom prst="rect">
              <a:avLst/>
            </a:prstGeom>
            <a:effectLst>
              <a:outerShdw blurRad="50800" dist="38100" dir="2700000" algn="tl" rotWithShape="0">
                <a:prstClr val="black">
                  <a:alpha val="40000"/>
                </a:prstClr>
              </a:outerShdw>
            </a:effectLst>
          </p:spPr>
        </p:pic>
        <p:pic>
          <p:nvPicPr>
            <p:cNvPr id="82" name="Grafik 81">
              <a:extLst>
                <a:ext uri="{FF2B5EF4-FFF2-40B4-BE49-F238E27FC236}">
                  <a16:creationId xmlns:a16="http://schemas.microsoft.com/office/drawing/2014/main" id="{24FD5996-0382-449C-8F8A-D497D8BF14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4747" y="5086008"/>
              <a:ext cx="401508" cy="1104791"/>
            </a:xfrm>
            <a:prstGeom prst="rect">
              <a:avLst/>
            </a:prstGeom>
          </p:spPr>
        </p:pic>
        <p:pic>
          <p:nvPicPr>
            <p:cNvPr id="83" name="Grafik 82">
              <a:extLst>
                <a:ext uri="{FF2B5EF4-FFF2-40B4-BE49-F238E27FC236}">
                  <a16:creationId xmlns:a16="http://schemas.microsoft.com/office/drawing/2014/main" id="{A18D0690-E9B9-49F7-A77E-9884721E87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27535" y="5212271"/>
              <a:ext cx="655638" cy="890564"/>
            </a:xfrm>
            <a:prstGeom prst="rect">
              <a:avLst/>
            </a:prstGeom>
          </p:spPr>
        </p:pic>
        <p:pic>
          <p:nvPicPr>
            <p:cNvPr id="30" name="Grafik 29"/>
            <p:cNvPicPr>
              <a:picLocks noChangeAspect="1"/>
            </p:cNvPicPr>
            <p:nvPr/>
          </p:nvPicPr>
          <p:blipFill>
            <a:blip r:embed="rId13" cstate="print">
              <a:extLst>
                <a:ext uri="{BEBA8EAE-BF5A-486C-A8C5-ECC9F3942E4B}">
                  <a14:imgProps xmlns:a14="http://schemas.microsoft.com/office/drawing/2010/main">
                    <a14:imgLayer r:embed="rId14">
                      <a14:imgEffect>
                        <a14:backgroundRemoval t="5535" b="96226" l="9811" r="89811">
                          <a14:foregroundMark x1="58868" y1="57107" x2="58868" y2="57107"/>
                          <a14:foregroundMark x1="66415" y1="48805" x2="66415" y2="48805"/>
                          <a14:foregroundMark x1="65157" y1="49057" x2="65157" y2="49057"/>
                          <a14:foregroundMark x1="56855" y1="53333" x2="56855" y2="53333"/>
                          <a14:foregroundMark x1="50818" y1="57107" x2="50818" y2="57107"/>
                          <a14:foregroundMark x1="43774" y1="57987" x2="43774" y2="57987"/>
                          <a14:foregroundMark x1="41509" y1="53962" x2="41509" y2="53962"/>
                          <a14:foregroundMark x1="41132" y1="51195" x2="41132" y2="51195"/>
                          <a14:foregroundMark x1="41132" y1="51195" x2="41132" y2="51195"/>
                          <a14:foregroundMark x1="41509" y1="50818" x2="59245" y2="70189"/>
                          <a14:foregroundMark x1="36101" y1="76478" x2="62767" y2="77862"/>
                        </a14:backgroundRemoval>
                      </a14:imgEffect>
                    </a14:imgLayer>
                  </a14:imgProps>
                </a:ext>
                <a:ext uri="{28A0092B-C50C-407E-A947-70E740481C1C}">
                  <a14:useLocalDpi xmlns:a14="http://schemas.microsoft.com/office/drawing/2010/main" val="0"/>
                </a:ext>
              </a:extLst>
            </a:blip>
            <a:stretch>
              <a:fillRect/>
            </a:stretch>
          </p:blipFill>
          <p:spPr>
            <a:xfrm>
              <a:off x="1632065" y="4249368"/>
              <a:ext cx="1706713" cy="1419417"/>
            </a:xfrm>
            <a:prstGeom prst="rect">
              <a:avLst/>
            </a:prstGeom>
          </p:spPr>
        </p:pic>
        <p:sp>
          <p:nvSpPr>
            <p:cNvPr id="115" name="Textfeld 101"/>
            <p:cNvSpPr txBox="1"/>
            <p:nvPr/>
          </p:nvSpPr>
          <p:spPr>
            <a:xfrm>
              <a:off x="1349880" y="6311792"/>
              <a:ext cx="2355099" cy="336565"/>
            </a:xfrm>
            <a:prstGeom prst="rect">
              <a:avLst/>
            </a:prstGeom>
            <a:noFill/>
          </p:spPr>
          <p:txBody>
            <a:bodyPr wrap="square">
              <a:spAutoFit/>
            </a:bodyPr>
            <a:lstStyle>
              <a:defPPr>
                <a:defRPr lang="de-DE"/>
              </a:defPPr>
              <a:lvl1pPr>
                <a:defRPr sz="1200" b="1">
                  <a:solidFill>
                    <a:srgbClr val="0666AD"/>
                  </a:solidFill>
                  <a:latin typeface="+mn-lt"/>
                </a:defRPr>
              </a:lvl1pPr>
            </a:lstStyle>
            <a:p>
              <a:r>
                <a:rPr lang="de-DE" b="0" dirty="0">
                  <a:solidFill>
                    <a:schemeClr val="tx2"/>
                  </a:solidFill>
                  <a:latin typeface="Calibri" panose="020F0502020204030204" pitchFamily="34" charset="0"/>
                  <a:cs typeface="Calibri Light" panose="020F0302020204030204" pitchFamily="34" charset="0"/>
                </a:rPr>
                <a:t>Pen &amp; 3rd Party BGM</a:t>
              </a:r>
            </a:p>
          </p:txBody>
        </p:sp>
        <p:pic>
          <p:nvPicPr>
            <p:cNvPr id="117" name="Grafik 3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9319" y="6334713"/>
              <a:ext cx="1026162" cy="25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hteck 39"/>
          <p:cNvSpPr/>
          <p:nvPr/>
        </p:nvSpPr>
        <p:spPr>
          <a:xfrm>
            <a:off x="143364" y="56818"/>
            <a:ext cx="8856984" cy="707886"/>
          </a:xfrm>
          <a:prstGeom prst="rect">
            <a:avLst/>
          </a:prstGeom>
        </p:spPr>
        <p:txBody>
          <a:bodyPr wrap="square">
            <a:spAutoFit/>
          </a:bodyPr>
          <a:lstStyle/>
          <a:p>
            <a:pPr algn="ctr"/>
            <a:r>
              <a:rPr lang="en-GB" sz="2000" dirty="0">
                <a:solidFill>
                  <a:srgbClr val="0666B0"/>
                </a:solidFill>
                <a:latin typeface="Calibri" pitchFamily="34" charset="0"/>
              </a:rPr>
              <a:t>ESYSTA®– </a:t>
            </a:r>
            <a:r>
              <a:rPr lang="en-GB" sz="2000" dirty="0" err="1">
                <a:solidFill>
                  <a:srgbClr val="0666B0"/>
                </a:solidFill>
                <a:latin typeface="Calibri" pitchFamily="34" charset="0"/>
              </a:rPr>
              <a:t>digitales</a:t>
            </a:r>
            <a:r>
              <a:rPr lang="en-GB" sz="2000" dirty="0">
                <a:solidFill>
                  <a:srgbClr val="0666B0"/>
                </a:solidFill>
                <a:latin typeface="Calibri" pitchFamily="34" charset="0"/>
              </a:rPr>
              <a:t> Diabetes-Management </a:t>
            </a:r>
            <a:r>
              <a:rPr lang="en-GB" sz="2000" dirty="0" err="1">
                <a:solidFill>
                  <a:srgbClr val="0666B0"/>
                </a:solidFill>
                <a:latin typeface="Calibri" pitchFamily="34" charset="0"/>
              </a:rPr>
              <a:t>durch</a:t>
            </a:r>
            <a:r>
              <a:rPr lang="en-GB" sz="2000" dirty="0">
                <a:solidFill>
                  <a:srgbClr val="0666B0"/>
                </a:solidFill>
                <a:latin typeface="Calibri" pitchFamily="34" charset="0"/>
              </a:rPr>
              <a:t> </a:t>
            </a:r>
            <a:r>
              <a:rPr lang="en-GB" sz="2000" dirty="0" err="1">
                <a:solidFill>
                  <a:srgbClr val="0666B0"/>
                </a:solidFill>
                <a:latin typeface="Calibri" pitchFamily="34" charset="0"/>
              </a:rPr>
              <a:t>automatisierte</a:t>
            </a:r>
            <a:endParaRPr lang="en-GB" sz="2000" dirty="0">
              <a:solidFill>
                <a:srgbClr val="0666B0"/>
              </a:solidFill>
              <a:latin typeface="Calibri" pitchFamily="34" charset="0"/>
            </a:endParaRPr>
          </a:p>
          <a:p>
            <a:pPr algn="ctr"/>
            <a:r>
              <a:rPr lang="en-GB" sz="2000" dirty="0" err="1">
                <a:solidFill>
                  <a:srgbClr val="0666B0"/>
                </a:solidFill>
                <a:latin typeface="Calibri" pitchFamily="34" charset="0"/>
              </a:rPr>
              <a:t>drahtlose</a:t>
            </a:r>
            <a:r>
              <a:rPr lang="en-GB" sz="2000" dirty="0">
                <a:solidFill>
                  <a:srgbClr val="0666B0"/>
                </a:solidFill>
                <a:latin typeface="Calibri" pitchFamily="34" charset="0"/>
              </a:rPr>
              <a:t> </a:t>
            </a:r>
            <a:r>
              <a:rPr lang="en-GB" sz="2000" dirty="0" err="1">
                <a:solidFill>
                  <a:srgbClr val="0666B0"/>
                </a:solidFill>
                <a:latin typeface="Calibri" pitchFamily="34" charset="0"/>
              </a:rPr>
              <a:t>Kommunikations-Technologie</a:t>
            </a:r>
            <a:endParaRPr lang="de-DE" sz="2000" dirty="0">
              <a:solidFill>
                <a:srgbClr val="0666B0"/>
              </a:solidFill>
              <a:latin typeface="Calibri" pitchFamily="34" charset="0"/>
            </a:endParaRPr>
          </a:p>
        </p:txBody>
      </p:sp>
      <p:grpSp>
        <p:nvGrpSpPr>
          <p:cNvPr id="9" name="Gruppieren 8"/>
          <p:cNvGrpSpPr/>
          <p:nvPr/>
        </p:nvGrpSpPr>
        <p:grpSpPr>
          <a:xfrm>
            <a:off x="3279812" y="2005609"/>
            <a:ext cx="3090566" cy="2562655"/>
            <a:chOff x="3006112" y="1960458"/>
            <a:chExt cx="3686267" cy="3385977"/>
          </a:xfrm>
        </p:grpSpPr>
        <p:grpSp>
          <p:nvGrpSpPr>
            <p:cNvPr id="4" name="Gruppieren 3"/>
            <p:cNvGrpSpPr/>
            <p:nvPr/>
          </p:nvGrpSpPr>
          <p:grpSpPr>
            <a:xfrm>
              <a:off x="3006112" y="1960458"/>
              <a:ext cx="3686267" cy="3385977"/>
              <a:chOff x="3006112" y="1941208"/>
              <a:chExt cx="3686267" cy="3385977"/>
            </a:xfrm>
          </p:grpSpPr>
          <p:sp>
            <p:nvSpPr>
              <p:cNvPr id="146" name="Pfeil nach rechts 145"/>
              <p:cNvSpPr/>
              <p:nvPr/>
            </p:nvSpPr>
            <p:spPr>
              <a:xfrm>
                <a:off x="3006112" y="1941208"/>
                <a:ext cx="3686267" cy="3385977"/>
              </a:xfrm>
              <a:prstGeom prst="rightArrow">
                <a:avLst>
                  <a:gd name="adj1" fmla="val 77005"/>
                  <a:gd name="adj2" fmla="val 50000"/>
                </a:avLst>
              </a:prstGeom>
              <a:solidFill>
                <a:schemeClr val="bg1">
                  <a:lumMod val="65000"/>
                  <a:alpha val="43000"/>
                </a:scheme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8" name="Ellipse 87"/>
              <p:cNvSpPr/>
              <p:nvPr/>
            </p:nvSpPr>
            <p:spPr>
              <a:xfrm>
                <a:off x="3368217" y="2509421"/>
                <a:ext cx="2167649" cy="2260800"/>
              </a:xfrm>
              <a:prstGeom prst="ellipse">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p>
            </p:txBody>
          </p:sp>
          <p:grpSp>
            <p:nvGrpSpPr>
              <p:cNvPr id="92" name="Gruppieren 44"/>
              <p:cNvGrpSpPr>
                <a:grpSpLocks/>
              </p:cNvGrpSpPr>
              <p:nvPr/>
            </p:nvGrpSpPr>
            <p:grpSpPr bwMode="auto">
              <a:xfrm>
                <a:off x="3307285" y="2830757"/>
                <a:ext cx="1552383" cy="1474221"/>
                <a:chOff x="3749960" y="1059705"/>
                <a:chExt cx="1921600" cy="1626279"/>
              </a:xfrm>
            </p:grpSpPr>
            <p:pic>
              <p:nvPicPr>
                <p:cNvPr id="93" name="Picture 54" descr="http://www.emperra.com/tl_files/emperra/img/page-images/esysta-chrome%20frame.png"/>
                <p:cNvPicPr>
                  <a:picLocks noChangeAspect="1" noChangeArrowheads="1"/>
                </p:cNvPicPr>
                <p:nvPr/>
              </p:nvPicPr>
              <p:blipFill>
                <a:blip r:embed="rId16" cstate="print">
                  <a:extLst/>
                </a:blip>
                <a:srcRect/>
                <a:stretch>
                  <a:fillRect/>
                </a:stretch>
              </p:blipFill>
              <p:spPr bwMode="auto">
                <a:xfrm>
                  <a:off x="3749960" y="1059705"/>
                  <a:ext cx="1921600" cy="1405013"/>
                </a:xfrm>
                <a:prstGeom prst="rect">
                  <a:avLst/>
                </a:prstGeom>
                <a:ln>
                  <a:noFill/>
                </a:ln>
                <a:effectLst>
                  <a:softEdge rad="31750"/>
                </a:effectLst>
                <a:extLst/>
              </p:spPr>
            </p:pic>
            <p:pic>
              <p:nvPicPr>
                <p:cNvPr id="94" name="Grafik 46"/>
                <p:cNvPicPr>
                  <a:picLocks noChangeAspect="1"/>
                </p:cNvPicPr>
                <p:nvPr/>
              </p:nvPicPr>
              <p:blipFill>
                <a:blip r:embed="rId17"/>
                <a:stretch>
                  <a:fillRect/>
                </a:stretch>
              </p:blipFill>
              <p:spPr>
                <a:xfrm>
                  <a:off x="4281673" y="2028163"/>
                  <a:ext cx="1286453" cy="657821"/>
                </a:xfrm>
                <a:prstGeom prst="rect">
                  <a:avLst/>
                </a:prstGeom>
                <a:ln w="19050">
                  <a:noFill/>
                </a:ln>
                <a:effectLst>
                  <a:outerShdw blurRad="50800" dist="38100" dir="2700000" algn="tl" rotWithShape="0">
                    <a:prstClr val="black">
                      <a:alpha val="40000"/>
                    </a:prstClr>
                  </a:outerShdw>
                </a:effectLst>
              </p:spPr>
            </p:pic>
          </p:grpSp>
          <p:pic>
            <p:nvPicPr>
              <p:cNvPr id="29" name="Grafik 2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67737" y="3547284"/>
                <a:ext cx="2312988" cy="1168176"/>
              </a:xfrm>
              <a:prstGeom prst="rect">
                <a:avLst/>
              </a:prstGeom>
              <a:ln w="28575">
                <a:noFill/>
              </a:ln>
            </p:spPr>
          </p:pic>
          <p:pic>
            <p:nvPicPr>
              <p:cNvPr id="97" name="Grafik 96">
                <a:extLst>
                  <a:ext uri="{FF2B5EF4-FFF2-40B4-BE49-F238E27FC236}">
                    <a16:creationId xmlns:a16="http://schemas.microsoft.com/office/drawing/2014/main" id="{B255F4FD-F74F-4409-B9A2-669E2C9D029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28372" y="2880179"/>
                <a:ext cx="899022" cy="455154"/>
              </a:xfrm>
              <a:prstGeom prst="rect">
                <a:avLst/>
              </a:prstGeom>
              <a:effectLst>
                <a:outerShdw blurRad="50800" dist="38100" dir="2700000" algn="tl" rotWithShape="0">
                  <a:prstClr val="black">
                    <a:alpha val="40000"/>
                  </a:prstClr>
                </a:outerShdw>
              </a:effectLst>
            </p:spPr>
          </p:pic>
        </p:grpSp>
        <p:sp>
          <p:nvSpPr>
            <p:cNvPr id="47" name="Textfeld 101"/>
            <p:cNvSpPr txBox="1"/>
            <p:nvPr/>
          </p:nvSpPr>
          <p:spPr>
            <a:xfrm>
              <a:off x="4041966" y="2563995"/>
              <a:ext cx="1493900" cy="447324"/>
            </a:xfrm>
            <a:prstGeom prst="rect">
              <a:avLst/>
            </a:prstGeom>
            <a:noFill/>
          </p:spPr>
          <p:txBody>
            <a:bodyPr wrap="square">
              <a:spAutoFit/>
            </a:bodyPr>
            <a:lstStyle>
              <a:defPPr>
                <a:defRPr lang="de-DE"/>
              </a:defPPr>
              <a:lvl1pPr>
                <a:defRPr sz="1200" b="1">
                  <a:solidFill>
                    <a:srgbClr val="0666AD"/>
                  </a:solidFill>
                  <a:latin typeface="+mn-lt"/>
                </a:defRPr>
              </a:lvl1pPr>
            </a:lstStyle>
            <a:p>
              <a:r>
                <a:rPr lang="de-DE" sz="1600" b="0" dirty="0">
                  <a:solidFill>
                    <a:schemeClr val="tx2">
                      <a:lumMod val="75000"/>
                    </a:schemeClr>
                  </a:solidFill>
                  <a:latin typeface="Calibri" panose="020F0502020204030204" pitchFamily="34" charset="0"/>
                </a:rPr>
                <a:t>Portal</a:t>
              </a:r>
            </a:p>
          </p:txBody>
        </p:sp>
        <p:pic>
          <p:nvPicPr>
            <p:cNvPr id="48" name="Grafik 35"/>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79843" y="2583736"/>
              <a:ext cx="1026162" cy="299985"/>
            </a:xfrm>
            <a:prstGeom prst="rect">
              <a:avLst/>
            </a:prstGeom>
            <a:noFill/>
            <a:ln w="9525">
              <a:solidFill>
                <a:schemeClr val="bg1">
                  <a:lumMod val="75000"/>
                </a:schemeClr>
              </a:solidFill>
              <a:round/>
              <a:headEnd/>
              <a:tailEnd/>
            </a:ln>
            <a:extLst>
              <a:ext uri="{909E8E84-426E-40DD-AFC4-6F175D3DCCD1}">
                <a14:hiddenFill xmlns:a14="http://schemas.microsoft.com/office/drawing/2010/main">
                  <a:solidFill>
                    <a:srgbClr val="FFFFFF"/>
                  </a:solidFill>
                </a14:hiddenFill>
              </a:ext>
            </a:extLst>
          </p:spPr>
        </p:pic>
      </p:grpSp>
      <p:grpSp>
        <p:nvGrpSpPr>
          <p:cNvPr id="61" name="Gruppieren 60">
            <a:extLst>
              <a:ext uri="{FF2B5EF4-FFF2-40B4-BE49-F238E27FC236}">
                <a16:creationId xmlns:a16="http://schemas.microsoft.com/office/drawing/2014/main" id="{5C20B55F-ACAD-4F30-B983-BAA04F43A441}"/>
              </a:ext>
            </a:extLst>
          </p:cNvPr>
          <p:cNvGrpSpPr/>
          <p:nvPr/>
        </p:nvGrpSpPr>
        <p:grpSpPr>
          <a:xfrm>
            <a:off x="6470485" y="3816774"/>
            <a:ext cx="1994562" cy="2196370"/>
            <a:chOff x="6065639" y="3977418"/>
            <a:chExt cx="2623151" cy="2484858"/>
          </a:xfrm>
        </p:grpSpPr>
        <p:sp>
          <p:nvSpPr>
            <p:cNvPr id="65" name="Textfeld 101">
              <a:extLst>
                <a:ext uri="{FF2B5EF4-FFF2-40B4-BE49-F238E27FC236}">
                  <a16:creationId xmlns:a16="http://schemas.microsoft.com/office/drawing/2014/main" id="{54B52F16-D4D2-4C39-9C9F-E31BA31493C1}"/>
                </a:ext>
              </a:extLst>
            </p:cNvPr>
            <p:cNvSpPr txBox="1"/>
            <p:nvPr/>
          </p:nvSpPr>
          <p:spPr>
            <a:xfrm>
              <a:off x="6065639" y="6148894"/>
              <a:ext cx="2622938" cy="313382"/>
            </a:xfrm>
            <a:prstGeom prst="rect">
              <a:avLst/>
            </a:prstGeom>
            <a:noFill/>
          </p:spPr>
          <p:txBody>
            <a:bodyPr wrap="square">
              <a:spAutoFit/>
            </a:bodyPr>
            <a:lstStyle>
              <a:defPPr>
                <a:defRPr lang="de-DE"/>
              </a:defPPr>
              <a:lvl1pPr>
                <a:defRPr sz="1200" b="1">
                  <a:solidFill>
                    <a:srgbClr val="0666AD"/>
                  </a:solidFill>
                  <a:latin typeface="+mn-lt"/>
                </a:defRPr>
              </a:lvl1pPr>
            </a:lstStyle>
            <a:p>
              <a:pPr algn="r"/>
              <a:r>
                <a:rPr lang="en-GB" b="0" dirty="0" err="1">
                  <a:solidFill>
                    <a:schemeClr val="tx2"/>
                  </a:solidFill>
                  <a:latin typeface="Calibri" panose="020F0502020204030204" pitchFamily="34" charset="0"/>
                  <a:cs typeface="Calibri Light" panose="020F0302020204030204" pitchFamily="34" charset="0"/>
                </a:rPr>
                <a:t>Medizinisches</a:t>
              </a:r>
              <a:r>
                <a:rPr lang="en-GB" b="0" dirty="0">
                  <a:solidFill>
                    <a:schemeClr val="tx2"/>
                  </a:solidFill>
                  <a:latin typeface="Calibri" panose="020F0502020204030204" pitchFamily="34" charset="0"/>
                  <a:cs typeface="Calibri Light" panose="020F0302020204030204" pitchFamily="34" charset="0"/>
                </a:rPr>
                <a:t> </a:t>
              </a:r>
              <a:r>
                <a:rPr lang="en-GB" b="0" dirty="0" err="1">
                  <a:solidFill>
                    <a:schemeClr val="tx2"/>
                  </a:solidFill>
                  <a:latin typeface="Calibri" panose="020F0502020204030204" pitchFamily="34" charset="0"/>
                  <a:cs typeface="Calibri Light" panose="020F0302020204030204" pitchFamily="34" charset="0"/>
                </a:rPr>
                <a:t>Fachpersonal</a:t>
              </a:r>
              <a:endParaRPr lang="en-GB" b="0" dirty="0">
                <a:solidFill>
                  <a:schemeClr val="tx2"/>
                </a:solidFill>
                <a:latin typeface="Calibri" panose="020F0502020204030204" pitchFamily="34" charset="0"/>
                <a:cs typeface="Calibri Light" panose="020F0302020204030204" pitchFamily="34" charset="0"/>
              </a:endParaRPr>
            </a:p>
          </p:txBody>
        </p:sp>
        <p:pic>
          <p:nvPicPr>
            <p:cNvPr id="62" name="Grafik 61">
              <a:extLst>
                <a:ext uri="{FF2B5EF4-FFF2-40B4-BE49-F238E27FC236}">
                  <a16:creationId xmlns:a16="http://schemas.microsoft.com/office/drawing/2014/main" id="{07CCF93F-6A6F-41BE-A4E9-1963050FD2D3}"/>
                </a:ext>
              </a:extLst>
            </p:cNvPr>
            <p:cNvPicPr preferRelativeResize="0">
              <a:picLocks/>
            </p:cNvPicPr>
            <p:nvPr/>
          </p:nvPicPr>
          <p:blipFill>
            <a:blip r:embed="rId21"/>
            <a:stretch>
              <a:fillRect/>
            </a:stretch>
          </p:blipFill>
          <p:spPr>
            <a:xfrm flipH="1">
              <a:off x="6265748" y="3977418"/>
              <a:ext cx="2423042" cy="2122525"/>
            </a:xfrm>
            <a:prstGeom prst="ellipse">
              <a:avLst/>
            </a:prstGeom>
            <a:ln>
              <a:noFill/>
            </a:ln>
            <a:effectLst>
              <a:softEdge rad="25400"/>
            </a:effectLst>
          </p:spPr>
        </p:pic>
        <p:sp>
          <p:nvSpPr>
            <p:cNvPr id="64" name="Ellipse 63">
              <a:extLst>
                <a:ext uri="{FF2B5EF4-FFF2-40B4-BE49-F238E27FC236}">
                  <a16:creationId xmlns:a16="http://schemas.microsoft.com/office/drawing/2014/main" id="{6DDA3217-A400-4FDA-BC78-59C01F54BCA4}"/>
                </a:ext>
              </a:extLst>
            </p:cNvPr>
            <p:cNvSpPr/>
            <p:nvPr/>
          </p:nvSpPr>
          <p:spPr>
            <a:xfrm>
              <a:off x="6251950" y="3995255"/>
              <a:ext cx="2409883" cy="2073082"/>
            </a:xfrm>
            <a:prstGeom prst="ellipse">
              <a:avLst/>
            </a:prstGeom>
            <a:noFill/>
            <a:ln w="9525">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p>
          </p:txBody>
        </p:sp>
      </p:grpSp>
      <p:sp>
        <p:nvSpPr>
          <p:cNvPr id="8" name="Foliennummernplatzhalter 7">
            <a:extLst>
              <a:ext uri="{FF2B5EF4-FFF2-40B4-BE49-F238E27FC236}">
                <a16:creationId xmlns:a16="http://schemas.microsoft.com/office/drawing/2014/main" id="{C2946DE9-8612-4B17-974D-62CBD7C14A09}"/>
              </a:ext>
            </a:extLst>
          </p:cNvPr>
          <p:cNvSpPr>
            <a:spLocks noGrp="1"/>
          </p:cNvSpPr>
          <p:nvPr>
            <p:ph type="sldNum" sz="quarter" idx="10"/>
          </p:nvPr>
        </p:nvSpPr>
        <p:spPr>
          <a:xfrm>
            <a:off x="8557260" y="6586964"/>
            <a:ext cx="586740" cy="271036"/>
          </a:xfrm>
          <a:prstGeom prst="rect">
            <a:avLst/>
          </a:prstGeom>
        </p:spPr>
        <p:txBody>
          <a:bodyPr/>
          <a:lstStyle/>
          <a:p>
            <a:pPr>
              <a:defRPr/>
            </a:pPr>
            <a:fld id="{F7737257-58B0-4CDD-B9AA-A4E64371BD78}" type="slidenum">
              <a:rPr lang="de-DE" altLang="de-DE" smtClean="0"/>
              <a:pPr>
                <a:defRPr/>
              </a:pPr>
              <a:t>12</a:t>
            </a:fld>
            <a:endParaRPr lang="de-DE" altLang="de-DE" dirty="0"/>
          </a:p>
        </p:txBody>
      </p:sp>
      <p:grpSp>
        <p:nvGrpSpPr>
          <p:cNvPr id="49" name="Gruppieren 48">
            <a:extLst>
              <a:ext uri="{FF2B5EF4-FFF2-40B4-BE49-F238E27FC236}">
                <a16:creationId xmlns:a16="http://schemas.microsoft.com/office/drawing/2014/main" id="{2A99A85D-E0C5-45EA-882F-6C77774030E0}"/>
              </a:ext>
            </a:extLst>
          </p:cNvPr>
          <p:cNvGrpSpPr/>
          <p:nvPr/>
        </p:nvGrpSpPr>
        <p:grpSpPr>
          <a:xfrm>
            <a:off x="6557923" y="704480"/>
            <a:ext cx="1993646" cy="2334560"/>
            <a:chOff x="6158699" y="709972"/>
            <a:chExt cx="2487815" cy="2879834"/>
          </a:xfrm>
        </p:grpSpPr>
        <p:pic>
          <p:nvPicPr>
            <p:cNvPr id="50" name="Grafik 17">
              <a:extLst>
                <a:ext uri="{FF2B5EF4-FFF2-40B4-BE49-F238E27FC236}">
                  <a16:creationId xmlns:a16="http://schemas.microsoft.com/office/drawing/2014/main" id="{A3BBDF38-FFFB-43AE-B18E-AD559140AFD7}"/>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2473" b="100000" l="2297" r="100000">
                          <a14:foregroundMark x1="42580" y1="48174" x2="42580" y2="48174"/>
                          <a14:foregroundMark x1="51943" y1="47585" x2="51943" y2="47585"/>
                          <a14:foregroundMark x1="62014" y1="45583" x2="62014" y2="45583"/>
                          <a14:foregroundMark x1="57774" y1="44994" x2="57774" y2="44994"/>
                          <a14:foregroundMark x1="36219" y1="83510" x2="36219" y2="83510"/>
                          <a14:foregroundMark x1="58304" y1="68433" x2="58304" y2="68433"/>
                          <a14:foregroundMark x1="59541" y1="63722" x2="59541" y2="63722"/>
                        </a14:backgroundRemoval>
                      </a14:imgEffect>
                    </a14:imgLayer>
                  </a14:imgProps>
                </a:ext>
              </a:extLst>
            </a:blip>
            <a:stretch>
              <a:fillRect/>
            </a:stretch>
          </p:blipFill>
          <p:spPr>
            <a:xfrm>
              <a:off x="7293968" y="1331539"/>
              <a:ext cx="1104369" cy="1656556"/>
            </a:xfrm>
            <a:prstGeom prst="rect">
              <a:avLst/>
            </a:prstGeom>
            <a:noFill/>
            <a:ln cap="flat">
              <a:noFill/>
            </a:ln>
            <a:effectLst>
              <a:glow rad="228600">
                <a:schemeClr val="bg1">
                  <a:alpha val="76000"/>
                </a:schemeClr>
              </a:glow>
            </a:effectLst>
          </p:spPr>
        </p:pic>
        <p:sp>
          <p:nvSpPr>
            <p:cNvPr id="51" name="Ellipse 50">
              <a:extLst>
                <a:ext uri="{FF2B5EF4-FFF2-40B4-BE49-F238E27FC236}">
                  <a16:creationId xmlns:a16="http://schemas.microsoft.com/office/drawing/2014/main" id="{D7524000-8B6F-4F82-9181-79C0884E13B0}"/>
                </a:ext>
              </a:extLst>
            </p:cNvPr>
            <p:cNvSpPr/>
            <p:nvPr/>
          </p:nvSpPr>
          <p:spPr>
            <a:xfrm>
              <a:off x="6396318" y="2552284"/>
              <a:ext cx="693231" cy="565148"/>
            </a:xfrm>
            <a:prstGeom prst="ellipse">
              <a:avLst/>
            </a:prstGeom>
            <a:solidFill>
              <a:srgbClr val="4CA6C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2" name="Picture 9">
              <a:extLst>
                <a:ext uri="{FF2B5EF4-FFF2-40B4-BE49-F238E27FC236}">
                  <a16:creationId xmlns:a16="http://schemas.microsoft.com/office/drawing/2014/main" id="{E85ECC31-4CC0-44EA-97BF-2F8B353F2C1E}"/>
                </a:ext>
              </a:extLst>
            </p:cNvP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9715" b="99683" l="0" r="99453">
                          <a14:backgroundMark x1="1277" y1="71700" x2="1277" y2="71700"/>
                        </a14:backgroundRemoval>
                      </a14:imgEffect>
                    </a14:imgLayer>
                  </a14:imgProps>
                </a:ext>
                <a:ext uri="{28A0092B-C50C-407E-A947-70E740481C1C}">
                  <a14:useLocalDpi xmlns:a14="http://schemas.microsoft.com/office/drawing/2010/main" val="0"/>
                </a:ext>
              </a:extLst>
            </a:blip>
            <a:srcRect l="-3959" b="8080"/>
            <a:stretch/>
          </p:blipFill>
          <p:spPr bwMode="auto">
            <a:xfrm>
              <a:off x="6218904" y="709972"/>
              <a:ext cx="1300668" cy="1987982"/>
            </a:xfrm>
            <a:prstGeom prst="rect">
              <a:avLst/>
            </a:prstGeom>
            <a:noFill/>
            <a:ln>
              <a:noFill/>
            </a:ln>
            <a:effectLst>
              <a:reflection blurRad="6350" stA="52000" endA="300" endPos="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5">
              <a:extLst>
                <a:ext uri="{FF2B5EF4-FFF2-40B4-BE49-F238E27FC236}">
                  <a16:creationId xmlns:a16="http://schemas.microsoft.com/office/drawing/2014/main" id="{36FE0B05-75AC-4194-900C-9F6CA410D1AC}"/>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3610" b="100000" l="3065" r="93783">
                          <a14:backgroundMark x1="55166" y1="47594" x2="55166" y2="47594"/>
                          <a14:backgroundMark x1="55429" y1="43850" x2="55429" y2="43850"/>
                          <a14:backgroundMark x1="56305" y1="49332" x2="56305" y2="49332"/>
                        </a14:backgroundRemoval>
                      </a14:imgEffect>
                    </a14:imgLayer>
                  </a14:imgProps>
                </a:ext>
                <a:ext uri="{28A0092B-C50C-407E-A947-70E740481C1C}">
                  <a14:useLocalDpi xmlns:a14="http://schemas.microsoft.com/office/drawing/2010/main" val="0"/>
                </a:ext>
              </a:extLst>
            </a:blip>
            <a:srcRect/>
            <a:stretch>
              <a:fillRect/>
            </a:stretch>
          </p:blipFill>
          <p:spPr bwMode="auto">
            <a:xfrm>
              <a:off x="6650889" y="2126247"/>
              <a:ext cx="1562031" cy="107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Ellipse 65">
              <a:extLst>
                <a:ext uri="{FF2B5EF4-FFF2-40B4-BE49-F238E27FC236}">
                  <a16:creationId xmlns:a16="http://schemas.microsoft.com/office/drawing/2014/main" id="{10F68626-DE38-4F0B-9879-DF92A8C9B423}"/>
                </a:ext>
              </a:extLst>
            </p:cNvPr>
            <p:cNvSpPr/>
            <p:nvPr/>
          </p:nvSpPr>
          <p:spPr>
            <a:xfrm>
              <a:off x="6158699" y="848085"/>
              <a:ext cx="2487815" cy="2457607"/>
            </a:xfrm>
            <a:prstGeom prst="ellipse">
              <a:avLst/>
            </a:prstGeom>
            <a:noFill/>
            <a:ln w="168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8" name="Textfeld 101">
              <a:extLst>
                <a:ext uri="{FF2B5EF4-FFF2-40B4-BE49-F238E27FC236}">
                  <a16:creationId xmlns:a16="http://schemas.microsoft.com/office/drawing/2014/main" id="{DF9E5005-33ED-4C38-B53A-CAC6D4DE4713}"/>
                </a:ext>
              </a:extLst>
            </p:cNvPr>
            <p:cNvSpPr txBox="1"/>
            <p:nvPr/>
          </p:nvSpPr>
          <p:spPr>
            <a:xfrm>
              <a:off x="6318833" y="3248109"/>
              <a:ext cx="2129173" cy="341697"/>
            </a:xfrm>
            <a:prstGeom prst="rect">
              <a:avLst/>
            </a:prstGeom>
            <a:noFill/>
          </p:spPr>
          <p:txBody>
            <a:bodyPr wrap="square">
              <a:spAutoFit/>
            </a:bodyPr>
            <a:lstStyle>
              <a:defPPr>
                <a:defRPr lang="de-DE"/>
              </a:defPPr>
              <a:lvl1pPr>
                <a:defRPr sz="1200" b="1">
                  <a:solidFill>
                    <a:srgbClr val="0666AD"/>
                  </a:solidFill>
                  <a:latin typeface="+mn-lt"/>
                </a:defRPr>
              </a:lvl1pPr>
            </a:lstStyle>
            <a:p>
              <a:pPr algn="r"/>
              <a:r>
                <a:rPr lang="en-GB" b="0" dirty="0" err="1">
                  <a:solidFill>
                    <a:schemeClr val="tx2"/>
                  </a:solidFill>
                  <a:latin typeface="Calibri" panose="020F0502020204030204" pitchFamily="34" charset="0"/>
                  <a:cs typeface="Calibri Light" panose="020F0302020204030204" pitchFamily="34" charset="0"/>
                </a:rPr>
                <a:t>Patienten</a:t>
              </a:r>
              <a:r>
                <a:rPr lang="en-GB" b="0" dirty="0">
                  <a:solidFill>
                    <a:schemeClr val="tx2"/>
                  </a:solidFill>
                  <a:latin typeface="Calibri" panose="020F0502020204030204" pitchFamily="34" charset="0"/>
                  <a:cs typeface="Calibri Light" panose="020F0302020204030204" pitchFamily="34" charset="0"/>
                </a:rPr>
                <a:t> &amp; </a:t>
              </a:r>
              <a:r>
                <a:rPr lang="en-GB" b="0" dirty="0" err="1">
                  <a:solidFill>
                    <a:schemeClr val="tx2"/>
                  </a:solidFill>
                  <a:latin typeface="Calibri" panose="020F0502020204030204" pitchFamily="34" charset="0"/>
                  <a:cs typeface="Calibri Light" panose="020F0302020204030204" pitchFamily="34" charset="0"/>
                </a:rPr>
                <a:t>Angehörige</a:t>
              </a:r>
              <a:endParaRPr lang="en-GB" b="0" dirty="0">
                <a:solidFill>
                  <a:schemeClr val="tx2"/>
                </a:solidFill>
                <a:latin typeface="Calibri" panose="020F0502020204030204" pitchFamily="34" charset="0"/>
                <a:cs typeface="Calibri Light" panose="020F0302020204030204" pitchFamily="34" charset="0"/>
              </a:endParaRPr>
            </a:p>
          </p:txBody>
        </p:sp>
        <p:sp>
          <p:nvSpPr>
            <p:cNvPr id="67" name="Ellipse 66">
              <a:extLst>
                <a:ext uri="{FF2B5EF4-FFF2-40B4-BE49-F238E27FC236}">
                  <a16:creationId xmlns:a16="http://schemas.microsoft.com/office/drawing/2014/main" id="{029DF1E2-DE53-4A0C-8DBE-88E610297129}"/>
                </a:ext>
              </a:extLst>
            </p:cNvPr>
            <p:cNvSpPr/>
            <p:nvPr/>
          </p:nvSpPr>
          <p:spPr>
            <a:xfrm>
              <a:off x="6251950" y="947126"/>
              <a:ext cx="2286601" cy="2260800"/>
            </a:xfrm>
            <a:prstGeom prst="ellipse">
              <a:avLst/>
            </a:prstGeom>
            <a:noFill/>
            <a:ln w="9525">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p>
          </p:txBody>
        </p:sp>
      </p:grpSp>
      <p:sp>
        <p:nvSpPr>
          <p:cNvPr id="53" name="Textfeld 52">
            <a:extLst>
              <a:ext uri="{FF2B5EF4-FFF2-40B4-BE49-F238E27FC236}">
                <a16:creationId xmlns:a16="http://schemas.microsoft.com/office/drawing/2014/main" id="{3ABAB075-8943-4C2E-A282-6AEC47B586F7}"/>
              </a:ext>
            </a:extLst>
          </p:cNvPr>
          <p:cNvSpPr txBox="1"/>
          <p:nvPr/>
        </p:nvSpPr>
        <p:spPr>
          <a:xfrm>
            <a:off x="163541" y="6090289"/>
            <a:ext cx="8856983" cy="293415"/>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chorCtr="0">
            <a:normAutofit lnSpcReduction="10000"/>
          </a:bodyPr>
          <a:lstStyle>
            <a:defPPr>
              <a:defRPr lang="de-DE"/>
            </a:defPPr>
            <a:lvl1pPr algn="ctr">
              <a:defRPr sz="2000">
                <a:solidFill>
                  <a:schemeClr val="tx2"/>
                </a:solidFill>
                <a:latin typeface="Calibri Light" panose="020F0302020204030204" pitchFamily="34" charset="0"/>
                <a:cs typeface="Calibri Light" panose="020F0302020204030204" pitchFamily="34" charset="0"/>
              </a:defRPr>
            </a:lvl1pPr>
            <a:lvl2pPr marL="180975" lvl="1">
              <a:spcBef>
                <a:spcPct val="20000"/>
              </a:spcBef>
              <a:defRPr sz="1500">
                <a:solidFill>
                  <a:schemeClr val="tx2"/>
                </a:solidFill>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GB" sz="1400" dirty="0">
                <a:solidFill>
                  <a:schemeClr val="tx2">
                    <a:lumMod val="75000"/>
                  </a:schemeClr>
                </a:solidFill>
                <a:latin typeface="Calibri" panose="020F0502020204030204" pitchFamily="34" charset="0"/>
              </a:rPr>
              <a:t>Die </a:t>
            </a:r>
            <a:r>
              <a:rPr lang="en-GB" sz="1400" dirty="0" err="1">
                <a:solidFill>
                  <a:schemeClr val="tx2">
                    <a:lumMod val="75000"/>
                  </a:schemeClr>
                </a:solidFill>
                <a:latin typeface="Calibri" panose="020F0502020204030204" pitchFamily="34" charset="0"/>
              </a:rPr>
              <a:t>Kombination</a:t>
            </a:r>
            <a:r>
              <a:rPr lang="en-GB" sz="1400" dirty="0">
                <a:solidFill>
                  <a:schemeClr val="tx2">
                    <a:lumMod val="75000"/>
                  </a:schemeClr>
                </a:solidFill>
                <a:latin typeface="Calibri" panose="020F0502020204030204" pitchFamily="34" charset="0"/>
              </a:rPr>
              <a:t> von ESYSTA®-</a:t>
            </a:r>
            <a:r>
              <a:rPr lang="en-GB" sz="1400" dirty="0" err="1">
                <a:solidFill>
                  <a:schemeClr val="tx2">
                    <a:lumMod val="75000"/>
                  </a:schemeClr>
                </a:solidFill>
                <a:latin typeface="Calibri" panose="020F0502020204030204" pitchFamily="34" charset="0"/>
              </a:rPr>
              <a:t>Komponenten</a:t>
            </a:r>
            <a:r>
              <a:rPr lang="en-GB" sz="1400" dirty="0">
                <a:solidFill>
                  <a:schemeClr val="tx2">
                    <a:lumMod val="75000"/>
                  </a:schemeClr>
                </a:solidFill>
                <a:latin typeface="Calibri" panose="020F0502020204030204" pitchFamily="34" charset="0"/>
              </a:rPr>
              <a:t> </a:t>
            </a:r>
            <a:r>
              <a:rPr lang="en-GB" sz="1400" dirty="0" err="1">
                <a:solidFill>
                  <a:schemeClr val="tx2">
                    <a:lumMod val="75000"/>
                  </a:schemeClr>
                </a:solidFill>
                <a:latin typeface="Calibri" panose="020F0502020204030204" pitchFamily="34" charset="0"/>
              </a:rPr>
              <a:t>ermöglicht</a:t>
            </a:r>
            <a:r>
              <a:rPr lang="en-GB" sz="1400" dirty="0">
                <a:solidFill>
                  <a:schemeClr val="tx2">
                    <a:lumMod val="75000"/>
                  </a:schemeClr>
                </a:solidFill>
                <a:latin typeface="Calibri" panose="020F0502020204030204" pitchFamily="34" charset="0"/>
              </a:rPr>
              <a:t> </a:t>
            </a:r>
            <a:r>
              <a:rPr lang="en-GB" sz="1400" dirty="0" err="1">
                <a:solidFill>
                  <a:schemeClr val="tx2">
                    <a:lumMod val="75000"/>
                  </a:schemeClr>
                </a:solidFill>
                <a:latin typeface="Calibri" panose="020F0502020204030204" pitchFamily="34" charset="0"/>
              </a:rPr>
              <a:t>eine</a:t>
            </a:r>
            <a:r>
              <a:rPr lang="en-GB" sz="1400" dirty="0">
                <a:solidFill>
                  <a:schemeClr val="tx2">
                    <a:lumMod val="75000"/>
                  </a:schemeClr>
                </a:solidFill>
                <a:latin typeface="Calibri" panose="020F0502020204030204" pitchFamily="34" charset="0"/>
              </a:rPr>
              <a:t> </a:t>
            </a:r>
            <a:r>
              <a:rPr lang="en-GB" sz="1400" dirty="0" err="1">
                <a:solidFill>
                  <a:schemeClr val="tx2">
                    <a:lumMod val="75000"/>
                  </a:schemeClr>
                </a:solidFill>
                <a:latin typeface="Calibri" panose="020F0502020204030204" pitchFamily="34" charset="0"/>
              </a:rPr>
              <a:t>integrierte</a:t>
            </a:r>
            <a:r>
              <a:rPr lang="en-GB" sz="1400" dirty="0">
                <a:solidFill>
                  <a:schemeClr val="tx2">
                    <a:lumMod val="75000"/>
                  </a:schemeClr>
                </a:solidFill>
                <a:latin typeface="Calibri" panose="020F0502020204030204" pitchFamily="34" charset="0"/>
              </a:rPr>
              <a:t> und </a:t>
            </a:r>
            <a:r>
              <a:rPr lang="en-GB" sz="1400" dirty="0" err="1">
                <a:solidFill>
                  <a:schemeClr val="tx2">
                    <a:lumMod val="75000"/>
                  </a:schemeClr>
                </a:solidFill>
                <a:latin typeface="Calibri" panose="020F0502020204030204" pitchFamily="34" charset="0"/>
              </a:rPr>
              <a:t>Insulinpräparate-unabhängige</a:t>
            </a:r>
            <a:r>
              <a:rPr lang="en-GB" sz="1400" dirty="0">
                <a:solidFill>
                  <a:schemeClr val="tx2">
                    <a:lumMod val="75000"/>
                  </a:schemeClr>
                </a:solidFill>
                <a:latin typeface="Calibri" panose="020F0502020204030204" pitchFamily="34" charset="0"/>
              </a:rPr>
              <a:t> </a:t>
            </a:r>
            <a:r>
              <a:rPr lang="en-GB" sz="1400" dirty="0" err="1">
                <a:solidFill>
                  <a:schemeClr val="tx2">
                    <a:lumMod val="75000"/>
                  </a:schemeClr>
                </a:solidFill>
                <a:latin typeface="Calibri" panose="020F0502020204030204" pitchFamily="34" charset="0"/>
              </a:rPr>
              <a:t>Lösung</a:t>
            </a:r>
            <a:r>
              <a:rPr lang="en-GB" sz="1400" dirty="0">
                <a:solidFill>
                  <a:schemeClr val="tx2">
                    <a:lumMod val="75000"/>
                  </a:schemeClr>
                </a:solidFill>
                <a:latin typeface="Calibri" panose="020F0502020204030204" pitchFamily="34" charset="0"/>
              </a:rPr>
              <a:t>. </a:t>
            </a:r>
          </a:p>
        </p:txBody>
      </p:sp>
    </p:spTree>
    <p:extLst>
      <p:ext uri="{BB962C8B-B14F-4D97-AF65-F5344CB8AC3E}">
        <p14:creationId xmlns:p14="http://schemas.microsoft.com/office/powerpoint/2010/main" val="33673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a:extLst>
              <a:ext uri="{FF2B5EF4-FFF2-40B4-BE49-F238E27FC236}">
                <a16:creationId xmlns:a16="http://schemas.microsoft.com/office/drawing/2014/main" id="{A73C0F76-1869-4D1D-BFD4-F549E46F15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1373" y="2333998"/>
            <a:ext cx="7473038" cy="3451364"/>
          </a:xfrm>
          <a:prstGeom prst="rect">
            <a:avLst/>
          </a:prstGeom>
          <a:ln>
            <a:solidFill>
              <a:srgbClr val="286BB4"/>
            </a:solidFill>
          </a:ln>
          <a:effectLst>
            <a:outerShdw blurRad="2921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 name="Grafik 18">
            <a:extLst>
              <a:ext uri="{FF2B5EF4-FFF2-40B4-BE49-F238E27FC236}">
                <a16:creationId xmlns:a16="http://schemas.microsoft.com/office/drawing/2014/main" id="{E6B4D4DF-84CA-409D-A33C-014B26A3A0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858" y="842475"/>
            <a:ext cx="8911771" cy="1361976"/>
          </a:xfrm>
          <a:prstGeom prst="rect">
            <a:avLst/>
          </a:prstGeom>
          <a:ln>
            <a:solidFill>
              <a:srgbClr val="286BB4"/>
            </a:solidFill>
          </a:ln>
          <a:effectLst>
            <a:outerShdw blurRad="292100" sx="102000" sy="102000" algn="ctr" rotWithShape="0">
              <a:prstClr val="black">
                <a:alpha val="40000"/>
              </a:prstClr>
            </a:outerShdw>
          </a:effectLst>
        </p:spPr>
      </p:pic>
      <p:pic>
        <p:nvPicPr>
          <p:cNvPr id="20" name="Grafik 19">
            <a:extLst>
              <a:ext uri="{FF2B5EF4-FFF2-40B4-BE49-F238E27FC236}">
                <a16:creationId xmlns:a16="http://schemas.microsoft.com/office/drawing/2014/main" id="{50C60966-521A-403D-A1DE-F0BBD75AA9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5569" y="1523463"/>
            <a:ext cx="2813977" cy="3955347"/>
          </a:xfrm>
          <a:prstGeom prst="rect">
            <a:avLst/>
          </a:prstGeom>
          <a:ln>
            <a:solidFill>
              <a:srgbClr val="286BB4"/>
            </a:solidFill>
          </a:ln>
          <a:effectLst>
            <a:outerShdw blurRad="292100" sx="102000" sy="102000" algn="ctr" rotWithShape="0">
              <a:prstClr val="black">
                <a:alpha val="40000"/>
              </a:prstClr>
            </a:outerShdw>
          </a:effectLst>
        </p:spPr>
      </p:pic>
      <p:pic>
        <p:nvPicPr>
          <p:cNvPr id="21" name="Grafik 20">
            <a:extLst>
              <a:ext uri="{FF2B5EF4-FFF2-40B4-BE49-F238E27FC236}">
                <a16:creationId xmlns:a16="http://schemas.microsoft.com/office/drawing/2014/main" id="{A97BDE78-2C17-4859-8B59-F2E691C35E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1092" y="4107856"/>
            <a:ext cx="4478966" cy="2091282"/>
          </a:xfrm>
          <a:prstGeom prst="rect">
            <a:avLst/>
          </a:prstGeom>
          <a:ln>
            <a:solidFill>
              <a:srgbClr val="286BB4"/>
            </a:solidFill>
          </a:ln>
          <a:effectLst>
            <a:outerShdw blurRad="292100" sx="102000" sy="102000" algn="ctr" rotWithShape="0">
              <a:prstClr val="black">
                <a:alpha val="40000"/>
              </a:prstClr>
            </a:outerShdw>
          </a:effectLst>
        </p:spPr>
      </p:pic>
      <p:pic>
        <p:nvPicPr>
          <p:cNvPr id="22" name="Grafik 21">
            <a:extLst>
              <a:ext uri="{FF2B5EF4-FFF2-40B4-BE49-F238E27FC236}">
                <a16:creationId xmlns:a16="http://schemas.microsoft.com/office/drawing/2014/main" id="{C53FCFC0-BD56-47F1-9D00-B93BF7CC9A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 y="3752018"/>
            <a:ext cx="5075200" cy="2563232"/>
          </a:xfrm>
          <a:prstGeom prst="rect">
            <a:avLst/>
          </a:prstGeom>
          <a:ln>
            <a:solidFill>
              <a:srgbClr val="286BB4"/>
            </a:solidFill>
          </a:ln>
          <a:effectLst>
            <a:outerShdw blurRad="292100" sx="102000" sy="102000" algn="ctr" rotWithShape="0">
              <a:prstClr val="black">
                <a:alpha val="40000"/>
              </a:prstClr>
            </a:outerShdw>
          </a:effectLst>
        </p:spPr>
      </p:pic>
      <p:pic>
        <p:nvPicPr>
          <p:cNvPr id="23" name="Grafik 22">
            <a:extLst>
              <a:ext uri="{FF2B5EF4-FFF2-40B4-BE49-F238E27FC236}">
                <a16:creationId xmlns:a16="http://schemas.microsoft.com/office/drawing/2014/main" id="{280EE505-91B9-4965-B72E-DB9CD267221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71633" y="4262386"/>
            <a:ext cx="2884025" cy="2038350"/>
          </a:xfrm>
          <a:prstGeom prst="rect">
            <a:avLst/>
          </a:prstGeom>
          <a:ln>
            <a:solidFill>
              <a:srgbClr val="286BB4"/>
            </a:solidFill>
          </a:ln>
          <a:effectLst>
            <a:outerShdw blurRad="292100" sx="102000" sy="102000" algn="ctr" rotWithShape="0">
              <a:prstClr val="black">
                <a:alpha val="40000"/>
              </a:prstClr>
            </a:outerShdw>
          </a:effectLst>
        </p:spPr>
      </p:pic>
      <p:pic>
        <p:nvPicPr>
          <p:cNvPr id="24" name="Grafik 23">
            <a:extLst>
              <a:ext uri="{FF2B5EF4-FFF2-40B4-BE49-F238E27FC236}">
                <a16:creationId xmlns:a16="http://schemas.microsoft.com/office/drawing/2014/main" id="{51F30046-EBF9-4E76-8FCA-F1B52D8D08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412" y="2179176"/>
            <a:ext cx="4660615" cy="2436821"/>
          </a:xfrm>
          <a:prstGeom prst="rect">
            <a:avLst/>
          </a:prstGeom>
          <a:ln>
            <a:solidFill>
              <a:srgbClr val="286BB4"/>
            </a:solidFill>
          </a:ln>
          <a:effectLst>
            <a:outerShdw blurRad="292100" sx="102000" sy="102000" algn="ctr" rotWithShape="0">
              <a:prstClr val="black">
                <a:alpha val="40000"/>
              </a:prstClr>
            </a:outerShdw>
          </a:effectLst>
        </p:spPr>
      </p:pic>
      <p:pic>
        <p:nvPicPr>
          <p:cNvPr id="25" name="Grafik 24">
            <a:extLst>
              <a:ext uri="{FF2B5EF4-FFF2-40B4-BE49-F238E27FC236}">
                <a16:creationId xmlns:a16="http://schemas.microsoft.com/office/drawing/2014/main" id="{7921A435-D74C-4633-95DA-2E93221955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7292" y="2131880"/>
            <a:ext cx="5678475" cy="2901753"/>
          </a:xfrm>
          <a:prstGeom prst="rect">
            <a:avLst/>
          </a:prstGeom>
          <a:ln>
            <a:solidFill>
              <a:srgbClr val="286BB4"/>
            </a:solidFill>
          </a:ln>
          <a:effectLst>
            <a:outerShdw blurRad="292100" sx="102000" sy="102000" algn="ctr" rotWithShape="0">
              <a:prstClr val="black">
                <a:alpha val="40000"/>
              </a:prstClr>
            </a:outerShdw>
          </a:effectLst>
        </p:spPr>
      </p:pic>
      <p:grpSp>
        <p:nvGrpSpPr>
          <p:cNvPr id="26" name="Gruppieren 25">
            <a:extLst>
              <a:ext uri="{FF2B5EF4-FFF2-40B4-BE49-F238E27FC236}">
                <a16:creationId xmlns:a16="http://schemas.microsoft.com/office/drawing/2014/main" id="{4926093A-1A2A-4F6F-ADB1-474459FF6198}"/>
              </a:ext>
            </a:extLst>
          </p:cNvPr>
          <p:cNvGrpSpPr/>
          <p:nvPr/>
        </p:nvGrpSpPr>
        <p:grpSpPr>
          <a:xfrm>
            <a:off x="5421673" y="3999016"/>
            <a:ext cx="4351562" cy="3081502"/>
            <a:chOff x="5171121" y="3503603"/>
            <a:chExt cx="4351562" cy="3081502"/>
          </a:xfrm>
          <a:effectLst>
            <a:outerShdw blurRad="292100" sx="102000" sy="102000" algn="ctr" rotWithShape="0">
              <a:prstClr val="black">
                <a:alpha val="40000"/>
              </a:prstClr>
            </a:outerShdw>
          </a:effectLst>
        </p:grpSpPr>
        <p:grpSp>
          <p:nvGrpSpPr>
            <p:cNvPr id="27" name="Gruppieren 26">
              <a:extLst>
                <a:ext uri="{FF2B5EF4-FFF2-40B4-BE49-F238E27FC236}">
                  <a16:creationId xmlns:a16="http://schemas.microsoft.com/office/drawing/2014/main" id="{262A8F22-2085-4AA6-8E8C-A4918732539B}"/>
                </a:ext>
              </a:extLst>
            </p:cNvPr>
            <p:cNvGrpSpPr/>
            <p:nvPr/>
          </p:nvGrpSpPr>
          <p:grpSpPr>
            <a:xfrm flipH="1">
              <a:off x="5171121" y="3729148"/>
              <a:ext cx="4351562" cy="2654645"/>
              <a:chOff x="-583660" y="3717032"/>
              <a:chExt cx="4248472" cy="2654645"/>
            </a:xfrm>
          </p:grpSpPr>
          <p:pic>
            <p:nvPicPr>
              <p:cNvPr id="29" name="Picture 4" descr="http://www.mobilegeeks.de/wp-content/uploads/2012/09/iphone5_ad_large.jpg">
                <a:extLst>
                  <a:ext uri="{FF2B5EF4-FFF2-40B4-BE49-F238E27FC236}">
                    <a16:creationId xmlns:a16="http://schemas.microsoft.com/office/drawing/2014/main" id="{CB071EE7-0830-425C-9794-0DC44D62E2F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524" b="100000" l="10000" r="80794"/>
                        </a14:imgEffect>
                        <a14:imgEffect>
                          <a14:brightnessContrast bright="14000" contrast="26000"/>
                        </a14:imgEffect>
                      </a14:imgLayer>
                    </a14:imgProps>
                  </a:ext>
                  <a:ext uri="{28A0092B-C50C-407E-A947-70E740481C1C}">
                    <a14:useLocalDpi xmlns:a14="http://schemas.microsoft.com/office/drawing/2010/main"/>
                  </a:ext>
                </a:extLst>
              </a:blip>
              <a:srcRect/>
              <a:stretch>
                <a:fillRect/>
              </a:stretch>
            </p:blipFill>
            <p:spPr bwMode="auto">
              <a:xfrm>
                <a:off x="-583660" y="3717032"/>
                <a:ext cx="4248472" cy="265464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descr="iPhone Screenshot 1">
                <a:extLst>
                  <a:ext uri="{FF2B5EF4-FFF2-40B4-BE49-F238E27FC236}">
                    <a16:creationId xmlns:a16="http://schemas.microsoft.com/office/drawing/2014/main" id="{19D697AF-E65F-4DDE-B92D-F83C7BFAB20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92102" y="4212305"/>
                <a:ext cx="1013720" cy="1720186"/>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8" name="Grafik 27">
              <a:extLst>
                <a:ext uri="{FF2B5EF4-FFF2-40B4-BE49-F238E27FC236}">
                  <a16:creationId xmlns:a16="http://schemas.microsoft.com/office/drawing/2014/main" id="{DA90CC29-9A61-4DC9-8342-449266AEFA3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6298" b="94561" l="10000" r="90000"/>
                      </a14:imgEffect>
                    </a14:imgLayer>
                  </a14:imgProps>
                </a:ext>
              </a:extLst>
            </a:blip>
            <a:stretch>
              <a:fillRect/>
            </a:stretch>
          </p:blipFill>
          <p:spPr>
            <a:xfrm>
              <a:off x="6363302" y="3503603"/>
              <a:ext cx="1823026" cy="3081502"/>
            </a:xfrm>
            <a:prstGeom prst="rect">
              <a:avLst/>
            </a:prstGeom>
            <a:ln>
              <a:noFill/>
            </a:ln>
            <a:effectLst>
              <a:outerShdw blurRad="50800" dist="38100" dir="2700000" algn="tl" rotWithShape="0">
                <a:prstClr val="black">
                  <a:alpha val="40000"/>
                </a:prstClr>
              </a:outerShdw>
            </a:effectLst>
          </p:spPr>
        </p:pic>
      </p:grpSp>
      <p:grpSp>
        <p:nvGrpSpPr>
          <p:cNvPr id="31" name="Gruppieren 30">
            <a:extLst>
              <a:ext uri="{FF2B5EF4-FFF2-40B4-BE49-F238E27FC236}">
                <a16:creationId xmlns:a16="http://schemas.microsoft.com/office/drawing/2014/main" id="{4A239CB4-9A5C-431E-ABD7-DE150777310F}"/>
              </a:ext>
            </a:extLst>
          </p:cNvPr>
          <p:cNvGrpSpPr/>
          <p:nvPr/>
        </p:nvGrpSpPr>
        <p:grpSpPr>
          <a:xfrm>
            <a:off x="-645849" y="4034512"/>
            <a:ext cx="4464496" cy="2836455"/>
            <a:chOff x="-612576" y="3717032"/>
            <a:chExt cx="4248472" cy="2654645"/>
          </a:xfrm>
          <a:effectLst/>
        </p:grpSpPr>
        <p:grpSp>
          <p:nvGrpSpPr>
            <p:cNvPr id="32" name="Gruppieren 31">
              <a:extLst>
                <a:ext uri="{FF2B5EF4-FFF2-40B4-BE49-F238E27FC236}">
                  <a16:creationId xmlns:a16="http://schemas.microsoft.com/office/drawing/2014/main" id="{9D1FA4BD-DDF5-4584-89BB-B237CDE19E44}"/>
                </a:ext>
              </a:extLst>
            </p:cNvPr>
            <p:cNvGrpSpPr/>
            <p:nvPr/>
          </p:nvGrpSpPr>
          <p:grpSpPr>
            <a:xfrm>
              <a:off x="-612576" y="3717032"/>
              <a:ext cx="4248472" cy="2654645"/>
              <a:chOff x="-612576" y="3717032"/>
              <a:chExt cx="4248472" cy="2654645"/>
            </a:xfrm>
          </p:grpSpPr>
          <p:pic>
            <p:nvPicPr>
              <p:cNvPr id="34" name="Picture 4" descr="http://www.mobilegeeks.de/wp-content/uploads/2012/09/iphone5_ad_large.jpg">
                <a:extLst>
                  <a:ext uri="{FF2B5EF4-FFF2-40B4-BE49-F238E27FC236}">
                    <a16:creationId xmlns:a16="http://schemas.microsoft.com/office/drawing/2014/main" id="{D795086D-E9F8-4E14-B9C1-42E43E5470E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524" b="100000" l="10000" r="80794"/>
                        </a14:imgEffect>
                        <a14:imgEffect>
                          <a14:brightnessContrast bright="14000" contrast="26000"/>
                        </a14:imgEffect>
                      </a14:imgLayer>
                    </a14:imgProps>
                  </a:ext>
                  <a:ext uri="{28A0092B-C50C-407E-A947-70E740481C1C}">
                    <a14:useLocalDpi xmlns:a14="http://schemas.microsoft.com/office/drawing/2010/main"/>
                  </a:ext>
                </a:extLst>
              </a:blip>
              <a:srcRect/>
              <a:stretch>
                <a:fillRect/>
              </a:stretch>
            </p:blipFill>
            <p:spPr bwMode="auto">
              <a:xfrm>
                <a:off x="-612576" y="3717032"/>
                <a:ext cx="4248472" cy="265464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2" descr="iPhone Screenshot 1">
                <a:extLst>
                  <a:ext uri="{FF2B5EF4-FFF2-40B4-BE49-F238E27FC236}">
                    <a16:creationId xmlns:a16="http://schemas.microsoft.com/office/drawing/2014/main" id="{4B6AD15A-B28F-4F15-8819-0B9FB1D1EB9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92102" y="4212305"/>
                <a:ext cx="1013720" cy="1720186"/>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33" name="Grafik 32">
              <a:extLst>
                <a:ext uri="{FF2B5EF4-FFF2-40B4-BE49-F238E27FC236}">
                  <a16:creationId xmlns:a16="http://schemas.microsoft.com/office/drawing/2014/main" id="{49C88B3B-96B0-421A-A937-D28A9AF972C5}"/>
                </a:ext>
              </a:extLst>
            </p:cNvPr>
            <p:cNvPicPr>
              <a:picLocks noChangeAspect="1"/>
            </p:cNvPicPr>
            <p:nvPr/>
          </p:nvPicPr>
          <p:blipFill>
            <a:blip r:embed="rId15"/>
            <a:stretch>
              <a:fillRect/>
            </a:stretch>
          </p:blipFill>
          <p:spPr>
            <a:xfrm>
              <a:off x="1078164" y="4207663"/>
              <a:ext cx="1033954" cy="1836713"/>
            </a:xfrm>
            <a:prstGeom prst="rect">
              <a:avLst/>
            </a:prstGeom>
            <a:ln>
              <a:noFill/>
            </a:ln>
            <a:effectLst>
              <a:outerShdw blurRad="50800" dist="38100" dir="2700000" algn="tl" rotWithShape="0">
                <a:prstClr val="black">
                  <a:alpha val="40000"/>
                </a:prstClr>
              </a:outerShdw>
            </a:effectLst>
          </p:spPr>
        </p:pic>
      </p:grpSp>
      <p:sp>
        <p:nvSpPr>
          <p:cNvPr id="36" name="Titel 1">
            <a:extLst>
              <a:ext uri="{FF2B5EF4-FFF2-40B4-BE49-F238E27FC236}">
                <a16:creationId xmlns:a16="http://schemas.microsoft.com/office/drawing/2014/main" id="{3F455FDB-423B-4654-896E-3C4A0EDEC588}"/>
              </a:ext>
            </a:extLst>
          </p:cNvPr>
          <p:cNvSpPr>
            <a:spLocks noGrp="1"/>
          </p:cNvSpPr>
          <p:nvPr>
            <p:ph type="title"/>
          </p:nvPr>
        </p:nvSpPr>
        <p:spPr>
          <a:xfrm>
            <a:off x="467544" y="233722"/>
            <a:ext cx="8386386" cy="422688"/>
          </a:xfrm>
          <a:ln>
            <a:noFill/>
          </a:ln>
          <a:effectLst/>
        </p:spPr>
        <p:txBody>
          <a:bodyPr vert="horz" lIns="0" tIns="45720" rIns="0" bIns="45720" rtlCol="0" anchor="t" anchorCtr="0">
            <a:normAutofit/>
          </a:bodyPr>
          <a:lstStyle/>
          <a:p>
            <a:pPr algn="l" defTabSz="1079500"/>
            <a:r>
              <a:rPr lang="en-GB" sz="2000" kern="1200" dirty="0">
                <a:solidFill>
                  <a:srgbClr val="0666B0"/>
                </a:solidFill>
                <a:latin typeface="Calibri" pitchFamily="34" charset="0"/>
                <a:ea typeface="ヒラギノ角ゴ Pro W3"/>
              </a:rPr>
              <a:t>ESYSTA® Portal / App </a:t>
            </a:r>
            <a:r>
              <a:rPr lang="en-GB" sz="2000" kern="1200" dirty="0">
                <a:solidFill>
                  <a:srgbClr val="0666B0"/>
                </a:solidFill>
                <a:latin typeface="Calibri" pitchFamily="34" charset="0"/>
                <a:ea typeface="ヒラギノ角ゴ Pro W3"/>
                <a:sym typeface="Wingdings" panose="05000000000000000000" pitchFamily="2" charset="2"/>
              </a:rPr>
              <a:t></a:t>
            </a:r>
            <a:r>
              <a:rPr lang="en-GB" sz="2000" kern="1200" dirty="0">
                <a:solidFill>
                  <a:srgbClr val="0666B0"/>
                </a:solidFill>
                <a:latin typeface="Calibri" pitchFamily="34" charset="0"/>
                <a:ea typeface="ヒラギノ角ゴ Pro W3"/>
              </a:rPr>
              <a:t> Cloud-</a:t>
            </a:r>
            <a:r>
              <a:rPr lang="en-GB" sz="2000" kern="1200" dirty="0" err="1">
                <a:solidFill>
                  <a:srgbClr val="0666B0"/>
                </a:solidFill>
                <a:latin typeface="Calibri" pitchFamily="34" charset="0"/>
                <a:ea typeface="ヒラギノ角ゴ Pro W3"/>
              </a:rPr>
              <a:t>Lösung</a:t>
            </a:r>
            <a:r>
              <a:rPr lang="en-GB" sz="2000" kern="1200" dirty="0">
                <a:solidFill>
                  <a:srgbClr val="0666B0"/>
                </a:solidFill>
                <a:latin typeface="Calibri" pitchFamily="34" charset="0"/>
                <a:ea typeface="ヒラギノ角ゴ Pro W3"/>
              </a:rPr>
              <a:t> </a:t>
            </a:r>
            <a:r>
              <a:rPr lang="en-GB" sz="2000" kern="1200" dirty="0" err="1">
                <a:solidFill>
                  <a:srgbClr val="0666B0"/>
                </a:solidFill>
                <a:latin typeface="Calibri" pitchFamily="34" charset="0"/>
                <a:ea typeface="ヒラギノ角ゴ Pro W3"/>
              </a:rPr>
              <a:t>für</a:t>
            </a:r>
            <a:r>
              <a:rPr lang="en-GB" sz="2000" kern="1200" dirty="0">
                <a:solidFill>
                  <a:srgbClr val="0666B0"/>
                </a:solidFill>
                <a:latin typeface="Calibri" pitchFamily="34" charset="0"/>
                <a:ea typeface="ヒラギノ角ゴ Pro W3"/>
              </a:rPr>
              <a:t> </a:t>
            </a:r>
            <a:r>
              <a:rPr lang="en-GB" sz="2000" kern="1200" dirty="0" err="1">
                <a:solidFill>
                  <a:srgbClr val="0666B0"/>
                </a:solidFill>
                <a:latin typeface="Calibri" pitchFamily="34" charset="0"/>
                <a:ea typeface="ヒラギノ角ゴ Pro W3"/>
              </a:rPr>
              <a:t>Mediziner</a:t>
            </a:r>
            <a:r>
              <a:rPr lang="en-GB" sz="2000" kern="1200" dirty="0">
                <a:solidFill>
                  <a:srgbClr val="0666B0"/>
                </a:solidFill>
                <a:latin typeface="Calibri" pitchFamily="34" charset="0"/>
                <a:ea typeface="ヒラギノ角ゴ Pro W3"/>
              </a:rPr>
              <a:t> und </a:t>
            </a:r>
            <a:r>
              <a:rPr lang="en-GB" sz="2000" kern="1200" dirty="0" err="1">
                <a:solidFill>
                  <a:srgbClr val="0666B0"/>
                </a:solidFill>
                <a:latin typeface="Calibri" pitchFamily="34" charset="0"/>
                <a:ea typeface="ヒラギノ角ゴ Pro W3"/>
              </a:rPr>
              <a:t>Patienten</a:t>
            </a:r>
            <a:endParaRPr lang="de-DE" sz="2000" kern="1200" dirty="0">
              <a:solidFill>
                <a:srgbClr val="0666B0"/>
              </a:solidFill>
              <a:latin typeface="Calibri" pitchFamily="34" charset="0"/>
              <a:ea typeface="ヒラギノ角ゴ Pro W3"/>
            </a:endParaRPr>
          </a:p>
        </p:txBody>
      </p:sp>
      <p:pic>
        <p:nvPicPr>
          <p:cNvPr id="37" name="Picture 36" descr="Y:\300-Marketing_Vertrieb\03 - Produkt\0-ESYSTA-System-Darstellung\02 Zertifikate\20141125_Zertifikat-Produktschulung-ESYSTA\ZZ - Archiv\MedCert ISO 13485\de_farbig_ISO 13485.jpg">
            <a:extLst>
              <a:ext uri="{FF2B5EF4-FFF2-40B4-BE49-F238E27FC236}">
                <a16:creationId xmlns:a16="http://schemas.microsoft.com/office/drawing/2014/main" id="{D2CC8D6D-23C9-4A42-A3F1-AAE45411DE4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596336" y="165768"/>
            <a:ext cx="469092" cy="469956"/>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8" name="Grafik 37">
            <a:extLst>
              <a:ext uri="{FF2B5EF4-FFF2-40B4-BE49-F238E27FC236}">
                <a16:creationId xmlns:a16="http://schemas.microsoft.com/office/drawing/2014/main" id="{AE60A3E0-5E6B-4D7B-B17E-383C29D5669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73596" y="181719"/>
            <a:ext cx="862900" cy="436866"/>
          </a:xfrm>
          <a:prstGeom prst="rect">
            <a:avLst/>
          </a:prstGeom>
          <a:ln>
            <a:noFill/>
          </a:ln>
          <a:effectLst/>
        </p:spPr>
      </p:pic>
    </p:spTree>
    <p:extLst>
      <p:ext uri="{BB962C8B-B14F-4D97-AF65-F5344CB8AC3E}">
        <p14:creationId xmlns:p14="http://schemas.microsoft.com/office/powerpoint/2010/main" val="46214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Effect transition="in" filter="fade">
                                      <p:cBhvr>
                                        <p:cTn id="15" dur="1000"/>
                                        <p:tgtEl>
                                          <p:spTgt spid="18"/>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Effect transition="in" filter="fade">
                                      <p:cBhvr>
                                        <p:cTn id="21" dur="1000"/>
                                        <p:tgtEl>
                                          <p:spTgt spid="20"/>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Effect transition="in" filter="fade">
                                      <p:cBhvr>
                                        <p:cTn id="27" dur="1000"/>
                                        <p:tgtEl>
                                          <p:spTgt spid="21"/>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Effect transition="in" filter="fade">
                                      <p:cBhvr>
                                        <p:cTn id="33" dur="1000"/>
                                        <p:tgtEl>
                                          <p:spTgt spid="23"/>
                                        </p:tgtEl>
                                      </p:cBhvr>
                                    </p:animEffect>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fltVal val="0"/>
                                          </p:val>
                                        </p:tav>
                                        <p:tav tm="100000">
                                          <p:val>
                                            <p:strVal val="#ppt_w"/>
                                          </p:val>
                                        </p:tav>
                                      </p:tavLst>
                                    </p:anim>
                                    <p:anim calcmode="lin" valueType="num">
                                      <p:cBhvr>
                                        <p:cTn id="38" dur="1000" fill="hold"/>
                                        <p:tgtEl>
                                          <p:spTgt spid="22"/>
                                        </p:tgtEl>
                                        <p:attrNameLst>
                                          <p:attrName>ppt_h</p:attrName>
                                        </p:attrNameLst>
                                      </p:cBhvr>
                                      <p:tavLst>
                                        <p:tav tm="0">
                                          <p:val>
                                            <p:fltVal val="0"/>
                                          </p:val>
                                        </p:tav>
                                        <p:tav tm="100000">
                                          <p:val>
                                            <p:strVal val="#ppt_h"/>
                                          </p:val>
                                        </p:tav>
                                      </p:tavLst>
                                    </p:anim>
                                    <p:animEffect transition="in" filter="fade">
                                      <p:cBhvr>
                                        <p:cTn id="39" dur="1000"/>
                                        <p:tgtEl>
                                          <p:spTgt spid="22"/>
                                        </p:tgtEl>
                                      </p:cBhvr>
                                    </p:animEffect>
                                  </p:childTnLst>
                                </p:cTn>
                              </p:par>
                            </p:childTnLst>
                          </p:cTn>
                        </p:par>
                        <p:par>
                          <p:cTn id="40" fill="hold">
                            <p:stCondLst>
                              <p:cond delay="6000"/>
                            </p:stCondLst>
                            <p:childTnLst>
                              <p:par>
                                <p:cTn id="41" presetID="53" presetClass="entr" presetSubtype="16"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fltVal val="0"/>
                                          </p:val>
                                        </p:tav>
                                        <p:tav tm="100000">
                                          <p:val>
                                            <p:strVal val="#ppt_w"/>
                                          </p:val>
                                        </p:tav>
                                      </p:tavLst>
                                    </p:anim>
                                    <p:anim calcmode="lin" valueType="num">
                                      <p:cBhvr>
                                        <p:cTn id="44" dur="1000" fill="hold"/>
                                        <p:tgtEl>
                                          <p:spTgt spid="24"/>
                                        </p:tgtEl>
                                        <p:attrNameLst>
                                          <p:attrName>ppt_h</p:attrName>
                                        </p:attrNameLst>
                                      </p:cBhvr>
                                      <p:tavLst>
                                        <p:tav tm="0">
                                          <p:val>
                                            <p:fltVal val="0"/>
                                          </p:val>
                                        </p:tav>
                                        <p:tav tm="100000">
                                          <p:val>
                                            <p:strVal val="#ppt_h"/>
                                          </p:val>
                                        </p:tav>
                                      </p:tavLst>
                                    </p:anim>
                                    <p:animEffect transition="in" filter="fade">
                                      <p:cBhvr>
                                        <p:cTn id="45" dur="1000"/>
                                        <p:tgtEl>
                                          <p:spTgt spid="24"/>
                                        </p:tgtEl>
                                      </p:cBhvr>
                                    </p:animEffect>
                                  </p:childTnLst>
                                </p:cTn>
                              </p:par>
                            </p:childTnLst>
                          </p:cTn>
                        </p:par>
                        <p:par>
                          <p:cTn id="46" fill="hold">
                            <p:stCondLst>
                              <p:cond delay="7000"/>
                            </p:stCondLst>
                            <p:childTnLst>
                              <p:par>
                                <p:cTn id="47" presetID="53" presetClass="entr" presetSubtype="16"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Effect transition="in" filter="fade">
                                      <p:cBhvr>
                                        <p:cTn id="51" dur="1000"/>
                                        <p:tgtEl>
                                          <p:spTgt spid="25"/>
                                        </p:tgtEl>
                                      </p:cBhvr>
                                    </p:animEffect>
                                  </p:childTnLst>
                                </p:cTn>
                              </p:par>
                            </p:childTnLst>
                          </p:cTn>
                        </p:par>
                        <p:par>
                          <p:cTn id="52" fill="hold">
                            <p:stCondLst>
                              <p:cond delay="8000"/>
                            </p:stCondLst>
                            <p:childTnLst>
                              <p:par>
                                <p:cTn id="53" presetID="53" presetClass="entr" presetSubtype="16"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1000" fill="hold"/>
                                        <p:tgtEl>
                                          <p:spTgt spid="26"/>
                                        </p:tgtEl>
                                        <p:attrNameLst>
                                          <p:attrName>ppt_w</p:attrName>
                                        </p:attrNameLst>
                                      </p:cBhvr>
                                      <p:tavLst>
                                        <p:tav tm="0">
                                          <p:val>
                                            <p:fltVal val="0"/>
                                          </p:val>
                                        </p:tav>
                                        <p:tav tm="100000">
                                          <p:val>
                                            <p:strVal val="#ppt_w"/>
                                          </p:val>
                                        </p:tav>
                                      </p:tavLst>
                                    </p:anim>
                                    <p:anim calcmode="lin" valueType="num">
                                      <p:cBhvr>
                                        <p:cTn id="56" dur="1000" fill="hold"/>
                                        <p:tgtEl>
                                          <p:spTgt spid="26"/>
                                        </p:tgtEl>
                                        <p:attrNameLst>
                                          <p:attrName>ppt_h</p:attrName>
                                        </p:attrNameLst>
                                      </p:cBhvr>
                                      <p:tavLst>
                                        <p:tav tm="0">
                                          <p:val>
                                            <p:fltVal val="0"/>
                                          </p:val>
                                        </p:tav>
                                        <p:tav tm="100000">
                                          <p:val>
                                            <p:strVal val="#ppt_h"/>
                                          </p:val>
                                        </p:tav>
                                      </p:tavLst>
                                    </p:anim>
                                    <p:animEffect transition="in" filter="fade">
                                      <p:cBhvr>
                                        <p:cTn id="57" dur="1000"/>
                                        <p:tgtEl>
                                          <p:spTgt spid="26"/>
                                        </p:tgtEl>
                                      </p:cBhvr>
                                    </p:animEffect>
                                  </p:childTnLst>
                                </p:cTn>
                              </p:par>
                            </p:childTnLst>
                          </p:cTn>
                        </p:par>
                        <p:par>
                          <p:cTn id="58" fill="hold">
                            <p:stCondLst>
                              <p:cond delay="9000"/>
                            </p:stCondLst>
                            <p:childTnLst>
                              <p:par>
                                <p:cTn id="59" presetID="53" presetClass="entr" presetSubtype="16"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1000" fill="hold"/>
                                        <p:tgtEl>
                                          <p:spTgt spid="31"/>
                                        </p:tgtEl>
                                        <p:attrNameLst>
                                          <p:attrName>ppt_w</p:attrName>
                                        </p:attrNameLst>
                                      </p:cBhvr>
                                      <p:tavLst>
                                        <p:tav tm="0">
                                          <p:val>
                                            <p:fltVal val="0"/>
                                          </p:val>
                                        </p:tav>
                                        <p:tav tm="100000">
                                          <p:val>
                                            <p:strVal val="#ppt_w"/>
                                          </p:val>
                                        </p:tav>
                                      </p:tavLst>
                                    </p:anim>
                                    <p:anim calcmode="lin" valueType="num">
                                      <p:cBhvr>
                                        <p:cTn id="62" dur="1000" fill="hold"/>
                                        <p:tgtEl>
                                          <p:spTgt spid="31"/>
                                        </p:tgtEl>
                                        <p:attrNameLst>
                                          <p:attrName>ppt_h</p:attrName>
                                        </p:attrNameLst>
                                      </p:cBhvr>
                                      <p:tavLst>
                                        <p:tav tm="0">
                                          <p:val>
                                            <p:fltVal val="0"/>
                                          </p:val>
                                        </p:tav>
                                        <p:tav tm="100000">
                                          <p:val>
                                            <p:strVal val="#ppt_h"/>
                                          </p:val>
                                        </p:tav>
                                      </p:tavLst>
                                    </p:anim>
                                    <p:animEffect transition="in" filter="fade">
                                      <p:cBhvr>
                                        <p:cTn id="6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Rectangle 2"/>
          <p:cNvSpPr txBox="1">
            <a:spLocks noChangeArrowheads="1"/>
          </p:cNvSpPr>
          <p:nvPr/>
        </p:nvSpPr>
        <p:spPr bwMode="auto">
          <a:xfrm>
            <a:off x="224337" y="-243408"/>
            <a:ext cx="86868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ヒラギノ角ゴ Pro W3"/>
                <a:cs typeface="ヒラギノ角ゴ Pro W3"/>
              </a:defRPr>
            </a:lvl1pPr>
            <a:lvl2pPr marL="742950" indent="-285750">
              <a:defRPr>
                <a:solidFill>
                  <a:schemeClr val="tx1"/>
                </a:solidFill>
                <a:latin typeface="Arial" pitchFamily="34" charset="0"/>
                <a:ea typeface="ヒラギノ角ゴ Pro W3"/>
                <a:cs typeface="ヒラギノ角ゴ Pro W3"/>
              </a:defRPr>
            </a:lvl2pPr>
            <a:lvl3pPr marL="1143000" indent="-228600">
              <a:defRPr>
                <a:solidFill>
                  <a:schemeClr val="tx1"/>
                </a:solidFill>
                <a:latin typeface="Arial" pitchFamily="34" charset="0"/>
                <a:ea typeface="ヒラギノ角ゴ Pro W3"/>
                <a:cs typeface="ヒラギノ角ゴ Pro W3"/>
              </a:defRPr>
            </a:lvl3pPr>
            <a:lvl4pPr marL="1600200" indent="-228600">
              <a:defRPr>
                <a:solidFill>
                  <a:schemeClr val="tx1"/>
                </a:solidFill>
                <a:latin typeface="Arial" pitchFamily="34" charset="0"/>
                <a:ea typeface="ヒラギノ角ゴ Pro W3"/>
                <a:cs typeface="ヒラギノ角ゴ Pro W3"/>
              </a:defRPr>
            </a:lvl4pPr>
            <a:lvl5pPr marL="2057400" indent="-228600">
              <a:defRPr>
                <a:solidFill>
                  <a:schemeClr val="tx1"/>
                </a:solidFill>
                <a:latin typeface="Arial" pitchFamily="34" charset="0"/>
                <a:ea typeface="ヒラギノ角ゴ Pro W3"/>
                <a:cs typeface="ヒラギノ角ゴ Pro W3"/>
              </a:defRPr>
            </a:lvl5pPr>
            <a:lvl6pPr marL="2514600" indent="-228600" fontAlgn="base">
              <a:spcBef>
                <a:spcPct val="0"/>
              </a:spcBef>
              <a:spcAft>
                <a:spcPct val="0"/>
              </a:spcAft>
              <a:defRPr>
                <a:solidFill>
                  <a:schemeClr val="tx1"/>
                </a:solidFill>
                <a:latin typeface="Arial" pitchFamily="34" charset="0"/>
                <a:ea typeface="ヒラギノ角ゴ Pro W3"/>
                <a:cs typeface="ヒラギノ角ゴ Pro W3"/>
              </a:defRPr>
            </a:lvl6pPr>
            <a:lvl7pPr marL="2971800" indent="-228600" fontAlgn="base">
              <a:spcBef>
                <a:spcPct val="0"/>
              </a:spcBef>
              <a:spcAft>
                <a:spcPct val="0"/>
              </a:spcAft>
              <a:defRPr>
                <a:solidFill>
                  <a:schemeClr val="tx1"/>
                </a:solidFill>
                <a:latin typeface="Arial" pitchFamily="34" charset="0"/>
                <a:ea typeface="ヒラギノ角ゴ Pro W3"/>
                <a:cs typeface="ヒラギノ角ゴ Pro W3"/>
              </a:defRPr>
            </a:lvl7pPr>
            <a:lvl8pPr marL="3429000" indent="-228600" fontAlgn="base">
              <a:spcBef>
                <a:spcPct val="0"/>
              </a:spcBef>
              <a:spcAft>
                <a:spcPct val="0"/>
              </a:spcAft>
              <a:defRPr>
                <a:solidFill>
                  <a:schemeClr val="tx1"/>
                </a:solidFill>
                <a:latin typeface="Arial" pitchFamily="34" charset="0"/>
                <a:ea typeface="ヒラギノ角ゴ Pro W3"/>
                <a:cs typeface="ヒラギノ角ゴ Pro W3"/>
              </a:defRPr>
            </a:lvl8pPr>
            <a:lvl9pPr marL="3886200" indent="-228600" fontAlgn="base">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de-DE" sz="2800" dirty="0">
                <a:solidFill>
                  <a:srgbClr val="0666B0"/>
                </a:solidFill>
                <a:latin typeface="Calibri" pitchFamily="34" charset="0"/>
              </a:rPr>
              <a:t>Ampelalgorithmus - Beispielpatient</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8224" y="620688"/>
            <a:ext cx="7937500" cy="1797050"/>
          </a:xfrm>
          <a:prstGeom prst="rect">
            <a:avLst/>
          </a:prstGeom>
          <a:ln w="9525">
            <a:solidFill>
              <a:srgbClr val="106DB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224" y="2516879"/>
            <a:ext cx="7924800" cy="1803400"/>
          </a:xfrm>
          <a:prstGeom prst="rect">
            <a:avLst/>
          </a:prstGeom>
          <a:ln w="9525">
            <a:solidFill>
              <a:srgbClr val="106DB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224" y="4417102"/>
            <a:ext cx="7937500" cy="1784350"/>
          </a:xfrm>
          <a:prstGeom prst="rect">
            <a:avLst/>
          </a:prstGeom>
          <a:ln w="9525">
            <a:solidFill>
              <a:srgbClr val="106DB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9145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wipe(down)">
                                      <p:cBhvr>
                                        <p:cTn id="1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rotWithShape="1">
          <a:blip r:embed="rId4"/>
          <a:srcRect l="2402"/>
          <a:stretch/>
        </p:blipFill>
        <p:spPr>
          <a:xfrm>
            <a:off x="400322" y="924576"/>
            <a:ext cx="2980096" cy="4280646"/>
          </a:xfrm>
          <a:prstGeom prst="rect">
            <a:avLst/>
          </a:prstGeom>
        </p:spPr>
      </p:pic>
      <p:sp>
        <p:nvSpPr>
          <p:cNvPr id="4" name="Textfeld 3"/>
          <p:cNvSpPr txBox="1"/>
          <p:nvPr/>
        </p:nvSpPr>
        <p:spPr>
          <a:xfrm>
            <a:off x="67026" y="140957"/>
            <a:ext cx="9036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defPPr>
              <a:defRPr lang="de-DE"/>
            </a:defPPr>
            <a:lvl1pPr>
              <a:defRPr sz="2800">
                <a:latin typeface="+mj-lt"/>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sz="2400" dirty="0">
                <a:solidFill>
                  <a:srgbClr val="0666B0"/>
                </a:solidFill>
                <a:latin typeface="Calibri" pitchFamily="34" charset="0"/>
              </a:rPr>
              <a:t>ESYSTA® Integrated Diabetes Management System – PWD* perspective</a:t>
            </a:r>
          </a:p>
        </p:txBody>
      </p:sp>
      <p:pic>
        <p:nvPicPr>
          <p:cNvPr id="3" name="Grafik 2"/>
          <p:cNvPicPr>
            <a:picLocks noChangeAspect="1"/>
          </p:cNvPicPr>
          <p:nvPr/>
        </p:nvPicPr>
        <p:blipFill>
          <a:blip r:embed="rId5"/>
          <a:stretch>
            <a:fillRect/>
          </a:stretch>
        </p:blipFill>
        <p:spPr>
          <a:xfrm>
            <a:off x="3873166" y="1023361"/>
            <a:ext cx="2078455" cy="1598715"/>
          </a:xfrm>
          <a:prstGeom prst="rect">
            <a:avLst/>
          </a:prstGeom>
          <a:ln w="9525">
            <a:solidFill>
              <a:srgbClr val="106DB6"/>
            </a:solid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6"/>
          <a:stretch>
            <a:fillRect/>
          </a:stretch>
        </p:blipFill>
        <p:spPr>
          <a:xfrm>
            <a:off x="3834564" y="3276084"/>
            <a:ext cx="2117057" cy="1600162"/>
          </a:xfrm>
          <a:prstGeom prst="rect">
            <a:avLst/>
          </a:prstGeom>
          <a:ln w="9525">
            <a:solidFill>
              <a:srgbClr val="106DB6"/>
            </a:solidFill>
          </a:ln>
          <a:effectLst>
            <a:outerShdw blurRad="292100" dist="139700" dir="2700000" algn="tl" rotWithShape="0">
              <a:srgbClr val="333333">
                <a:alpha val="65000"/>
              </a:srgbClr>
            </a:outerShdw>
          </a:effectLst>
        </p:spPr>
      </p:pic>
      <p:pic>
        <p:nvPicPr>
          <p:cNvPr id="8" name="Grafik 7"/>
          <p:cNvPicPr>
            <a:picLocks noChangeAspect="1"/>
          </p:cNvPicPr>
          <p:nvPr/>
        </p:nvPicPr>
        <p:blipFill>
          <a:blip r:embed="rId7"/>
          <a:stretch>
            <a:fillRect/>
          </a:stretch>
        </p:blipFill>
        <p:spPr>
          <a:xfrm>
            <a:off x="6151146" y="1023363"/>
            <a:ext cx="2128061" cy="1601152"/>
          </a:xfrm>
          <a:prstGeom prst="rect">
            <a:avLst/>
          </a:prstGeom>
          <a:ln w="9525">
            <a:solidFill>
              <a:srgbClr val="106DB6"/>
            </a:solidFill>
          </a:ln>
          <a:effectLst>
            <a:outerShdw blurRad="292100" dist="139700" dir="2700000" algn="tl" rotWithShape="0">
              <a:srgbClr val="333333">
                <a:alpha val="65000"/>
              </a:srgbClr>
            </a:outerShdw>
          </a:effectLst>
        </p:spPr>
      </p:pic>
      <p:pic>
        <p:nvPicPr>
          <p:cNvPr id="10" name="Grafik 9"/>
          <p:cNvPicPr>
            <a:picLocks noChangeAspect="1"/>
          </p:cNvPicPr>
          <p:nvPr/>
        </p:nvPicPr>
        <p:blipFill>
          <a:blip r:embed="rId8"/>
          <a:stretch>
            <a:fillRect/>
          </a:stretch>
        </p:blipFill>
        <p:spPr>
          <a:xfrm>
            <a:off x="6151146" y="3291433"/>
            <a:ext cx="2128061" cy="1584813"/>
          </a:xfrm>
          <a:prstGeom prst="rect">
            <a:avLst/>
          </a:prstGeom>
          <a:ln w="9525">
            <a:solidFill>
              <a:srgbClr val="106DB6"/>
            </a:solidFill>
          </a:ln>
          <a:effectLst>
            <a:outerShdw blurRad="292100" dist="139700" dir="2700000" algn="tl" rotWithShape="0">
              <a:srgbClr val="333333">
                <a:alpha val="65000"/>
              </a:srgbClr>
            </a:outerShdw>
          </a:effectLst>
        </p:spPr>
      </p:pic>
      <p:sp>
        <p:nvSpPr>
          <p:cNvPr id="12" name="Ellipse 11"/>
          <p:cNvSpPr/>
          <p:nvPr/>
        </p:nvSpPr>
        <p:spPr>
          <a:xfrm>
            <a:off x="3063488" y="870589"/>
            <a:ext cx="1280101" cy="524987"/>
          </a:xfrm>
          <a:prstGeom prst="ellipse">
            <a:avLst/>
          </a:prstGeom>
          <a:solidFill>
            <a:srgbClr val="2E5C8A"/>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Light" panose="020F0302020204030204" pitchFamily="34" charset="0"/>
                <a:cs typeface="Calibri Light" panose="020F0302020204030204" pitchFamily="34" charset="0"/>
              </a:rPr>
              <a:t>before</a:t>
            </a:r>
          </a:p>
        </p:txBody>
      </p:sp>
      <p:sp>
        <p:nvSpPr>
          <p:cNvPr id="13" name="Ellipse 12"/>
          <p:cNvSpPr/>
          <p:nvPr/>
        </p:nvSpPr>
        <p:spPr>
          <a:xfrm>
            <a:off x="3079862" y="2982378"/>
            <a:ext cx="1326795" cy="525600"/>
          </a:xfrm>
          <a:prstGeom prst="ellipse">
            <a:avLst/>
          </a:prstGeom>
          <a:solidFill>
            <a:srgbClr val="2E5C8A"/>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latin typeface="Calibri Light" panose="020F0302020204030204" pitchFamily="34" charset="0"/>
                <a:cs typeface="Calibri Light" panose="020F0302020204030204" pitchFamily="34" charset="0"/>
              </a:rPr>
              <a:t>after</a:t>
            </a:r>
          </a:p>
        </p:txBody>
      </p:sp>
      <p:sp>
        <p:nvSpPr>
          <p:cNvPr id="15" name="Textfeld 14"/>
          <p:cNvSpPr txBox="1"/>
          <p:nvPr/>
        </p:nvSpPr>
        <p:spPr>
          <a:xfrm>
            <a:off x="186456" y="5445224"/>
            <a:ext cx="8314266" cy="7168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a:solidFill>
                  <a:schemeClr val="tx2">
                    <a:lumMod val="75000"/>
                  </a:schemeClr>
                </a:solidFill>
              </a:defRPr>
            </a:lvl1pPr>
          </a:lstStyle>
          <a:p>
            <a:r>
              <a:rPr lang="en-GB" dirty="0">
                <a:latin typeface="Calibri" panose="020F0502020204030204" pitchFamily="34" charset="0"/>
              </a:rPr>
              <a:t>Outcomes:</a:t>
            </a:r>
            <a:r>
              <a:rPr lang="en-GB" dirty="0">
                <a:latin typeface="Calibri" panose="020F0502020204030204" pitchFamily="34" charset="0"/>
                <a:sym typeface="Wingdings" panose="05000000000000000000" pitchFamily="2" charset="2"/>
              </a:rPr>
              <a:t> Better </a:t>
            </a:r>
            <a:r>
              <a:rPr lang="en-GB" dirty="0">
                <a:latin typeface="Calibri" panose="020F0502020204030204" pitchFamily="34" charset="0"/>
              </a:rPr>
              <a:t>metabolic control</a:t>
            </a:r>
            <a:r>
              <a:rPr lang="en-GB" dirty="0">
                <a:latin typeface="Calibri" panose="020F0502020204030204" pitchFamily="34" charset="0"/>
                <a:sym typeface="Wingdings" panose="05000000000000000000" pitchFamily="2" charset="2"/>
              </a:rPr>
              <a:t> and e</a:t>
            </a:r>
            <a:r>
              <a:rPr lang="en-GB" dirty="0">
                <a:latin typeface="Calibri" panose="020F0502020204030204" pitchFamily="34" charset="0"/>
              </a:rPr>
              <a:t>ngagement in therapy</a:t>
            </a:r>
          </a:p>
        </p:txBody>
      </p:sp>
      <p:cxnSp>
        <p:nvCxnSpPr>
          <p:cNvPr id="16" name="Gerade Verbindung 16"/>
          <p:cNvCxnSpPr/>
          <p:nvPr/>
        </p:nvCxnSpPr>
        <p:spPr>
          <a:xfrm>
            <a:off x="186455" y="5209269"/>
            <a:ext cx="831426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Gleichschenkliges Dreieck 4">
            <a:extLst>
              <a:ext uri="{FF2B5EF4-FFF2-40B4-BE49-F238E27FC236}">
                <a16:creationId xmlns:a16="http://schemas.microsoft.com/office/drawing/2014/main" id="{34FDE1F4-661B-4EF6-86C9-C9B453DD5083}"/>
              </a:ext>
            </a:extLst>
          </p:cNvPr>
          <p:cNvSpPr/>
          <p:nvPr/>
        </p:nvSpPr>
        <p:spPr>
          <a:xfrm rot="10800000">
            <a:off x="4986596" y="2852229"/>
            <a:ext cx="2128062" cy="31911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2">
                  <a:lumMod val="75000"/>
                </a:schemeClr>
              </a:solidFill>
            </a:endParaRPr>
          </a:p>
        </p:txBody>
      </p:sp>
      <p:sp>
        <p:nvSpPr>
          <p:cNvPr id="7" name="Foliennummernplatzhalter 6">
            <a:extLst>
              <a:ext uri="{FF2B5EF4-FFF2-40B4-BE49-F238E27FC236}">
                <a16:creationId xmlns:a16="http://schemas.microsoft.com/office/drawing/2014/main" id="{EAA2FEF7-8255-49F4-B115-62FAFA8B6804}"/>
              </a:ext>
            </a:extLst>
          </p:cNvPr>
          <p:cNvSpPr>
            <a:spLocks noGrp="1"/>
          </p:cNvSpPr>
          <p:nvPr>
            <p:ph type="sldNum" sz="quarter" idx="12"/>
          </p:nvPr>
        </p:nvSpPr>
        <p:spPr>
          <a:xfrm>
            <a:off x="8557260" y="6586964"/>
            <a:ext cx="586740" cy="271036"/>
          </a:xfrm>
          <a:prstGeom prst="rect">
            <a:avLst/>
          </a:prstGeom>
        </p:spPr>
        <p:txBody>
          <a:bodyPr/>
          <a:lstStyle/>
          <a:p>
            <a:pPr>
              <a:defRPr/>
            </a:pPr>
            <a:fld id="{F7737257-58B0-4CDD-B9AA-A4E64371BD78}" type="slidenum">
              <a:rPr lang="de-DE" altLang="de-DE" smtClean="0"/>
              <a:pPr>
                <a:defRPr/>
              </a:pPr>
              <a:t>15</a:t>
            </a:fld>
            <a:endParaRPr lang="de-DE" altLang="de-DE" dirty="0"/>
          </a:p>
        </p:txBody>
      </p:sp>
      <p:sp>
        <p:nvSpPr>
          <p:cNvPr id="17" name="_Footnotes">
            <a:extLst>
              <a:ext uri="{FF2B5EF4-FFF2-40B4-BE49-F238E27FC236}">
                <a16:creationId xmlns:a16="http://schemas.microsoft.com/office/drawing/2014/main" id="{B78F9029-BB02-4478-A26A-0725D2F8D6DD}"/>
              </a:ext>
            </a:extLst>
          </p:cNvPr>
          <p:cNvSpPr txBox="1">
            <a:spLocks/>
          </p:cNvSpPr>
          <p:nvPr>
            <p:custDataLst>
              <p:tags r:id="rId1"/>
            </p:custDataLst>
          </p:nvPr>
        </p:nvSpPr>
        <p:spPr>
          <a:xfrm>
            <a:off x="219716" y="6196065"/>
            <a:ext cx="1485212" cy="156663"/>
          </a:xfrm>
          <a:prstGeom prst="rect">
            <a:avLst/>
          </a:prstGeom>
        </p:spPr>
        <p:txBody>
          <a:bodyPr vert="horz" lIns="0" tIns="0" rIns="0" bIns="0" rtlCol="0" anchor="b" anchorCtr="0">
            <a:noAutofit/>
          </a:bodyPr>
          <a:lstStyle>
            <a:lvl1pPr marL="176213" indent="-176213" algn="l" defTabSz="914400" rtl="0" eaLnBrk="1" latinLnBrk="0" hangingPunct="1">
              <a:lnSpc>
                <a:spcPct val="100000"/>
              </a:lnSpc>
              <a:spcBef>
                <a:spcPts val="400"/>
              </a:spcBef>
              <a:spcAft>
                <a:spcPts val="400"/>
              </a:spcAft>
              <a:buFont typeface="Wingdings" charset="2"/>
              <a:buChar char="§"/>
              <a:tabLst/>
              <a:defRPr sz="1400" kern="1200">
                <a:solidFill>
                  <a:schemeClr val="tx1">
                    <a:lumMod val="50000"/>
                    <a:lumOff val="50000"/>
                  </a:schemeClr>
                </a:solidFill>
                <a:latin typeface="+mn-lt"/>
                <a:ea typeface="+mn-ea"/>
                <a:cs typeface="+mn-cs"/>
              </a:defRPr>
            </a:lvl1pPr>
            <a:lvl2pPr marL="346075" indent="-169863" algn="l" defTabSz="914400" rtl="0" eaLnBrk="1" latinLnBrk="0" hangingPunct="1">
              <a:lnSpc>
                <a:spcPct val="100000"/>
              </a:lnSpc>
              <a:spcBef>
                <a:spcPts val="400"/>
              </a:spcBef>
              <a:spcAft>
                <a:spcPts val="400"/>
              </a:spcAft>
              <a:buFont typeface=".HelveticaNeueDeskInterface-Regular" charset="0"/>
              <a:buChar char="–"/>
              <a:tabLst/>
              <a:defRPr sz="1400" kern="1200">
                <a:solidFill>
                  <a:schemeClr val="tx1">
                    <a:lumMod val="50000"/>
                    <a:lumOff val="50000"/>
                  </a:schemeClr>
                </a:solidFill>
                <a:latin typeface="+mn-lt"/>
                <a:ea typeface="+mn-ea"/>
                <a:cs typeface="+mn-cs"/>
              </a:defRPr>
            </a:lvl2pPr>
            <a:lvl3pPr marL="514350" indent="-168275" algn="l" defTabSz="914400" rtl="0" eaLnBrk="1" latinLnBrk="0" hangingPunct="1">
              <a:lnSpc>
                <a:spcPct val="100000"/>
              </a:lnSpc>
              <a:spcBef>
                <a:spcPts val="400"/>
              </a:spcBef>
              <a:spcAft>
                <a:spcPts val="400"/>
              </a:spcAft>
              <a:buSzPct val="100000"/>
              <a:buFont typeface="Wingdings" charset="2"/>
              <a:buChar char="§"/>
              <a:tabLst/>
              <a:defRPr sz="1400" kern="1200">
                <a:solidFill>
                  <a:schemeClr val="tx1">
                    <a:lumMod val="50000"/>
                    <a:lumOff val="50000"/>
                  </a:schemeClr>
                </a:solidFill>
                <a:latin typeface="+mn-lt"/>
                <a:ea typeface="+mn-ea"/>
                <a:cs typeface="+mn-cs"/>
              </a:defRPr>
            </a:lvl3pPr>
            <a:lvl4pPr marL="692150" indent="-177800" algn="l" defTabSz="914400" rtl="0" eaLnBrk="1" latinLnBrk="0" hangingPunct="1">
              <a:lnSpc>
                <a:spcPct val="100000"/>
              </a:lnSpc>
              <a:spcBef>
                <a:spcPts val="400"/>
              </a:spcBef>
              <a:spcAft>
                <a:spcPts val="400"/>
              </a:spcAft>
              <a:buSzPct val="100000"/>
              <a:buFont typeface=".HelveticaNeueDeskInterface-Regular" charset="0"/>
              <a:buChar char="–"/>
              <a:tabLst/>
              <a:defRPr sz="1400" kern="1200">
                <a:solidFill>
                  <a:schemeClr val="tx1">
                    <a:lumMod val="50000"/>
                    <a:lumOff val="50000"/>
                  </a:schemeClr>
                </a:solidFill>
                <a:latin typeface="+mn-lt"/>
                <a:ea typeface="+mn-ea"/>
                <a:cs typeface="+mn-cs"/>
              </a:defRPr>
            </a:lvl4pPr>
            <a:lvl5pPr marL="862013" indent="-169863" algn="l" defTabSz="914400" rtl="0" eaLnBrk="1" latinLnBrk="0" hangingPunct="1">
              <a:lnSpc>
                <a:spcPct val="100000"/>
              </a:lnSpc>
              <a:spcBef>
                <a:spcPts val="400"/>
              </a:spcBef>
              <a:spcAft>
                <a:spcPts val="400"/>
              </a:spcAft>
              <a:buSzPct val="100000"/>
              <a:buFont typeface="Wingdings" charset="2"/>
              <a:buChar char="§"/>
              <a:tabLst/>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spcBef>
                <a:spcPts val="0"/>
              </a:spcBef>
              <a:spcAft>
                <a:spcPts val="0"/>
              </a:spcAft>
              <a:buNone/>
            </a:pPr>
            <a:r>
              <a:rPr lang="en-US" sz="800" dirty="0">
                <a:solidFill>
                  <a:schemeClr val="tx2">
                    <a:lumMod val="75000"/>
                  </a:schemeClr>
                </a:solidFill>
                <a:latin typeface="Calibri Light" panose="020F0302020204030204" pitchFamily="34" charset="0"/>
                <a:cs typeface="Calibri Light" panose="020F0302020204030204" pitchFamily="34" charset="0"/>
              </a:rPr>
              <a:t>* PWD = people with diabetes</a:t>
            </a:r>
          </a:p>
        </p:txBody>
      </p:sp>
    </p:spTree>
    <p:extLst>
      <p:ext uri="{BB962C8B-B14F-4D97-AF65-F5344CB8AC3E}">
        <p14:creationId xmlns:p14="http://schemas.microsoft.com/office/powerpoint/2010/main" val="27641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p:cNvSpPr>
            <a:spLocks noGrp="1"/>
          </p:cNvSpPr>
          <p:nvPr>
            <p:ph type="sldNum" sz="quarter" idx="12"/>
          </p:nvPr>
        </p:nvSpPr>
        <p:spPr/>
        <p:txBody>
          <a:bodyPr/>
          <a:lstStyle/>
          <a:p>
            <a:pPr>
              <a:defRPr/>
            </a:pPr>
            <a:endParaRPr lang="de-DE" altLang="de-DE" dirty="0">
              <a:latin typeface="Calibri" panose="020F0502020204030204" pitchFamily="34" charset="0"/>
            </a:endParaRPr>
          </a:p>
        </p:txBody>
      </p:sp>
      <p:sp>
        <p:nvSpPr>
          <p:cNvPr id="17" name="Rectangle 2">
            <a:extLst>
              <a:ext uri="{FF2B5EF4-FFF2-40B4-BE49-F238E27FC236}">
                <a16:creationId xmlns:a16="http://schemas.microsoft.com/office/drawing/2014/main" id="{61D0D2CB-8D3F-4404-9FA8-6ED44DA1E556}"/>
              </a:ext>
            </a:extLst>
          </p:cNvPr>
          <p:cNvSpPr>
            <a:spLocks noGrp="1"/>
          </p:cNvSpPr>
          <p:nvPr>
            <p:ph type="title"/>
          </p:nvPr>
        </p:nvSpPr>
        <p:spPr>
          <a:xfrm>
            <a:off x="175631" y="260648"/>
            <a:ext cx="8682718" cy="400050"/>
          </a:xfrm>
        </p:spPr>
        <p:txBody>
          <a:bodyPr/>
          <a:lstStyle/>
          <a:p>
            <a:r>
              <a:rPr lang="de-DE" sz="2800" dirty="0">
                <a:solidFill>
                  <a:srgbClr val="0666B0"/>
                </a:solidFill>
                <a:latin typeface="Calibri" pitchFamily="34" charset="0"/>
                <a:ea typeface="ヒラギノ角ゴ Pro W3"/>
              </a:rPr>
              <a:t>Welche Schritte sind aktuell bereits notwendig/möglich?</a:t>
            </a:r>
          </a:p>
        </p:txBody>
      </p:sp>
      <p:sp>
        <p:nvSpPr>
          <p:cNvPr id="9" name="Rechteck 8">
            <a:extLst>
              <a:ext uri="{FF2B5EF4-FFF2-40B4-BE49-F238E27FC236}">
                <a16:creationId xmlns:a16="http://schemas.microsoft.com/office/drawing/2014/main" id="{A0C9AF13-6951-47C9-84AF-94C433D23E14}"/>
              </a:ext>
            </a:extLst>
          </p:cNvPr>
          <p:cNvSpPr/>
          <p:nvPr/>
        </p:nvSpPr>
        <p:spPr>
          <a:xfrm>
            <a:off x="520546" y="1139802"/>
            <a:ext cx="7992888" cy="4862870"/>
          </a:xfrm>
          <a:prstGeom prst="rect">
            <a:avLst/>
          </a:prstGeom>
        </p:spPr>
        <p:txBody>
          <a:bodyPr wrap="square">
            <a:spAutoFit/>
          </a:bodyPr>
          <a:lstStyle/>
          <a:p>
            <a:pPr marL="342900" indent="-342900">
              <a:spcBef>
                <a:spcPts val="600"/>
              </a:spcBef>
              <a:spcAft>
                <a:spcPts val="600"/>
              </a:spcAft>
              <a:buFont typeface="Wingdings" pitchFamily="2" charset="2"/>
              <a:buChar char="§"/>
            </a:pPr>
            <a:r>
              <a:rPr lang="de-DE" sz="2000" dirty="0">
                <a:latin typeface="Calibri" pitchFamily="34" charset="0"/>
              </a:rPr>
              <a:t>CE-Konformität nach ISO 13485 für Hard- </a:t>
            </a:r>
            <a:r>
              <a:rPr lang="de-DE" sz="2000" b="1" u="sng" dirty="0">
                <a:latin typeface="Calibri" pitchFamily="34" charset="0"/>
              </a:rPr>
              <a:t>und</a:t>
            </a:r>
            <a:r>
              <a:rPr lang="de-DE" sz="2000" dirty="0">
                <a:latin typeface="Calibri" pitchFamily="34" charset="0"/>
              </a:rPr>
              <a:t> Software-Komponenten</a:t>
            </a:r>
          </a:p>
          <a:p>
            <a:pPr marL="342900" indent="-342900">
              <a:spcBef>
                <a:spcPts val="600"/>
              </a:spcBef>
              <a:spcAft>
                <a:spcPts val="600"/>
              </a:spcAft>
              <a:buFont typeface="Wingdings" pitchFamily="2" charset="2"/>
              <a:buChar char="§"/>
            </a:pPr>
            <a:r>
              <a:rPr lang="de-DE" sz="2000" dirty="0">
                <a:latin typeface="Calibri" pitchFamily="34" charset="0"/>
              </a:rPr>
              <a:t>Hohes Datensicherheitskonzept (ISO/IEC 27001 / LDA)</a:t>
            </a:r>
          </a:p>
          <a:p>
            <a:pPr marL="342900" indent="-342900">
              <a:spcBef>
                <a:spcPts val="600"/>
              </a:spcBef>
              <a:spcAft>
                <a:spcPts val="600"/>
              </a:spcAft>
              <a:buFont typeface="Wingdings" pitchFamily="2" charset="2"/>
              <a:buChar char="§"/>
            </a:pPr>
            <a:r>
              <a:rPr lang="de-DE" sz="2000" dirty="0">
                <a:latin typeface="Calibri" pitchFamily="34" charset="0"/>
              </a:rPr>
              <a:t>Pharmazentralnummer (PZN), z. B. in der IFA-Liste</a:t>
            </a:r>
          </a:p>
          <a:p>
            <a:pPr marL="342900" indent="-342900">
              <a:spcBef>
                <a:spcPts val="600"/>
              </a:spcBef>
              <a:spcAft>
                <a:spcPts val="600"/>
              </a:spcAft>
              <a:buFont typeface="Wingdings" pitchFamily="2" charset="2"/>
              <a:buChar char="§"/>
            </a:pPr>
            <a:r>
              <a:rPr lang="de-DE" sz="2000" dirty="0">
                <a:latin typeface="Calibri" pitchFamily="34" charset="0"/>
              </a:rPr>
              <a:t>Management-Gesellschaft mit Institutskennzeichen (IK)</a:t>
            </a:r>
          </a:p>
          <a:p>
            <a:pPr marL="342900" indent="-342900">
              <a:spcBef>
                <a:spcPts val="600"/>
              </a:spcBef>
              <a:spcAft>
                <a:spcPts val="600"/>
              </a:spcAft>
              <a:buFont typeface="Wingdings" pitchFamily="2" charset="2"/>
              <a:buChar char="§"/>
            </a:pPr>
            <a:r>
              <a:rPr lang="de-DE" sz="2000" dirty="0">
                <a:latin typeface="Calibri" pitchFamily="34" charset="0"/>
              </a:rPr>
              <a:t>Listung für Abrechnung per Rezept im Hilfsmittelverzeichnis des GKV-SV (noch keine spezielle </a:t>
            </a:r>
            <a:r>
              <a:rPr lang="de-DE" sz="2000" dirty="0" err="1">
                <a:latin typeface="Calibri" pitchFamily="34" charset="0"/>
              </a:rPr>
              <a:t>eHealth</a:t>
            </a:r>
            <a:r>
              <a:rPr lang="de-DE" sz="2000" dirty="0">
                <a:latin typeface="Calibri" pitchFamily="34" charset="0"/>
              </a:rPr>
              <a:t>-Kategorie)</a:t>
            </a:r>
          </a:p>
          <a:p>
            <a:pPr marL="342900" indent="-342900">
              <a:spcBef>
                <a:spcPts val="600"/>
              </a:spcBef>
              <a:spcAft>
                <a:spcPts val="600"/>
              </a:spcAft>
              <a:buFont typeface="Wingdings" pitchFamily="2" charset="2"/>
              <a:buChar char="§"/>
            </a:pPr>
            <a:r>
              <a:rPr lang="de-DE" sz="2000" dirty="0">
                <a:latin typeface="Calibri" pitchFamily="34" charset="0"/>
              </a:rPr>
              <a:t>Abschluss eines Selektiv-Vertrages auf Basis innovativer Versorgung bzw. Innovationsprojekt mit einer GKV inkl. Studien-Ansatz (medizinische/gesundheitsökonomische Evaluation)</a:t>
            </a:r>
          </a:p>
          <a:p>
            <a:pPr marL="342900" indent="-342900">
              <a:spcBef>
                <a:spcPts val="600"/>
              </a:spcBef>
              <a:spcAft>
                <a:spcPts val="600"/>
              </a:spcAft>
              <a:buFont typeface="Wingdings" pitchFamily="2" charset="2"/>
              <a:buChar char="§"/>
            </a:pPr>
            <a:r>
              <a:rPr lang="de-DE" sz="2000" dirty="0">
                <a:latin typeface="Calibri" pitchFamily="34" charset="0"/>
              </a:rPr>
              <a:t>Zusätzliche telemedizinische Erstattungsregelungen auch für medizinisches Fachpersonal i. R. der Verträge</a:t>
            </a:r>
          </a:p>
          <a:p>
            <a:pPr marL="342900" indent="-342900">
              <a:spcBef>
                <a:spcPts val="600"/>
              </a:spcBef>
              <a:spcAft>
                <a:spcPts val="600"/>
              </a:spcAft>
              <a:buFont typeface="Wingdings" pitchFamily="2" charset="2"/>
              <a:buChar char="§"/>
            </a:pPr>
            <a:r>
              <a:rPr lang="de-DE" sz="2000" dirty="0">
                <a:latin typeface="Calibri" pitchFamily="34" charset="0"/>
              </a:rPr>
              <a:t>GKV mit digitalen Versicherten-Konten zur Erstattung (</a:t>
            </a:r>
            <a:r>
              <a:rPr lang="de-DE" sz="2000" dirty="0" err="1">
                <a:latin typeface="Calibri" pitchFamily="34" charset="0"/>
              </a:rPr>
              <a:t>Außnahmefall</a:t>
            </a:r>
            <a:r>
              <a:rPr lang="de-DE" sz="2000" dirty="0">
                <a:latin typeface="Calibri" pitchFamily="34" charset="0"/>
              </a:rPr>
              <a:t>)</a:t>
            </a:r>
          </a:p>
        </p:txBody>
      </p:sp>
    </p:spTree>
    <p:extLst>
      <p:ext uri="{BB962C8B-B14F-4D97-AF65-F5344CB8AC3E}">
        <p14:creationId xmlns:p14="http://schemas.microsoft.com/office/powerpoint/2010/main" val="26619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_Footnotes"/>
          <p:cNvSpPr txBox="1">
            <a:spLocks/>
          </p:cNvSpPr>
          <p:nvPr>
            <p:custDataLst>
              <p:tags r:id="rId1"/>
            </p:custDataLst>
          </p:nvPr>
        </p:nvSpPr>
        <p:spPr>
          <a:xfrm>
            <a:off x="539552" y="5805065"/>
            <a:ext cx="6347900" cy="576263"/>
          </a:xfrm>
          <a:prstGeom prst="rect">
            <a:avLst/>
          </a:prstGeom>
        </p:spPr>
        <p:txBody>
          <a:bodyPr vert="horz" lIns="0" tIns="0" rIns="0" bIns="0" rtlCol="0" anchor="b" anchorCtr="0">
            <a:noAutofit/>
          </a:bodyPr>
          <a:lstStyle>
            <a:lvl1pPr marL="176213" indent="-176213" algn="l" defTabSz="914400" rtl="0" eaLnBrk="1" latinLnBrk="0" hangingPunct="1">
              <a:lnSpc>
                <a:spcPct val="100000"/>
              </a:lnSpc>
              <a:spcBef>
                <a:spcPts val="400"/>
              </a:spcBef>
              <a:spcAft>
                <a:spcPts val="400"/>
              </a:spcAft>
              <a:buFont typeface="Wingdings" charset="2"/>
              <a:buChar char="§"/>
              <a:tabLst/>
              <a:defRPr sz="1400" kern="1200">
                <a:solidFill>
                  <a:schemeClr val="tx1">
                    <a:lumMod val="50000"/>
                    <a:lumOff val="50000"/>
                  </a:schemeClr>
                </a:solidFill>
                <a:latin typeface="+mn-lt"/>
                <a:ea typeface="+mn-ea"/>
                <a:cs typeface="+mn-cs"/>
              </a:defRPr>
            </a:lvl1pPr>
            <a:lvl2pPr marL="346075" indent="-169863" algn="l" defTabSz="914400" rtl="0" eaLnBrk="1" latinLnBrk="0" hangingPunct="1">
              <a:lnSpc>
                <a:spcPct val="100000"/>
              </a:lnSpc>
              <a:spcBef>
                <a:spcPts val="400"/>
              </a:spcBef>
              <a:spcAft>
                <a:spcPts val="400"/>
              </a:spcAft>
              <a:buFont typeface=".HelveticaNeueDeskInterface-Regular" charset="0"/>
              <a:buChar char="–"/>
              <a:tabLst/>
              <a:defRPr sz="1400" kern="1200">
                <a:solidFill>
                  <a:schemeClr val="tx1">
                    <a:lumMod val="50000"/>
                    <a:lumOff val="50000"/>
                  </a:schemeClr>
                </a:solidFill>
                <a:latin typeface="+mn-lt"/>
                <a:ea typeface="+mn-ea"/>
                <a:cs typeface="+mn-cs"/>
              </a:defRPr>
            </a:lvl2pPr>
            <a:lvl3pPr marL="514350" indent="-168275" algn="l" defTabSz="914400" rtl="0" eaLnBrk="1" latinLnBrk="0" hangingPunct="1">
              <a:lnSpc>
                <a:spcPct val="100000"/>
              </a:lnSpc>
              <a:spcBef>
                <a:spcPts val="400"/>
              </a:spcBef>
              <a:spcAft>
                <a:spcPts val="400"/>
              </a:spcAft>
              <a:buSzPct val="100000"/>
              <a:buFont typeface="Wingdings" charset="2"/>
              <a:buChar char="§"/>
              <a:tabLst/>
              <a:defRPr sz="1400" kern="1200">
                <a:solidFill>
                  <a:schemeClr val="tx1">
                    <a:lumMod val="50000"/>
                    <a:lumOff val="50000"/>
                  </a:schemeClr>
                </a:solidFill>
                <a:latin typeface="+mn-lt"/>
                <a:ea typeface="+mn-ea"/>
                <a:cs typeface="+mn-cs"/>
              </a:defRPr>
            </a:lvl3pPr>
            <a:lvl4pPr marL="692150" indent="-177800" algn="l" defTabSz="914400" rtl="0" eaLnBrk="1" latinLnBrk="0" hangingPunct="1">
              <a:lnSpc>
                <a:spcPct val="100000"/>
              </a:lnSpc>
              <a:spcBef>
                <a:spcPts val="400"/>
              </a:spcBef>
              <a:spcAft>
                <a:spcPts val="400"/>
              </a:spcAft>
              <a:buSzPct val="100000"/>
              <a:buFont typeface=".HelveticaNeueDeskInterface-Regular" charset="0"/>
              <a:buChar char="–"/>
              <a:tabLst/>
              <a:defRPr sz="1400" kern="1200">
                <a:solidFill>
                  <a:schemeClr val="tx1">
                    <a:lumMod val="50000"/>
                    <a:lumOff val="50000"/>
                  </a:schemeClr>
                </a:solidFill>
                <a:latin typeface="+mn-lt"/>
                <a:ea typeface="+mn-ea"/>
                <a:cs typeface="+mn-cs"/>
              </a:defRPr>
            </a:lvl4pPr>
            <a:lvl5pPr marL="862013" indent="-169863" algn="l" defTabSz="914400" rtl="0" eaLnBrk="1" latinLnBrk="0" hangingPunct="1">
              <a:lnSpc>
                <a:spcPct val="100000"/>
              </a:lnSpc>
              <a:spcBef>
                <a:spcPts val="400"/>
              </a:spcBef>
              <a:spcAft>
                <a:spcPts val="400"/>
              </a:spcAft>
              <a:buSzPct val="100000"/>
              <a:buFont typeface="Wingdings" charset="2"/>
              <a:buChar char="§"/>
              <a:tabLst/>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spcBef>
                <a:spcPts val="0"/>
              </a:spcBef>
              <a:spcAft>
                <a:spcPts val="0"/>
              </a:spcAft>
              <a:buNone/>
            </a:pPr>
            <a:r>
              <a:rPr lang="en-US" sz="800" dirty="0">
                <a:solidFill>
                  <a:schemeClr val="tx2">
                    <a:lumMod val="75000"/>
                  </a:schemeClr>
                </a:solidFill>
                <a:latin typeface="Calibri Light" panose="020F0302020204030204" pitchFamily="34" charset="0"/>
                <a:cs typeface="Calibri Light" panose="020F0302020204030204" pitchFamily="34" charset="0"/>
              </a:rPr>
              <a:t>*Source:  </a:t>
            </a:r>
            <a:r>
              <a:rPr lang="en-GB" sz="800" dirty="0">
                <a:solidFill>
                  <a:schemeClr val="tx2">
                    <a:lumMod val="75000"/>
                  </a:schemeClr>
                </a:solidFill>
                <a:latin typeface="Calibri Light" panose="020F0302020204030204" pitchFamily="34" charset="0"/>
                <a:cs typeface="Calibri Light" panose="020F0302020204030204" pitchFamily="34" charset="0"/>
              </a:rPr>
              <a:t>Evaluation of the AOK-START-Study / Dipl.-Ing. Gabriele Müller / University of Dresden / TU Dresden</a:t>
            </a:r>
          </a:p>
          <a:p>
            <a:pPr marL="450850" indent="-450850">
              <a:spcBef>
                <a:spcPts val="0"/>
              </a:spcBef>
              <a:spcAft>
                <a:spcPts val="0"/>
              </a:spcAft>
              <a:buNone/>
            </a:pPr>
            <a:r>
              <a:rPr lang="en-GB" sz="800" dirty="0">
                <a:solidFill>
                  <a:schemeClr val="tx2">
                    <a:lumMod val="75000"/>
                  </a:schemeClr>
                </a:solidFill>
                <a:latin typeface="Calibri Light" panose="020F0302020204030204" pitchFamily="34" charset="0"/>
                <a:cs typeface="Calibri Light" panose="020F0302020204030204" pitchFamily="34" charset="0"/>
              </a:rPr>
              <a:t>	 “Cost savings with eHealth” - Diabetes aktuell - Thieme / Prof. Sylvia Thun / University of Niederrhein</a:t>
            </a:r>
          </a:p>
          <a:p>
            <a:pPr marL="450850" indent="-450850">
              <a:spcBef>
                <a:spcPts val="0"/>
              </a:spcBef>
              <a:spcAft>
                <a:spcPts val="0"/>
              </a:spcAft>
              <a:buNone/>
            </a:pPr>
            <a:r>
              <a:rPr lang="en-GB" sz="800" dirty="0">
                <a:solidFill>
                  <a:schemeClr val="tx2">
                    <a:lumMod val="75000"/>
                  </a:schemeClr>
                </a:solidFill>
                <a:latin typeface="Calibri Light" panose="020F0302020204030204" pitchFamily="34" charset="0"/>
                <a:cs typeface="Calibri Light" panose="020F0302020204030204" pitchFamily="34" charset="0"/>
              </a:rPr>
              <a:t>	</a:t>
            </a:r>
            <a:endParaRPr lang="en-US" sz="800" dirty="0">
              <a:solidFill>
                <a:schemeClr val="tx2">
                  <a:lumMod val="75000"/>
                </a:schemeClr>
              </a:solidFill>
              <a:latin typeface="Calibri Light" panose="020F0302020204030204" pitchFamily="34" charset="0"/>
              <a:cs typeface="Calibri Light" panose="020F0302020204030204" pitchFamily="34"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4894" y="3381086"/>
            <a:ext cx="1209853" cy="964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2"/>
          <p:cNvSpPr txBox="1">
            <a:spLocks/>
          </p:cNvSpPr>
          <p:nvPr/>
        </p:nvSpPr>
        <p:spPr>
          <a:xfrm>
            <a:off x="0" y="110575"/>
            <a:ext cx="9143999" cy="423072"/>
          </a:xfrm>
          <a:prstGeom prst="rect">
            <a:avLst/>
          </a:prstGeom>
        </p:spPr>
        <p:txBody>
          <a:bodyPr vert="horz" lIns="0" tIns="45720" rIns="0" bIns="45720" rtlCol="0" anchor="t" anchorCtr="0">
            <a:noAutofit/>
          </a:bodyPr>
          <a:lstStyle>
            <a:lvl1pPr algn="l" rtl="0" eaLnBrk="0" fontAlgn="base" hangingPunct="0">
              <a:spcBef>
                <a:spcPct val="0"/>
              </a:spcBef>
              <a:spcAft>
                <a:spcPct val="0"/>
              </a:spcAft>
              <a:defRPr sz="2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100" dirty="0">
                <a:solidFill>
                  <a:srgbClr val="0666B0"/>
                </a:solidFill>
                <a:latin typeface="Calibri" pitchFamily="34" charset="0"/>
                <a:ea typeface="ヒラギノ角ゴ Pro W3"/>
              </a:rPr>
              <a:t>ESYSTA® reduces HbA1c without increasing the risk of a hypoglycaemia (N&gt; 200)</a:t>
            </a:r>
          </a:p>
        </p:txBody>
      </p:sp>
      <p:sp>
        <p:nvSpPr>
          <p:cNvPr id="18" name="TextBox 1">
            <a:extLst>
              <a:ext uri="{FF2B5EF4-FFF2-40B4-BE49-F238E27FC236}">
                <a16:creationId xmlns:a16="http://schemas.microsoft.com/office/drawing/2014/main" id="{49820C97-4976-4E39-A357-2829E8DEEFBD}"/>
              </a:ext>
            </a:extLst>
          </p:cNvPr>
          <p:cNvSpPr txBox="1"/>
          <p:nvPr/>
        </p:nvSpPr>
        <p:spPr>
          <a:xfrm>
            <a:off x="429419" y="5017583"/>
            <a:ext cx="8079862" cy="1003717"/>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chorCtr="0">
            <a:normAutofit/>
          </a:bodyPr>
          <a:lstStyle>
            <a:defPPr>
              <a:defRPr lang="de-DE"/>
            </a:defPPr>
            <a:lvl1pPr algn="ctr">
              <a:defRPr sz="2000">
                <a:solidFill>
                  <a:schemeClr val="tx2"/>
                </a:solidFill>
                <a:latin typeface="Calibri Light" panose="020F0302020204030204" pitchFamily="34" charset="0"/>
                <a:cs typeface="Calibri Light" panose="020F0302020204030204" pitchFamily="34" charset="0"/>
              </a:defRPr>
            </a:lvl1pPr>
            <a:lvl2pPr marL="180975" lvl="1">
              <a:spcBef>
                <a:spcPct val="20000"/>
              </a:spcBef>
              <a:defRPr sz="1500">
                <a:solidFill>
                  <a:schemeClr val="tx2"/>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just"/>
            <a:r>
              <a:rPr lang="en-GB" sz="1400" dirty="0">
                <a:solidFill>
                  <a:schemeClr val="tx2">
                    <a:lumMod val="75000"/>
                  </a:schemeClr>
                </a:solidFill>
                <a:latin typeface="Calibri" panose="020F0502020204030204" pitchFamily="34" charset="0"/>
                <a:cs typeface="Calibri" panose="020F0502020204030204" pitchFamily="34" charset="0"/>
              </a:rPr>
              <a:t>Health economic analysis of the ESYSTA® system in the German healthcare system demonstrates a potential reduction in costs of </a:t>
            </a:r>
            <a:r>
              <a:rPr lang="en-GB" sz="1400" b="1" dirty="0">
                <a:solidFill>
                  <a:schemeClr val="tx2">
                    <a:lumMod val="75000"/>
                  </a:schemeClr>
                </a:solidFill>
                <a:latin typeface="Calibri" panose="020F0502020204030204" pitchFamily="34" charset="0"/>
                <a:cs typeface="Calibri" panose="020F0502020204030204" pitchFamily="34" charset="0"/>
              </a:rPr>
              <a:t>EUR 511 – 1,239 per patient per year</a:t>
            </a:r>
            <a:r>
              <a:rPr lang="en-GB" sz="1400" dirty="0">
                <a:solidFill>
                  <a:schemeClr val="tx2">
                    <a:lumMod val="75000"/>
                  </a:schemeClr>
                </a:solidFill>
                <a:latin typeface="Calibri" panose="020F0502020204030204" pitchFamily="34" charset="0"/>
                <a:cs typeface="Calibri" panose="020F0502020204030204" pitchFamily="34" charset="0"/>
              </a:rPr>
              <a:t>. Additional relevant cost saving potential – especially hospitalization rates.*</a:t>
            </a:r>
          </a:p>
        </p:txBody>
      </p:sp>
      <p:sp>
        <p:nvSpPr>
          <p:cNvPr id="10" name="Sprechblase: rechteckig 66">
            <a:extLst>
              <a:ext uri="{FF2B5EF4-FFF2-40B4-BE49-F238E27FC236}">
                <a16:creationId xmlns:a16="http://schemas.microsoft.com/office/drawing/2014/main" id="{C6109417-1AE7-459C-B371-6A2D95B08917}"/>
              </a:ext>
            </a:extLst>
          </p:cNvPr>
          <p:cNvSpPr/>
          <p:nvPr/>
        </p:nvSpPr>
        <p:spPr>
          <a:xfrm>
            <a:off x="6884894" y="1081417"/>
            <a:ext cx="1624387" cy="1627200"/>
          </a:xfrm>
          <a:prstGeom prst="wedgeRectCallout">
            <a:avLst>
              <a:gd name="adj1" fmla="val -67968"/>
              <a:gd name="adj2" fmla="val 22158"/>
            </a:avLst>
          </a:prstGeom>
          <a:noFill/>
          <a:ln w="9525">
            <a:solidFill>
              <a:schemeClr val="bg1">
                <a:lumMod val="75000"/>
              </a:schemeClr>
            </a:solidFill>
          </a:ln>
        </p:spPr>
        <p:txBody>
          <a:bodyPr vert="horz" lIns="91440" tIns="45720" rIns="91440" bIns="45720" rtlCol="0" anchor="ctr" anchorCtr="0">
            <a:noAutofit/>
          </a:bodyPr>
          <a:lstStyle/>
          <a:p>
            <a:pPr algn="ctr">
              <a:spcBef>
                <a:spcPct val="20000"/>
              </a:spcBef>
            </a:pPr>
            <a:r>
              <a:rPr lang="en-GB" sz="1400" dirty="0">
                <a:solidFill>
                  <a:schemeClr val="tx2">
                    <a:lumMod val="75000"/>
                  </a:schemeClr>
                </a:solidFill>
                <a:latin typeface="Calibri Light" panose="020F0302020204030204" pitchFamily="34" charset="0"/>
                <a:cs typeface="Calibri Light" panose="020F0302020204030204" pitchFamily="34" charset="0"/>
              </a:rPr>
              <a:t>The study results show significant reductions in HbA1c:</a:t>
            </a:r>
          </a:p>
          <a:p>
            <a:pPr algn="ctr">
              <a:spcBef>
                <a:spcPct val="20000"/>
              </a:spcBef>
            </a:pPr>
            <a:r>
              <a:rPr lang="en-GB" sz="1400" dirty="0">
                <a:solidFill>
                  <a:schemeClr val="tx2">
                    <a:lumMod val="75000"/>
                  </a:schemeClr>
                </a:solidFill>
                <a:latin typeface="Calibri Light" panose="020F0302020204030204" pitchFamily="34" charset="0"/>
                <a:cs typeface="Calibri Light" panose="020F0302020204030204" pitchFamily="34" charset="0"/>
              </a:rPr>
              <a:t>Average: 0.9% </a:t>
            </a:r>
          </a:p>
          <a:p>
            <a:pPr algn="ctr">
              <a:spcBef>
                <a:spcPct val="20000"/>
              </a:spcBef>
            </a:pPr>
            <a:r>
              <a:rPr lang="en-GB" sz="1400" dirty="0">
                <a:solidFill>
                  <a:schemeClr val="tx2">
                    <a:lumMod val="75000"/>
                  </a:schemeClr>
                </a:solidFill>
                <a:latin typeface="Calibri Light" panose="020F0302020204030204" pitchFamily="34" charset="0"/>
                <a:cs typeface="Calibri Light" panose="020F0302020204030204" pitchFamily="34" charset="0"/>
              </a:rPr>
              <a:t>Type 2:    1.1%</a:t>
            </a:r>
          </a:p>
        </p:txBody>
      </p:sp>
      <p:graphicFrame>
        <p:nvGraphicFramePr>
          <p:cNvPr id="12" name="Diagramm 11">
            <a:extLst>
              <a:ext uri="{FF2B5EF4-FFF2-40B4-BE49-F238E27FC236}">
                <a16:creationId xmlns:a16="http://schemas.microsoft.com/office/drawing/2014/main" id="{21D0A9AA-5925-470C-828F-22809D9752E3}"/>
              </a:ext>
            </a:extLst>
          </p:cNvPr>
          <p:cNvGraphicFramePr>
            <a:graphicFrameLocks/>
          </p:cNvGraphicFramePr>
          <p:nvPr>
            <p:extLst>
              <p:ext uri="{D42A27DB-BD31-4B8C-83A1-F6EECF244321}">
                <p14:modId xmlns:p14="http://schemas.microsoft.com/office/powerpoint/2010/main" val="2516331366"/>
              </p:ext>
            </p:extLst>
          </p:nvPr>
        </p:nvGraphicFramePr>
        <p:xfrm>
          <a:off x="264160" y="924559"/>
          <a:ext cx="6460724" cy="4093023"/>
        </p:xfrm>
        <a:graphic>
          <a:graphicData uri="http://schemas.openxmlformats.org/drawingml/2006/chart">
            <c:chart xmlns:c="http://schemas.openxmlformats.org/drawingml/2006/chart" xmlns:r="http://schemas.openxmlformats.org/officeDocument/2006/relationships" r:id="rId5"/>
          </a:graphicData>
        </a:graphic>
      </p:graphicFrame>
      <p:sp>
        <p:nvSpPr>
          <p:cNvPr id="3" name="Foliennummernplatzhalter 2">
            <a:extLst>
              <a:ext uri="{FF2B5EF4-FFF2-40B4-BE49-F238E27FC236}">
                <a16:creationId xmlns:a16="http://schemas.microsoft.com/office/drawing/2014/main" id="{8C61D7AC-D225-4A10-8CF4-4E3D444FD1C5}"/>
              </a:ext>
            </a:extLst>
          </p:cNvPr>
          <p:cNvSpPr>
            <a:spLocks noGrp="1"/>
          </p:cNvSpPr>
          <p:nvPr>
            <p:ph type="sldNum" sz="quarter" idx="10"/>
          </p:nvPr>
        </p:nvSpPr>
        <p:spPr>
          <a:xfrm>
            <a:off x="8557260" y="6602828"/>
            <a:ext cx="586740" cy="271036"/>
          </a:xfrm>
          <a:prstGeom prst="rect">
            <a:avLst/>
          </a:prstGeom>
        </p:spPr>
        <p:txBody>
          <a:bodyPr/>
          <a:lstStyle/>
          <a:p>
            <a:pPr>
              <a:defRPr/>
            </a:pPr>
            <a:fld id="{F7737257-58B0-4CDD-B9AA-A4E64371BD78}" type="slidenum">
              <a:rPr lang="de-DE" altLang="de-DE" smtClean="0"/>
              <a:pPr>
                <a:defRPr/>
              </a:pPr>
              <a:t>17</a:t>
            </a:fld>
            <a:endParaRPr lang="de-DE" altLang="de-DE" dirty="0"/>
          </a:p>
        </p:txBody>
      </p:sp>
      <p:sp>
        <p:nvSpPr>
          <p:cNvPr id="2" name="Rechteck 1">
            <a:extLst>
              <a:ext uri="{FF2B5EF4-FFF2-40B4-BE49-F238E27FC236}">
                <a16:creationId xmlns:a16="http://schemas.microsoft.com/office/drawing/2014/main" id="{AED6978D-E0EE-41FE-8B4A-CD1F40DCE5E9}"/>
              </a:ext>
            </a:extLst>
          </p:cNvPr>
          <p:cNvSpPr/>
          <p:nvPr/>
        </p:nvSpPr>
        <p:spPr>
          <a:xfrm>
            <a:off x="6789756" y="4370701"/>
            <a:ext cx="1438407" cy="338554"/>
          </a:xfrm>
          <a:prstGeom prst="rect">
            <a:avLst/>
          </a:prstGeom>
        </p:spPr>
        <p:txBody>
          <a:bodyPr wrap="none">
            <a:spAutoFit/>
          </a:bodyPr>
          <a:lstStyle/>
          <a:p>
            <a:r>
              <a:rPr lang="en-GB" sz="1600" b="1" dirty="0">
                <a:solidFill>
                  <a:srgbClr val="359937"/>
                </a:solidFill>
                <a:latin typeface="Calibri" panose="020F0502020204030204" pitchFamily="34" charset="0"/>
                <a:cs typeface="Calibri" panose="020F0502020204030204" pitchFamily="34" charset="0"/>
              </a:rPr>
              <a:t>§ 140 ff. SGB V</a:t>
            </a:r>
            <a:endParaRPr lang="de-DE" sz="1600" b="1" dirty="0">
              <a:solidFill>
                <a:srgbClr val="35993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173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85A0154-5E14-4130-AF3B-AB524895DF01}"/>
              </a:ext>
            </a:extLst>
          </p:cNvPr>
          <p:cNvPicPr>
            <a:picLocks noChangeAspect="1"/>
          </p:cNvPicPr>
          <p:nvPr/>
        </p:nvPicPr>
        <p:blipFill rotWithShape="1">
          <a:blip r:embed="rId4"/>
          <a:srcRect t="620" b="32119"/>
          <a:stretch/>
        </p:blipFill>
        <p:spPr>
          <a:xfrm>
            <a:off x="810757" y="1266782"/>
            <a:ext cx="7508240" cy="4204753"/>
          </a:xfrm>
          <a:prstGeom prst="rect">
            <a:avLst/>
          </a:prstGeom>
          <a:ln w="9525">
            <a:solidFill>
              <a:schemeClr val="bg1">
                <a:lumMod val="75000"/>
              </a:schemeClr>
            </a:solidFill>
          </a:ln>
          <a:effectLst>
            <a:outerShdw blurRad="292100" dist="139700" dir="2700000" algn="tl" rotWithShape="0">
              <a:srgbClr val="333333">
                <a:alpha val="65000"/>
              </a:srgbClr>
            </a:outerShdw>
          </a:effectLst>
        </p:spPr>
      </p:pic>
      <p:sp>
        <p:nvSpPr>
          <p:cNvPr id="7" name="Title 2"/>
          <p:cNvSpPr txBox="1">
            <a:spLocks/>
          </p:cNvSpPr>
          <p:nvPr/>
        </p:nvSpPr>
        <p:spPr>
          <a:xfrm>
            <a:off x="277106" y="245523"/>
            <a:ext cx="8555859" cy="581025"/>
          </a:xfrm>
          <a:prstGeom prst="rect">
            <a:avLst/>
          </a:prstGeom>
        </p:spPr>
        <p:txBody>
          <a:bodyPr vert="horz" lIns="0" tIns="45720" rIns="0" bIns="45720" rtlCol="0" anchor="t" anchorCtr="0">
            <a:noAutofit/>
          </a:bodyPr>
          <a:lstStyle>
            <a:lvl1pPr algn="l" rtl="0" eaLnBrk="0" fontAlgn="base" hangingPunct="0">
              <a:spcBef>
                <a:spcPct val="0"/>
              </a:spcBef>
              <a:spcAft>
                <a:spcPct val="0"/>
              </a:spcAft>
              <a:defRPr sz="2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100" dirty="0">
                <a:solidFill>
                  <a:srgbClr val="0666B0"/>
                </a:solidFill>
                <a:latin typeface="Calibri" pitchFamily="34" charset="0"/>
                <a:ea typeface="ヒラギノ角ゴ Pro W3"/>
              </a:rPr>
              <a:t>ESYSTA® reduces severe hypoglycaemic events with a high potential of cost savings by preventing emergencies or hospital stays</a:t>
            </a:r>
          </a:p>
        </p:txBody>
      </p:sp>
      <p:sp>
        <p:nvSpPr>
          <p:cNvPr id="5" name="_Footnotes"/>
          <p:cNvSpPr txBox="1">
            <a:spLocks/>
          </p:cNvSpPr>
          <p:nvPr>
            <p:custDataLst>
              <p:tags r:id="rId1"/>
            </p:custDataLst>
          </p:nvPr>
        </p:nvSpPr>
        <p:spPr>
          <a:xfrm>
            <a:off x="755576" y="5868361"/>
            <a:ext cx="6377940" cy="490625"/>
          </a:xfrm>
          <a:prstGeom prst="rect">
            <a:avLst/>
          </a:prstGeom>
        </p:spPr>
        <p:txBody>
          <a:bodyPr vert="horz" lIns="0" tIns="0" rIns="0" bIns="0" rtlCol="0" anchor="b" anchorCtr="0">
            <a:noAutofit/>
          </a:bodyPr>
          <a:lstStyle>
            <a:lvl1pPr marL="176213" indent="-176213" algn="l" defTabSz="914400" rtl="0" eaLnBrk="1" latinLnBrk="0" hangingPunct="1">
              <a:lnSpc>
                <a:spcPct val="100000"/>
              </a:lnSpc>
              <a:spcBef>
                <a:spcPts val="400"/>
              </a:spcBef>
              <a:spcAft>
                <a:spcPts val="400"/>
              </a:spcAft>
              <a:buFont typeface="Wingdings" charset="2"/>
              <a:buChar char="§"/>
              <a:tabLst/>
              <a:defRPr sz="1400" kern="1200">
                <a:solidFill>
                  <a:schemeClr val="tx1">
                    <a:lumMod val="50000"/>
                    <a:lumOff val="50000"/>
                  </a:schemeClr>
                </a:solidFill>
                <a:latin typeface="+mn-lt"/>
                <a:ea typeface="+mn-ea"/>
                <a:cs typeface="+mn-cs"/>
              </a:defRPr>
            </a:lvl1pPr>
            <a:lvl2pPr marL="346075" indent="-169863" algn="l" defTabSz="914400" rtl="0" eaLnBrk="1" latinLnBrk="0" hangingPunct="1">
              <a:lnSpc>
                <a:spcPct val="100000"/>
              </a:lnSpc>
              <a:spcBef>
                <a:spcPts val="400"/>
              </a:spcBef>
              <a:spcAft>
                <a:spcPts val="400"/>
              </a:spcAft>
              <a:buFont typeface=".HelveticaNeueDeskInterface-Regular" charset="0"/>
              <a:buChar char="–"/>
              <a:tabLst/>
              <a:defRPr sz="1400" kern="1200">
                <a:solidFill>
                  <a:schemeClr val="tx1">
                    <a:lumMod val="50000"/>
                    <a:lumOff val="50000"/>
                  </a:schemeClr>
                </a:solidFill>
                <a:latin typeface="+mn-lt"/>
                <a:ea typeface="+mn-ea"/>
                <a:cs typeface="+mn-cs"/>
              </a:defRPr>
            </a:lvl2pPr>
            <a:lvl3pPr marL="514350" indent="-168275" algn="l" defTabSz="914400" rtl="0" eaLnBrk="1" latinLnBrk="0" hangingPunct="1">
              <a:lnSpc>
                <a:spcPct val="100000"/>
              </a:lnSpc>
              <a:spcBef>
                <a:spcPts val="400"/>
              </a:spcBef>
              <a:spcAft>
                <a:spcPts val="400"/>
              </a:spcAft>
              <a:buSzPct val="100000"/>
              <a:buFont typeface="Wingdings" charset="2"/>
              <a:buChar char="§"/>
              <a:tabLst/>
              <a:defRPr sz="1400" kern="1200">
                <a:solidFill>
                  <a:schemeClr val="tx1">
                    <a:lumMod val="50000"/>
                    <a:lumOff val="50000"/>
                  </a:schemeClr>
                </a:solidFill>
                <a:latin typeface="+mn-lt"/>
                <a:ea typeface="+mn-ea"/>
                <a:cs typeface="+mn-cs"/>
              </a:defRPr>
            </a:lvl3pPr>
            <a:lvl4pPr marL="692150" indent="-177800" algn="l" defTabSz="914400" rtl="0" eaLnBrk="1" latinLnBrk="0" hangingPunct="1">
              <a:lnSpc>
                <a:spcPct val="100000"/>
              </a:lnSpc>
              <a:spcBef>
                <a:spcPts val="400"/>
              </a:spcBef>
              <a:spcAft>
                <a:spcPts val="400"/>
              </a:spcAft>
              <a:buSzPct val="100000"/>
              <a:buFont typeface=".HelveticaNeueDeskInterface-Regular" charset="0"/>
              <a:buChar char="–"/>
              <a:tabLst/>
              <a:defRPr sz="1400" kern="1200">
                <a:solidFill>
                  <a:schemeClr val="tx1">
                    <a:lumMod val="50000"/>
                    <a:lumOff val="50000"/>
                  </a:schemeClr>
                </a:solidFill>
                <a:latin typeface="+mn-lt"/>
                <a:ea typeface="+mn-ea"/>
                <a:cs typeface="+mn-cs"/>
              </a:defRPr>
            </a:lvl4pPr>
            <a:lvl5pPr marL="862013" indent="-169863" algn="l" defTabSz="914400" rtl="0" eaLnBrk="1" latinLnBrk="0" hangingPunct="1">
              <a:lnSpc>
                <a:spcPct val="100000"/>
              </a:lnSpc>
              <a:spcBef>
                <a:spcPts val="400"/>
              </a:spcBef>
              <a:spcAft>
                <a:spcPts val="400"/>
              </a:spcAft>
              <a:buSzPct val="100000"/>
              <a:buFont typeface="Wingdings" charset="2"/>
              <a:buChar char="§"/>
              <a:tabLst/>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spcBef>
                <a:spcPts val="0"/>
              </a:spcBef>
              <a:spcAft>
                <a:spcPts val="0"/>
              </a:spcAft>
              <a:buNone/>
            </a:pPr>
            <a:r>
              <a:rPr lang="en-US" sz="800" dirty="0">
                <a:solidFill>
                  <a:schemeClr val="tx2">
                    <a:lumMod val="75000"/>
                  </a:schemeClr>
                </a:solidFill>
                <a:latin typeface="Calibri Light" panose="020F0302020204030204" pitchFamily="34" charset="0"/>
                <a:cs typeface="Calibri Light" panose="020F0302020204030204" pitchFamily="34" charset="0"/>
              </a:rPr>
              <a:t>Source: </a:t>
            </a:r>
            <a:r>
              <a:rPr lang="en-GB" sz="800" dirty="0">
                <a:solidFill>
                  <a:schemeClr val="tx2">
                    <a:lumMod val="75000"/>
                  </a:schemeClr>
                </a:solidFill>
                <a:latin typeface="Calibri Light" panose="020F0302020204030204" pitchFamily="34" charset="0"/>
                <a:cs typeface="Calibri Light" panose="020F0302020204030204" pitchFamily="34" charset="0"/>
              </a:rPr>
              <a:t>Data assessment of all current ESYSTA patients by Emperra – will be reviewed for publication by Prof. Thun</a:t>
            </a:r>
          </a:p>
          <a:p>
            <a:pPr marL="450850" indent="-450850">
              <a:spcBef>
                <a:spcPts val="0"/>
              </a:spcBef>
              <a:spcAft>
                <a:spcPts val="0"/>
              </a:spcAft>
              <a:buNone/>
            </a:pPr>
            <a:r>
              <a:rPr lang="en-GB" sz="800" dirty="0">
                <a:solidFill>
                  <a:schemeClr val="tx2">
                    <a:lumMod val="75000"/>
                  </a:schemeClr>
                </a:solidFill>
                <a:latin typeface="Calibri Light" panose="020F0302020204030204" pitchFamily="34" charset="0"/>
                <a:cs typeface="Calibri Light" panose="020F0302020204030204" pitchFamily="34" charset="0"/>
              </a:rPr>
              <a:t>	(usage time: min. 1 year, only severe </a:t>
            </a:r>
            <a:r>
              <a:rPr lang="en-GB" sz="800" dirty="0" err="1">
                <a:solidFill>
                  <a:schemeClr val="tx2">
                    <a:lumMod val="75000"/>
                  </a:schemeClr>
                </a:solidFill>
                <a:latin typeface="Calibri Light" panose="020F0302020204030204" pitchFamily="34" charset="0"/>
                <a:cs typeface="Calibri Light" panose="020F0302020204030204" pitchFamily="34" charset="0"/>
              </a:rPr>
              <a:t>hypolycaemias</a:t>
            </a:r>
            <a:r>
              <a:rPr lang="en-GB" sz="800" dirty="0">
                <a:solidFill>
                  <a:schemeClr val="tx2">
                    <a:lumMod val="75000"/>
                  </a:schemeClr>
                </a:solidFill>
                <a:latin typeface="Calibri Light" panose="020F0302020204030204" pitchFamily="34" charset="0"/>
                <a:cs typeface="Calibri Light" panose="020F0302020204030204" pitchFamily="34" charset="0"/>
              </a:rPr>
              <a:t>: &lt; 40mg/dL)</a:t>
            </a:r>
          </a:p>
          <a:p>
            <a:pPr marL="450850" indent="-450850">
              <a:spcBef>
                <a:spcPts val="0"/>
              </a:spcBef>
              <a:spcAft>
                <a:spcPts val="0"/>
              </a:spcAft>
              <a:buNone/>
            </a:pPr>
            <a:r>
              <a:rPr lang="en-GB" sz="800" dirty="0">
                <a:solidFill>
                  <a:schemeClr val="tx2">
                    <a:lumMod val="75000"/>
                  </a:schemeClr>
                </a:solidFill>
                <a:latin typeface="Calibri Light" panose="020F0302020204030204" pitchFamily="34" charset="0"/>
                <a:cs typeface="Calibri Light" panose="020F0302020204030204" pitchFamily="34" charset="0"/>
              </a:rPr>
              <a:t>	</a:t>
            </a:r>
            <a:endParaRPr lang="en-US" sz="800" dirty="0">
              <a:solidFill>
                <a:schemeClr val="tx2">
                  <a:lumMod val="7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02436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4198" y="242751"/>
            <a:ext cx="8256602" cy="365126"/>
          </a:xfrm>
        </p:spPr>
        <p:txBody>
          <a:bodyPr>
            <a:noAutofit/>
          </a:bodyPr>
          <a:lstStyle/>
          <a:p>
            <a:r>
              <a:rPr lang="en-GB" sz="2400" kern="1200" dirty="0">
                <a:solidFill>
                  <a:srgbClr val="0666B0"/>
                </a:solidFill>
                <a:latin typeface="Calibri" pitchFamily="34" charset="0"/>
                <a:cs typeface="+mj-cs"/>
              </a:rPr>
              <a:t>Economic effects of permanently reducing the HbA1c </a:t>
            </a:r>
            <a:r>
              <a:rPr lang="en-GB" sz="2800" kern="1200" dirty="0">
                <a:solidFill>
                  <a:srgbClr val="0666B0"/>
                </a:solidFill>
                <a:latin typeface="Calibri" pitchFamily="34" charset="0"/>
                <a:cs typeface="+mj-cs"/>
              </a:rPr>
              <a:t>levels</a:t>
            </a:r>
          </a:p>
        </p:txBody>
      </p:sp>
      <p:sp>
        <p:nvSpPr>
          <p:cNvPr id="10" name="_Footnotes"/>
          <p:cNvSpPr txBox="1">
            <a:spLocks/>
          </p:cNvSpPr>
          <p:nvPr>
            <p:custDataLst>
              <p:tags r:id="rId1"/>
            </p:custDataLst>
          </p:nvPr>
        </p:nvSpPr>
        <p:spPr>
          <a:xfrm>
            <a:off x="395288" y="6084857"/>
            <a:ext cx="4104704" cy="224463"/>
          </a:xfrm>
          <a:prstGeom prst="rect">
            <a:avLst/>
          </a:prstGeom>
        </p:spPr>
        <p:txBody>
          <a:bodyPr vert="horz" lIns="0" tIns="0" rIns="0" bIns="0" rtlCol="0" anchor="b" anchorCtr="0">
            <a:noAutofit/>
          </a:bodyPr>
          <a:lstStyle>
            <a:lvl1pPr marL="176213" indent="-176213" algn="l" defTabSz="914400" rtl="0" eaLnBrk="1" latinLnBrk="0" hangingPunct="1">
              <a:lnSpc>
                <a:spcPct val="100000"/>
              </a:lnSpc>
              <a:spcBef>
                <a:spcPts val="400"/>
              </a:spcBef>
              <a:spcAft>
                <a:spcPts val="400"/>
              </a:spcAft>
              <a:buFont typeface="Wingdings" charset="2"/>
              <a:buChar char="§"/>
              <a:tabLst/>
              <a:defRPr sz="1400" kern="1200">
                <a:solidFill>
                  <a:schemeClr val="tx1">
                    <a:lumMod val="50000"/>
                    <a:lumOff val="50000"/>
                  </a:schemeClr>
                </a:solidFill>
                <a:latin typeface="+mn-lt"/>
                <a:ea typeface="+mn-ea"/>
                <a:cs typeface="+mn-cs"/>
              </a:defRPr>
            </a:lvl1pPr>
            <a:lvl2pPr marL="346075" indent="-169863" algn="l" defTabSz="914400" rtl="0" eaLnBrk="1" latinLnBrk="0" hangingPunct="1">
              <a:lnSpc>
                <a:spcPct val="100000"/>
              </a:lnSpc>
              <a:spcBef>
                <a:spcPts val="400"/>
              </a:spcBef>
              <a:spcAft>
                <a:spcPts val="400"/>
              </a:spcAft>
              <a:buFont typeface=".HelveticaNeueDeskInterface-Regular" charset="0"/>
              <a:buChar char="–"/>
              <a:tabLst/>
              <a:defRPr sz="1400" kern="1200">
                <a:solidFill>
                  <a:schemeClr val="tx1">
                    <a:lumMod val="50000"/>
                    <a:lumOff val="50000"/>
                  </a:schemeClr>
                </a:solidFill>
                <a:latin typeface="+mn-lt"/>
                <a:ea typeface="+mn-ea"/>
                <a:cs typeface="+mn-cs"/>
              </a:defRPr>
            </a:lvl2pPr>
            <a:lvl3pPr marL="514350" indent="-168275" algn="l" defTabSz="914400" rtl="0" eaLnBrk="1" latinLnBrk="0" hangingPunct="1">
              <a:lnSpc>
                <a:spcPct val="100000"/>
              </a:lnSpc>
              <a:spcBef>
                <a:spcPts val="400"/>
              </a:spcBef>
              <a:spcAft>
                <a:spcPts val="400"/>
              </a:spcAft>
              <a:buSzPct val="100000"/>
              <a:buFont typeface="Wingdings" charset="2"/>
              <a:buChar char="§"/>
              <a:tabLst/>
              <a:defRPr sz="1400" kern="1200">
                <a:solidFill>
                  <a:schemeClr val="tx1">
                    <a:lumMod val="50000"/>
                    <a:lumOff val="50000"/>
                  </a:schemeClr>
                </a:solidFill>
                <a:latin typeface="+mn-lt"/>
                <a:ea typeface="+mn-ea"/>
                <a:cs typeface="+mn-cs"/>
              </a:defRPr>
            </a:lvl3pPr>
            <a:lvl4pPr marL="692150" indent="-177800" algn="l" defTabSz="914400" rtl="0" eaLnBrk="1" latinLnBrk="0" hangingPunct="1">
              <a:lnSpc>
                <a:spcPct val="100000"/>
              </a:lnSpc>
              <a:spcBef>
                <a:spcPts val="400"/>
              </a:spcBef>
              <a:spcAft>
                <a:spcPts val="400"/>
              </a:spcAft>
              <a:buSzPct val="100000"/>
              <a:buFont typeface=".HelveticaNeueDeskInterface-Regular" charset="0"/>
              <a:buChar char="–"/>
              <a:tabLst/>
              <a:defRPr sz="1400" kern="1200">
                <a:solidFill>
                  <a:schemeClr val="tx1">
                    <a:lumMod val="50000"/>
                    <a:lumOff val="50000"/>
                  </a:schemeClr>
                </a:solidFill>
                <a:latin typeface="+mn-lt"/>
                <a:ea typeface="+mn-ea"/>
                <a:cs typeface="+mn-cs"/>
              </a:defRPr>
            </a:lvl4pPr>
            <a:lvl5pPr marL="862013" indent="-169863" algn="l" defTabSz="914400" rtl="0" eaLnBrk="1" latinLnBrk="0" hangingPunct="1">
              <a:lnSpc>
                <a:spcPct val="100000"/>
              </a:lnSpc>
              <a:spcBef>
                <a:spcPts val="400"/>
              </a:spcBef>
              <a:spcAft>
                <a:spcPts val="400"/>
              </a:spcAft>
              <a:buSzPct val="100000"/>
              <a:buFont typeface="Wingdings" charset="2"/>
              <a:buChar char="§"/>
              <a:tabLst/>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spcBef>
                <a:spcPts val="0"/>
              </a:spcBef>
              <a:spcAft>
                <a:spcPts val="0"/>
              </a:spcAft>
              <a:buNone/>
            </a:pPr>
            <a:r>
              <a:rPr lang="en-US" sz="800" dirty="0">
                <a:solidFill>
                  <a:schemeClr val="tx2">
                    <a:lumMod val="75000"/>
                  </a:schemeClr>
                </a:solidFill>
                <a:latin typeface="Calibri Light" panose="020F0302020204030204" pitchFamily="34" charset="0"/>
                <a:cs typeface="Calibri Light" panose="020F0302020204030204" pitchFamily="34" charset="0"/>
              </a:rPr>
              <a:t>Source:</a:t>
            </a:r>
            <a:r>
              <a:rPr lang="en-US" sz="800" b="1" dirty="0">
                <a:solidFill>
                  <a:schemeClr val="tx2">
                    <a:lumMod val="75000"/>
                  </a:schemeClr>
                </a:solidFill>
                <a:latin typeface="Calibri Light" panose="020F0302020204030204" pitchFamily="34" charset="0"/>
                <a:cs typeface="Calibri Light" panose="020F0302020204030204" pitchFamily="34" charset="0"/>
              </a:rPr>
              <a:t>	</a:t>
            </a:r>
            <a:r>
              <a:rPr lang="en-GB" sz="800" dirty="0">
                <a:solidFill>
                  <a:schemeClr val="tx2">
                    <a:lumMod val="75000"/>
                  </a:schemeClr>
                </a:solidFill>
                <a:latin typeface="Calibri Light" panose="020F0302020204030204" pitchFamily="34" charset="0"/>
                <a:cs typeface="Calibri Light" panose="020F0302020204030204" pitchFamily="34" charset="0"/>
              </a:rPr>
              <a:t>Evaluation of the ESYSTA Start-Study by the University of Applied Science Niederrhein, information and communication technology in the healthcare sector: Prof. Sylvia Thun</a:t>
            </a:r>
            <a:endParaRPr lang="en-US" sz="800" dirty="0">
              <a:solidFill>
                <a:schemeClr val="tx2">
                  <a:lumMod val="75000"/>
                </a:schemeClr>
              </a:solidFill>
              <a:latin typeface="Calibri Light" panose="020F0302020204030204" pitchFamily="34" charset="0"/>
              <a:cs typeface="Calibri Light" panose="020F0302020204030204" pitchFamily="34" charset="0"/>
            </a:endParaRPr>
          </a:p>
        </p:txBody>
      </p:sp>
      <p:pic>
        <p:nvPicPr>
          <p:cNvPr id="14" name="Grafik 5">
            <a:extLst>
              <a:ext uri="{FF2B5EF4-FFF2-40B4-BE49-F238E27FC236}">
                <a16:creationId xmlns:a16="http://schemas.microsoft.com/office/drawing/2014/main" id="{7F93185A-9985-4AB4-B728-78F21B457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303" y="5432751"/>
            <a:ext cx="1440096" cy="463711"/>
          </a:xfrm>
          <a:prstGeom prst="rect">
            <a:avLst/>
          </a:prstGeom>
        </p:spPr>
      </p:pic>
      <p:sp>
        <p:nvSpPr>
          <p:cNvPr id="17" name="Tekstfelt 4"/>
          <p:cNvSpPr txBox="1"/>
          <p:nvPr/>
        </p:nvSpPr>
        <p:spPr>
          <a:xfrm>
            <a:off x="6127448" y="2009125"/>
            <a:ext cx="2521251" cy="3939540"/>
          </a:xfrm>
          <a:prstGeom prst="rect">
            <a:avLst/>
          </a:prstGeom>
          <a:noFill/>
        </p:spPr>
        <p:txBody>
          <a:bodyPr wrap="square" lIns="36000" tIns="36000" rIns="36000" bIns="36000" rtlCol="0">
            <a:noAutofit/>
          </a:bodyPr>
          <a:lstStyle/>
          <a:p>
            <a:pPr marL="180975" indent="-180975">
              <a:spcBef>
                <a:spcPts val="300"/>
              </a:spcBef>
              <a:spcAft>
                <a:spcPts val="300"/>
              </a:spcAft>
              <a:buFont typeface="Arial" pitchFamily="34" charset="0"/>
              <a:buChar char="•"/>
            </a:pPr>
            <a:r>
              <a:rPr lang="en-GB" sz="1050" dirty="0">
                <a:solidFill>
                  <a:schemeClr val="tx2">
                    <a:lumMod val="75000"/>
                  </a:schemeClr>
                </a:solidFill>
                <a:latin typeface="Calibri Light" panose="020F0302020204030204" pitchFamily="34" charset="0"/>
                <a:cs typeface="Calibri Light" panose="020F0302020204030204" pitchFamily="34" charset="0"/>
              </a:rPr>
              <a:t>On the basis of Emperra and AOK’s START-Study, a health economic analysis was carried out in order to obtain an estimate of the financial effect of permanently reducing the HbA1c levels</a:t>
            </a:r>
          </a:p>
          <a:p>
            <a:pPr marL="180975" indent="-180975">
              <a:spcBef>
                <a:spcPts val="300"/>
              </a:spcBef>
              <a:spcAft>
                <a:spcPts val="300"/>
              </a:spcAft>
              <a:buFont typeface="Arial" pitchFamily="34" charset="0"/>
              <a:buChar char="•"/>
            </a:pPr>
            <a:r>
              <a:rPr lang="en-GB" sz="1050" dirty="0">
                <a:solidFill>
                  <a:schemeClr val="tx2">
                    <a:lumMod val="75000"/>
                  </a:schemeClr>
                </a:solidFill>
                <a:latin typeface="Calibri Light" panose="020F0302020204030204" pitchFamily="34" charset="0"/>
                <a:cs typeface="Calibri Light" panose="020F0302020204030204" pitchFamily="34" charset="0"/>
              </a:rPr>
              <a:t>The study was carried out at the Hochschule Niederrhein (University of Applied Sciences) on the cost efficiency of sustainable blood glucose reduction using a Markov model and was led by Professor Dr. Sylvia Thun </a:t>
            </a:r>
          </a:p>
          <a:p>
            <a:pPr marL="180975" indent="-180975">
              <a:spcBef>
                <a:spcPts val="300"/>
              </a:spcBef>
              <a:spcAft>
                <a:spcPts val="300"/>
              </a:spcAft>
              <a:buFont typeface="Arial" pitchFamily="34" charset="0"/>
              <a:buChar char="•"/>
            </a:pPr>
            <a:r>
              <a:rPr lang="en-GB" sz="1050" dirty="0">
                <a:solidFill>
                  <a:schemeClr val="tx2">
                    <a:lumMod val="75000"/>
                  </a:schemeClr>
                </a:solidFill>
                <a:latin typeface="Calibri Light" panose="020F0302020204030204" pitchFamily="34" charset="0"/>
                <a:cs typeface="Calibri Light" panose="020F0302020204030204" pitchFamily="34" charset="0"/>
              </a:rPr>
              <a:t>Since several diabetic complications and relevant cost factors are not included in the analyses due to limited availability of data, such as costs associated with hospitalisations, it is estimated that the actual savings potential is much greater than the estimated savings arrived at in the study</a:t>
            </a:r>
          </a:p>
          <a:p>
            <a:pPr marL="180975" indent="-180975">
              <a:spcBef>
                <a:spcPts val="300"/>
              </a:spcBef>
              <a:spcAft>
                <a:spcPts val="300"/>
              </a:spcAft>
              <a:buFont typeface="Arial" pitchFamily="34" charset="0"/>
              <a:buChar char="•"/>
            </a:pPr>
            <a:r>
              <a:rPr lang="en-GB" sz="1050" dirty="0">
                <a:solidFill>
                  <a:schemeClr val="tx2">
                    <a:lumMod val="75000"/>
                  </a:schemeClr>
                </a:solidFill>
                <a:latin typeface="Calibri Light" panose="020F0302020204030204" pitchFamily="34" charset="0"/>
                <a:cs typeface="Calibri Light" panose="020F0302020204030204" pitchFamily="34" charset="0"/>
              </a:rPr>
              <a:t>Preliminary analysis suggests a reduction in hypoglycaemic events (potentially emergencies) by more than 30% . This data has not been included in the assessment</a:t>
            </a:r>
            <a:endParaRPr lang="da-DK" sz="1050" dirty="0">
              <a:solidFill>
                <a:schemeClr val="tx2">
                  <a:lumMod val="75000"/>
                </a:schemeClr>
              </a:solidFill>
              <a:latin typeface="Calibri Light" panose="020F0302020204030204" pitchFamily="34" charset="0"/>
              <a:cs typeface="Calibri Light" panose="020F0302020204030204" pitchFamily="34" charset="0"/>
            </a:endParaRPr>
          </a:p>
        </p:txBody>
      </p:sp>
      <p:sp>
        <p:nvSpPr>
          <p:cNvPr id="18" name="Content Placeholder 22"/>
          <p:cNvSpPr txBox="1">
            <a:spLocks/>
          </p:cNvSpPr>
          <p:nvPr/>
        </p:nvSpPr>
        <p:spPr>
          <a:xfrm>
            <a:off x="6127448" y="1729353"/>
            <a:ext cx="2521252" cy="219075"/>
          </a:xfrm>
          <a:prstGeom prst="rect">
            <a:avLst/>
          </a:prstGeom>
          <a:solidFill>
            <a:srgbClr val="2E5C8A"/>
          </a:solidFill>
        </p:spPr>
        <p:txBody>
          <a:bodyPr vert="horz" lIns="91440" tIns="45720" rIns="91440" bIns="45720" rtlCol="0" anchor="ctr" anchorCtr="0">
            <a:normAutofit fontScale="92500" lnSpcReduction="20000"/>
          </a:bodyPr>
          <a:lstStyle>
            <a:lvl1pPr marL="0" indent="0" algn="ctr">
              <a:spcBef>
                <a:spcPct val="20000"/>
              </a:spcBef>
              <a:buFont typeface="Arial" pitchFamily="34" charset="0"/>
              <a:buNone/>
              <a:defRPr sz="1100" b="1">
                <a:solidFill>
                  <a:schemeClr val="bg1"/>
                </a:solidFill>
                <a:latin typeface="+mn-lt"/>
                <a:cs typeface="+mn-cs"/>
              </a:defRPr>
            </a:lvl1pPr>
            <a:lvl2pPr marL="180975" indent="0">
              <a:spcBef>
                <a:spcPct val="20000"/>
              </a:spcBef>
              <a:buFont typeface="Arial" pitchFamily="34" charset="0"/>
              <a:buNone/>
              <a:defRPr sz="1100">
                <a:latin typeface="+mn-lt"/>
                <a:cs typeface="+mn-cs"/>
              </a:defRPr>
            </a:lvl2pPr>
            <a:lvl3pPr marL="361950" indent="0">
              <a:spcBef>
                <a:spcPct val="20000"/>
              </a:spcBef>
              <a:buFont typeface="Arial" pitchFamily="34" charset="0"/>
              <a:buNone/>
              <a:defRPr sz="1100">
                <a:latin typeface="+mn-lt"/>
                <a:cs typeface="+mn-cs"/>
              </a:defRPr>
            </a:lvl3pPr>
            <a:lvl4pPr marL="542925" indent="0">
              <a:spcBef>
                <a:spcPct val="20000"/>
              </a:spcBef>
              <a:buFont typeface="Arial" pitchFamily="34" charset="0"/>
              <a:buNone/>
              <a:defRPr sz="1100">
                <a:latin typeface="+mn-lt"/>
                <a:cs typeface="+mn-cs"/>
              </a:defRPr>
            </a:lvl4pPr>
            <a:lvl5pPr marL="714375" indent="0">
              <a:spcBef>
                <a:spcPct val="20000"/>
              </a:spcBef>
              <a:buFont typeface="Arial" pitchFamily="34" charset="0"/>
              <a:buNone/>
              <a:defRPr sz="1100">
                <a:latin typeface="+mn-lt"/>
                <a:cs typeface="+mn-cs"/>
              </a:defRPr>
            </a:lvl5pPr>
            <a:lvl6pPr marL="2514600" indent="-228600">
              <a:spcBef>
                <a:spcPct val="20000"/>
              </a:spcBef>
              <a:buFont typeface="Arial" panose="020B0604020202020204" pitchFamily="34" charset="0"/>
              <a:buChar char="•"/>
              <a:defRPr sz="2000">
                <a:latin typeface="+mn-lt"/>
                <a:cs typeface="+mn-cs"/>
              </a:defRPr>
            </a:lvl6pPr>
            <a:lvl7pPr marL="2971800" indent="-228600">
              <a:spcBef>
                <a:spcPct val="20000"/>
              </a:spcBef>
              <a:buFont typeface="Arial" panose="020B0604020202020204" pitchFamily="34" charset="0"/>
              <a:buChar char="•"/>
              <a:defRPr sz="2000">
                <a:latin typeface="+mn-lt"/>
                <a:cs typeface="+mn-cs"/>
              </a:defRPr>
            </a:lvl7pPr>
            <a:lvl8pPr marL="3429000" indent="-228600">
              <a:spcBef>
                <a:spcPct val="20000"/>
              </a:spcBef>
              <a:buFont typeface="Arial" panose="020B0604020202020204" pitchFamily="34" charset="0"/>
              <a:buChar char="•"/>
              <a:defRPr sz="2000">
                <a:latin typeface="+mn-lt"/>
                <a:cs typeface="+mn-cs"/>
              </a:defRPr>
            </a:lvl8pPr>
            <a:lvl9pPr marL="3886200" indent="-228600">
              <a:spcBef>
                <a:spcPct val="20000"/>
              </a:spcBef>
              <a:buFont typeface="Arial" panose="020B0604020202020204" pitchFamily="34" charset="0"/>
              <a:buChar char="•"/>
              <a:defRPr sz="2000">
                <a:latin typeface="+mn-lt"/>
                <a:cs typeface="+mn-cs"/>
              </a:defRPr>
            </a:lvl9pPr>
          </a:lstStyle>
          <a:p>
            <a:r>
              <a:rPr lang="en-GB" b="0" dirty="0">
                <a:latin typeface="Calibri" panose="020F0502020204030204" pitchFamily="34" charset="0"/>
                <a:cs typeface="Calibri" panose="020F0502020204030204" pitchFamily="34" charset="0"/>
              </a:rPr>
              <a:t>Comments</a:t>
            </a:r>
          </a:p>
        </p:txBody>
      </p:sp>
      <p:sp>
        <p:nvSpPr>
          <p:cNvPr id="19" name="Content Placeholder 22"/>
          <p:cNvSpPr txBox="1">
            <a:spLocks/>
          </p:cNvSpPr>
          <p:nvPr/>
        </p:nvSpPr>
        <p:spPr>
          <a:xfrm>
            <a:off x="395288" y="1729353"/>
            <a:ext cx="5562600" cy="219075"/>
          </a:xfrm>
          <a:prstGeom prst="rect">
            <a:avLst/>
          </a:prstGeom>
          <a:solidFill>
            <a:srgbClr val="2E5C8A"/>
          </a:solidFill>
        </p:spPr>
        <p:txBody>
          <a:bodyPr vert="horz" lIns="91440" tIns="45720" rIns="91440" bIns="45720" rtlCol="0" anchor="ctr" anchorCtr="0">
            <a:normAutofit fontScale="92500" lnSpcReduction="20000"/>
          </a:bodyPr>
          <a:lstStyle>
            <a:lvl1pPr marL="0" indent="0" algn="ctr">
              <a:spcBef>
                <a:spcPct val="20000"/>
              </a:spcBef>
              <a:buFont typeface="Arial" pitchFamily="34" charset="0"/>
              <a:buNone/>
              <a:defRPr sz="1100" b="1">
                <a:solidFill>
                  <a:schemeClr val="bg1"/>
                </a:solidFill>
                <a:latin typeface="+mn-lt"/>
                <a:cs typeface="+mn-cs"/>
              </a:defRPr>
            </a:lvl1pPr>
            <a:lvl2pPr marL="180975" indent="0">
              <a:spcBef>
                <a:spcPct val="20000"/>
              </a:spcBef>
              <a:buFont typeface="Arial" pitchFamily="34" charset="0"/>
              <a:buNone/>
              <a:defRPr sz="1100">
                <a:latin typeface="+mn-lt"/>
                <a:cs typeface="+mn-cs"/>
              </a:defRPr>
            </a:lvl2pPr>
            <a:lvl3pPr marL="361950" indent="0">
              <a:spcBef>
                <a:spcPct val="20000"/>
              </a:spcBef>
              <a:buFont typeface="Arial" pitchFamily="34" charset="0"/>
              <a:buNone/>
              <a:defRPr sz="1100">
                <a:latin typeface="+mn-lt"/>
                <a:cs typeface="+mn-cs"/>
              </a:defRPr>
            </a:lvl3pPr>
            <a:lvl4pPr marL="542925" indent="0">
              <a:spcBef>
                <a:spcPct val="20000"/>
              </a:spcBef>
              <a:buFont typeface="Arial" pitchFamily="34" charset="0"/>
              <a:buNone/>
              <a:defRPr sz="1100">
                <a:latin typeface="+mn-lt"/>
                <a:cs typeface="+mn-cs"/>
              </a:defRPr>
            </a:lvl4pPr>
            <a:lvl5pPr marL="714375" indent="0">
              <a:spcBef>
                <a:spcPct val="20000"/>
              </a:spcBef>
              <a:buFont typeface="Arial" pitchFamily="34" charset="0"/>
              <a:buNone/>
              <a:defRPr sz="1100">
                <a:latin typeface="+mn-lt"/>
                <a:cs typeface="+mn-cs"/>
              </a:defRPr>
            </a:lvl5pPr>
            <a:lvl6pPr marL="2514600" indent="-228600">
              <a:spcBef>
                <a:spcPct val="20000"/>
              </a:spcBef>
              <a:buFont typeface="Arial" panose="020B0604020202020204" pitchFamily="34" charset="0"/>
              <a:buChar char="•"/>
              <a:defRPr sz="2000">
                <a:latin typeface="+mn-lt"/>
                <a:cs typeface="+mn-cs"/>
              </a:defRPr>
            </a:lvl6pPr>
            <a:lvl7pPr marL="2971800" indent="-228600">
              <a:spcBef>
                <a:spcPct val="20000"/>
              </a:spcBef>
              <a:buFont typeface="Arial" panose="020B0604020202020204" pitchFamily="34" charset="0"/>
              <a:buChar char="•"/>
              <a:defRPr sz="2000">
                <a:latin typeface="+mn-lt"/>
                <a:cs typeface="+mn-cs"/>
              </a:defRPr>
            </a:lvl7pPr>
            <a:lvl8pPr marL="3429000" indent="-228600">
              <a:spcBef>
                <a:spcPct val="20000"/>
              </a:spcBef>
              <a:buFont typeface="Arial" panose="020B0604020202020204" pitchFamily="34" charset="0"/>
              <a:buChar char="•"/>
              <a:defRPr sz="2000">
                <a:latin typeface="+mn-lt"/>
                <a:cs typeface="+mn-cs"/>
              </a:defRPr>
            </a:lvl8pPr>
            <a:lvl9pPr marL="3886200" indent="-228600">
              <a:spcBef>
                <a:spcPct val="20000"/>
              </a:spcBef>
              <a:buFont typeface="Arial" panose="020B0604020202020204" pitchFamily="34" charset="0"/>
              <a:buChar char="•"/>
              <a:defRPr sz="2000">
                <a:latin typeface="+mn-lt"/>
                <a:cs typeface="+mn-cs"/>
              </a:defRPr>
            </a:lvl9pPr>
          </a:lstStyle>
          <a:p>
            <a:r>
              <a:rPr lang="de-DE" b="0" dirty="0">
                <a:latin typeface="Calibri" panose="020F0502020204030204" pitchFamily="34" charset="0"/>
                <a:cs typeface="Calibri" panose="020F0502020204030204" pitchFamily="34" charset="0"/>
              </a:rPr>
              <a:t>Annual savings per person (€)</a:t>
            </a:r>
          </a:p>
        </p:txBody>
      </p:sp>
      <p:sp>
        <p:nvSpPr>
          <p:cNvPr id="13" name="Textfeld 27">
            <a:extLst>
              <a:ext uri="{FF2B5EF4-FFF2-40B4-BE49-F238E27FC236}">
                <a16:creationId xmlns:a16="http://schemas.microsoft.com/office/drawing/2014/main" id="{B2BFC03C-EE0C-8640-B4B9-644342E81DA2}"/>
              </a:ext>
            </a:extLst>
          </p:cNvPr>
          <p:cNvSpPr txBox="1"/>
          <p:nvPr/>
        </p:nvSpPr>
        <p:spPr>
          <a:xfrm>
            <a:off x="411062" y="796272"/>
            <a:ext cx="8237638" cy="6912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defRPr sz="1200" b="1">
                <a:solidFill>
                  <a:schemeClr val="bg1"/>
                </a:solidFill>
              </a:defRPr>
            </a:lvl1pPr>
          </a:lstStyle>
          <a:p>
            <a:r>
              <a:rPr lang="en-GB" altLang="de-DE" sz="1400" b="0" dirty="0">
                <a:solidFill>
                  <a:schemeClr val="tx2">
                    <a:lumMod val="75000"/>
                  </a:schemeClr>
                </a:solidFill>
                <a:latin typeface="Calibri Light" panose="020F0302020204030204" pitchFamily="34" charset="0"/>
                <a:cs typeface="Calibri Light" panose="020F0302020204030204" pitchFamily="34" charset="0"/>
              </a:rPr>
              <a:t> </a:t>
            </a:r>
            <a:r>
              <a:rPr lang="en-GB" sz="1400" b="0" dirty="0">
                <a:solidFill>
                  <a:schemeClr val="tx2">
                    <a:lumMod val="75000"/>
                  </a:schemeClr>
                </a:solidFill>
                <a:latin typeface="Calibri" panose="020F0502020204030204" pitchFamily="34" charset="0"/>
                <a:cs typeface="Calibri" panose="020F0502020204030204" pitchFamily="34" charset="0"/>
              </a:rPr>
              <a:t>Health economic analysis of the ESYSTA® system in the German healthcare system demonstrates a potential reduction in costs of a minimum of €511 – €1,239 per patient per year.</a:t>
            </a:r>
            <a:endParaRPr lang="en-GB" altLang="de-DE" sz="1400" b="0" dirty="0">
              <a:solidFill>
                <a:schemeClr val="tx2">
                  <a:lumMod val="75000"/>
                </a:schemeClr>
              </a:solidFill>
              <a:latin typeface="Calibri Light" panose="020F0302020204030204" pitchFamily="34" charset="0"/>
              <a:cs typeface="Calibri Light" panose="020F0302020204030204" pitchFamily="34" charset="0"/>
            </a:endParaRPr>
          </a:p>
        </p:txBody>
      </p:sp>
      <p:graphicFrame>
        <p:nvGraphicFramePr>
          <p:cNvPr id="16" name="Diagramm 15">
            <a:extLst>
              <a:ext uri="{FF2B5EF4-FFF2-40B4-BE49-F238E27FC236}">
                <a16:creationId xmlns:a16="http://schemas.microsoft.com/office/drawing/2014/main" id="{79121E95-EA11-4EC8-BF17-0D9C01F2192C}"/>
              </a:ext>
            </a:extLst>
          </p:cNvPr>
          <p:cNvGraphicFramePr>
            <a:graphicFrameLocks/>
          </p:cNvGraphicFramePr>
          <p:nvPr>
            <p:extLst>
              <p:ext uri="{D42A27DB-BD31-4B8C-83A1-F6EECF244321}">
                <p14:modId xmlns:p14="http://schemas.microsoft.com/office/powerpoint/2010/main" val="4088983214"/>
              </p:ext>
            </p:extLst>
          </p:nvPr>
        </p:nvGraphicFramePr>
        <p:xfrm>
          <a:off x="495300" y="2136822"/>
          <a:ext cx="5462587" cy="3596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43064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 Magazine Is an iPad That Does Not Work.m4v">
            <a:hlinkClick r:id="" action="ppaction://media"/>
            <a:extLst>
              <a:ext uri="{FF2B5EF4-FFF2-40B4-BE49-F238E27FC236}">
                <a16:creationId xmlns:a16="http://schemas.microsoft.com/office/drawing/2014/main" id="{0DF56C8D-79EC-4BE9-A670-510BAB4623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7531" y="1052735"/>
            <a:ext cx="8477812" cy="4768769"/>
          </a:xfrm>
          <a:prstGeom prst="rect">
            <a:avLst/>
          </a:prstGeom>
        </p:spPr>
      </p:pic>
      <p:sp>
        <p:nvSpPr>
          <p:cNvPr id="3" name="Rechteck 2">
            <a:extLst>
              <a:ext uri="{FF2B5EF4-FFF2-40B4-BE49-F238E27FC236}">
                <a16:creationId xmlns:a16="http://schemas.microsoft.com/office/drawing/2014/main" id="{08F1456E-CB50-4F2A-B84D-736F71B5F346}"/>
              </a:ext>
            </a:extLst>
          </p:cNvPr>
          <p:cNvSpPr/>
          <p:nvPr/>
        </p:nvSpPr>
        <p:spPr>
          <a:xfrm>
            <a:off x="1314344" y="188640"/>
            <a:ext cx="6520183" cy="523220"/>
          </a:xfrm>
          <a:prstGeom prst="rect">
            <a:avLst/>
          </a:prstGeom>
        </p:spPr>
        <p:txBody>
          <a:bodyPr wrap="none">
            <a:spAutoFit/>
          </a:bodyPr>
          <a:lstStyle/>
          <a:p>
            <a:pPr algn="ctr"/>
            <a:r>
              <a:rPr lang="de-DE" sz="2800" dirty="0">
                <a:solidFill>
                  <a:srgbClr val="0666B0"/>
                </a:solidFill>
                <a:latin typeface="Calibri" pitchFamily="34" charset="0"/>
              </a:rPr>
              <a:t>Digitaler Darwinismus – Es gibt kein zurück.</a:t>
            </a:r>
            <a:endParaRPr lang="de-DE" sz="2800" dirty="0"/>
          </a:p>
        </p:txBody>
      </p:sp>
    </p:spTree>
    <p:extLst>
      <p:ext uri="{BB962C8B-B14F-4D97-AF65-F5344CB8AC3E}">
        <p14:creationId xmlns:p14="http://schemas.microsoft.com/office/powerpoint/2010/main" val="310084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 presetClass="mediacall" presetSubtype="0" fill="hold" nodeType="withEffect">
                                  <p:stCondLst>
                                    <p:cond delay="1000"/>
                                  </p:stCondLst>
                                  <p:childTnLst>
                                    <p:cmd type="call" cmd="togglePause">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4"/>
          <a:stretch>
            <a:fillRect/>
          </a:stretch>
        </p:blipFill>
        <p:spPr>
          <a:xfrm>
            <a:off x="411061" y="2262790"/>
            <a:ext cx="8232406" cy="3129093"/>
          </a:xfrm>
          <a:prstGeom prst="rect">
            <a:avLst/>
          </a:prstGeom>
          <a:noFill/>
          <a:ln/>
        </p:spPr>
      </p:pic>
      <p:sp>
        <p:nvSpPr>
          <p:cNvPr id="8" name="Title 7"/>
          <p:cNvSpPr>
            <a:spLocks noGrp="1"/>
          </p:cNvSpPr>
          <p:nvPr>
            <p:ph type="title"/>
          </p:nvPr>
        </p:nvSpPr>
        <p:spPr>
          <a:xfrm>
            <a:off x="446524" y="229323"/>
            <a:ext cx="8256602" cy="361622"/>
          </a:xfrm>
        </p:spPr>
        <p:txBody>
          <a:bodyPr>
            <a:noAutofit/>
          </a:bodyPr>
          <a:lstStyle/>
          <a:p>
            <a:r>
              <a:rPr lang="en-GB" sz="2800" kern="1200" dirty="0">
                <a:solidFill>
                  <a:srgbClr val="0666B0"/>
                </a:solidFill>
                <a:latin typeface="Calibri" pitchFamily="34" charset="0"/>
                <a:cs typeface="+mj-cs"/>
              </a:rPr>
              <a:t>Reduction of HbA1c reduces long-term complications</a:t>
            </a:r>
          </a:p>
        </p:txBody>
      </p:sp>
      <p:sp>
        <p:nvSpPr>
          <p:cNvPr id="9" name="Textfeld 27"/>
          <p:cNvSpPr txBox="1"/>
          <p:nvPr/>
        </p:nvSpPr>
        <p:spPr>
          <a:xfrm>
            <a:off x="389798" y="5284808"/>
            <a:ext cx="8171541" cy="63606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defRPr sz="1400" b="0">
                <a:solidFill>
                  <a:schemeClr val="tx2">
                    <a:lumMod val="75000"/>
                  </a:schemeClr>
                </a:solidFill>
                <a:latin typeface="Calibri" panose="020F0502020204030204" pitchFamily="34" charset="0"/>
                <a:cs typeface="Calibri" panose="020F0502020204030204" pitchFamily="34" charset="0"/>
              </a:defRPr>
            </a:lvl1pPr>
            <a:lvl2pPr marL="180975" lvl="1">
              <a:spcBef>
                <a:spcPct val="20000"/>
              </a:spcBef>
              <a:defRPr sz="1500">
                <a:solidFill>
                  <a:schemeClr val="tx2"/>
                </a:solidFill>
              </a:defRPr>
            </a:lvl2pPr>
          </a:lstStyle>
          <a:p>
            <a:r>
              <a:rPr lang="en-GB" altLang="de-DE" dirty="0"/>
              <a:t>ESYSTA® has demonstrated highly successful clinical outcomes, reducing HbA1c levels and potentially reducing diabetes-related complications.</a:t>
            </a:r>
          </a:p>
        </p:txBody>
      </p:sp>
      <p:sp>
        <p:nvSpPr>
          <p:cNvPr id="10" name="_Footnotes"/>
          <p:cNvSpPr txBox="1">
            <a:spLocks/>
          </p:cNvSpPr>
          <p:nvPr>
            <p:custDataLst>
              <p:tags r:id="rId2"/>
            </p:custDataLst>
          </p:nvPr>
        </p:nvSpPr>
        <p:spPr>
          <a:xfrm>
            <a:off x="452048" y="5997589"/>
            <a:ext cx="4984048" cy="289597"/>
          </a:xfrm>
          <a:prstGeom prst="rect">
            <a:avLst/>
          </a:prstGeom>
        </p:spPr>
        <p:txBody>
          <a:bodyPr vert="horz" lIns="0" tIns="0" rIns="0" bIns="0" rtlCol="0" anchor="b" anchorCtr="0">
            <a:noAutofit/>
          </a:bodyPr>
          <a:lstStyle>
            <a:lvl1pPr marL="176213" indent="-176213" algn="l" defTabSz="914400" rtl="0" eaLnBrk="1" latinLnBrk="0" hangingPunct="1">
              <a:lnSpc>
                <a:spcPct val="100000"/>
              </a:lnSpc>
              <a:spcBef>
                <a:spcPts val="400"/>
              </a:spcBef>
              <a:spcAft>
                <a:spcPts val="400"/>
              </a:spcAft>
              <a:buFont typeface="Wingdings" charset="2"/>
              <a:buChar char="§"/>
              <a:tabLst/>
              <a:defRPr sz="1400" kern="1200">
                <a:solidFill>
                  <a:schemeClr val="tx1">
                    <a:lumMod val="50000"/>
                    <a:lumOff val="50000"/>
                  </a:schemeClr>
                </a:solidFill>
                <a:latin typeface="+mn-lt"/>
                <a:ea typeface="+mn-ea"/>
                <a:cs typeface="+mn-cs"/>
              </a:defRPr>
            </a:lvl1pPr>
            <a:lvl2pPr marL="346075" indent="-169863" algn="l" defTabSz="914400" rtl="0" eaLnBrk="1" latinLnBrk="0" hangingPunct="1">
              <a:lnSpc>
                <a:spcPct val="100000"/>
              </a:lnSpc>
              <a:spcBef>
                <a:spcPts val="400"/>
              </a:spcBef>
              <a:spcAft>
                <a:spcPts val="400"/>
              </a:spcAft>
              <a:buFont typeface=".HelveticaNeueDeskInterface-Regular" charset="0"/>
              <a:buChar char="–"/>
              <a:tabLst/>
              <a:defRPr sz="1400" kern="1200">
                <a:solidFill>
                  <a:schemeClr val="tx1">
                    <a:lumMod val="50000"/>
                    <a:lumOff val="50000"/>
                  </a:schemeClr>
                </a:solidFill>
                <a:latin typeface="+mn-lt"/>
                <a:ea typeface="+mn-ea"/>
                <a:cs typeface="+mn-cs"/>
              </a:defRPr>
            </a:lvl2pPr>
            <a:lvl3pPr marL="514350" indent="-168275" algn="l" defTabSz="914400" rtl="0" eaLnBrk="1" latinLnBrk="0" hangingPunct="1">
              <a:lnSpc>
                <a:spcPct val="100000"/>
              </a:lnSpc>
              <a:spcBef>
                <a:spcPts val="400"/>
              </a:spcBef>
              <a:spcAft>
                <a:spcPts val="400"/>
              </a:spcAft>
              <a:buSzPct val="100000"/>
              <a:buFont typeface="Wingdings" charset="2"/>
              <a:buChar char="§"/>
              <a:tabLst/>
              <a:defRPr sz="1400" kern="1200">
                <a:solidFill>
                  <a:schemeClr val="tx1">
                    <a:lumMod val="50000"/>
                    <a:lumOff val="50000"/>
                  </a:schemeClr>
                </a:solidFill>
                <a:latin typeface="+mn-lt"/>
                <a:ea typeface="+mn-ea"/>
                <a:cs typeface="+mn-cs"/>
              </a:defRPr>
            </a:lvl3pPr>
            <a:lvl4pPr marL="692150" indent="-177800" algn="l" defTabSz="914400" rtl="0" eaLnBrk="1" latinLnBrk="0" hangingPunct="1">
              <a:lnSpc>
                <a:spcPct val="100000"/>
              </a:lnSpc>
              <a:spcBef>
                <a:spcPts val="400"/>
              </a:spcBef>
              <a:spcAft>
                <a:spcPts val="400"/>
              </a:spcAft>
              <a:buSzPct val="100000"/>
              <a:buFont typeface=".HelveticaNeueDeskInterface-Regular" charset="0"/>
              <a:buChar char="–"/>
              <a:tabLst/>
              <a:defRPr sz="1400" kern="1200">
                <a:solidFill>
                  <a:schemeClr val="tx1">
                    <a:lumMod val="50000"/>
                    <a:lumOff val="50000"/>
                  </a:schemeClr>
                </a:solidFill>
                <a:latin typeface="+mn-lt"/>
                <a:ea typeface="+mn-ea"/>
                <a:cs typeface="+mn-cs"/>
              </a:defRPr>
            </a:lvl4pPr>
            <a:lvl5pPr marL="862013" indent="-169863" algn="l" defTabSz="914400" rtl="0" eaLnBrk="1" latinLnBrk="0" hangingPunct="1">
              <a:lnSpc>
                <a:spcPct val="100000"/>
              </a:lnSpc>
              <a:spcBef>
                <a:spcPts val="400"/>
              </a:spcBef>
              <a:spcAft>
                <a:spcPts val="400"/>
              </a:spcAft>
              <a:buSzPct val="100000"/>
              <a:buFont typeface="Wingdings" charset="2"/>
              <a:buChar char="§"/>
              <a:tabLst/>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spcBef>
                <a:spcPts val="0"/>
              </a:spcBef>
              <a:spcAft>
                <a:spcPts val="0"/>
              </a:spcAft>
              <a:buNone/>
            </a:pPr>
            <a:r>
              <a:rPr lang="en-US" sz="800" dirty="0">
                <a:solidFill>
                  <a:schemeClr val="tx2">
                    <a:lumMod val="75000"/>
                  </a:schemeClr>
                </a:solidFill>
                <a:latin typeface="Calibri Light" panose="020F0302020204030204" pitchFamily="34" charset="0"/>
                <a:cs typeface="Calibri Light" panose="020F0302020204030204" pitchFamily="34" charset="0"/>
              </a:rPr>
              <a:t>Source:</a:t>
            </a:r>
            <a:r>
              <a:rPr lang="en-US" sz="800" b="1" dirty="0">
                <a:solidFill>
                  <a:schemeClr val="tx2">
                    <a:lumMod val="75000"/>
                  </a:schemeClr>
                </a:solidFill>
                <a:latin typeface="Calibri Light" panose="020F0302020204030204" pitchFamily="34" charset="0"/>
                <a:cs typeface="Calibri Light" panose="020F0302020204030204" pitchFamily="34" charset="0"/>
              </a:rPr>
              <a:t>	</a:t>
            </a:r>
            <a:r>
              <a:rPr lang="en-GB" sz="800" dirty="0">
                <a:solidFill>
                  <a:schemeClr val="tx2">
                    <a:lumMod val="75000"/>
                  </a:schemeClr>
                </a:solidFill>
                <a:latin typeface="Calibri Light" panose="020F0302020204030204" pitchFamily="34" charset="0"/>
                <a:cs typeface="Calibri Light" panose="020F0302020204030204" pitchFamily="34" charset="0"/>
              </a:rPr>
              <a:t>Stratton IM, Adler AI, Neil HA, et al. Association of glycaemia with macrovascular and microvascular complications of type 2 diabetes (UKPDS 35): prospective observational study. BMJ. 2000;321(7258):405-412.</a:t>
            </a:r>
            <a:endParaRPr lang="en-US" sz="800" dirty="0">
              <a:solidFill>
                <a:schemeClr val="tx2">
                  <a:lumMod val="75000"/>
                </a:schemeClr>
              </a:solidFill>
              <a:latin typeface="Calibri Light" panose="020F0302020204030204" pitchFamily="34" charset="0"/>
              <a:cs typeface="Calibri Light" panose="020F0302020204030204" pitchFamily="34" charset="0"/>
            </a:endParaRPr>
          </a:p>
        </p:txBody>
      </p:sp>
      <p:sp>
        <p:nvSpPr>
          <p:cNvPr id="2" name="TextBox 1"/>
          <p:cNvSpPr txBox="1"/>
          <p:nvPr/>
        </p:nvSpPr>
        <p:spPr>
          <a:xfrm>
            <a:off x="391183" y="937131"/>
            <a:ext cx="8170156" cy="7386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defRPr sz="1400" b="0">
                <a:solidFill>
                  <a:schemeClr val="tx2">
                    <a:lumMod val="75000"/>
                  </a:schemeClr>
                </a:solidFill>
                <a:latin typeface="Calibri Light" panose="020F0302020204030204" pitchFamily="34" charset="0"/>
                <a:ea typeface="+mn-ea"/>
                <a:cs typeface="Calibri Light" panose="020F030202020403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dirty="0">
                <a:latin typeface="Calibri" panose="020F0502020204030204" pitchFamily="34" charset="0"/>
                <a:cs typeface="Calibri" panose="020F0502020204030204" pitchFamily="34" charset="0"/>
              </a:rPr>
              <a:t>Health economic analysis of the ESYSTA® system in the German healthcare system demonstrates a potential reduction in costs of EUR 511 – 1,239 per patient per year. Additional relevant cost saving potential – especially hospitalization rates.</a:t>
            </a:r>
          </a:p>
        </p:txBody>
      </p:sp>
      <p:sp>
        <p:nvSpPr>
          <p:cNvPr id="14" name="Textfeld 17">
            <a:extLst>
              <a:ext uri="{FF2B5EF4-FFF2-40B4-BE49-F238E27FC236}">
                <a16:creationId xmlns:a16="http://schemas.microsoft.com/office/drawing/2014/main" id="{46C5E1EF-96E7-40FE-8136-2DB4A7A80D1D}"/>
              </a:ext>
            </a:extLst>
          </p:cNvPr>
          <p:cNvSpPr txBox="1"/>
          <p:nvPr/>
        </p:nvSpPr>
        <p:spPr>
          <a:xfrm>
            <a:off x="391183" y="1915542"/>
            <a:ext cx="8170156" cy="361621"/>
          </a:xfrm>
          <a:prstGeom prst="rect">
            <a:avLst/>
          </a:prstGeom>
          <a:solidFill>
            <a:srgbClr val="2E5C8A"/>
          </a:solidFill>
        </p:spPr>
        <p:txBody>
          <a:bodyPr vert="horz" lIns="91440" tIns="45720" rIns="91440" bIns="45720" rtlCol="0" anchor="ctr" anchorCtr="0">
            <a:normAutofit/>
          </a:bodyPr>
          <a:lstStyle>
            <a:defPPr>
              <a:defRPr lang="de-DE"/>
            </a:defPPr>
            <a:lvl1pPr marL="0" indent="0" algn="ctr">
              <a:spcBef>
                <a:spcPct val="20000"/>
              </a:spcBef>
              <a:buFont typeface="Arial" pitchFamily="34" charset="0"/>
              <a:buNone/>
              <a:defRPr sz="1100" b="0">
                <a:solidFill>
                  <a:schemeClr val="bg1"/>
                </a:solidFill>
                <a:latin typeface="Calibri" panose="020F0502020204030204" pitchFamily="34" charset="0"/>
                <a:ea typeface="ヒラギノ角ゴ Pro W3"/>
                <a:cs typeface="Calibri" panose="020F0502020204030204" pitchFamily="34" charset="0"/>
              </a:defRPr>
            </a:lvl1pPr>
            <a:lvl2pPr marL="180975" indent="0">
              <a:spcBef>
                <a:spcPct val="20000"/>
              </a:spcBef>
              <a:buFont typeface="Arial" pitchFamily="34" charset="0"/>
              <a:buNone/>
              <a:defRPr sz="1100">
                <a:solidFill>
                  <a:schemeClr val="tx1"/>
                </a:solidFill>
                <a:ea typeface="ヒラギノ角ゴ Pro W3"/>
              </a:defRPr>
            </a:lvl2pPr>
            <a:lvl3pPr marL="361950" indent="0">
              <a:spcBef>
                <a:spcPct val="20000"/>
              </a:spcBef>
              <a:buFont typeface="Arial" pitchFamily="34" charset="0"/>
              <a:buNone/>
              <a:defRPr sz="1100">
                <a:solidFill>
                  <a:schemeClr val="tx1"/>
                </a:solidFill>
                <a:ea typeface="ヒラギノ角ゴ Pro W3"/>
              </a:defRPr>
            </a:lvl3pPr>
            <a:lvl4pPr marL="542925" indent="0">
              <a:spcBef>
                <a:spcPct val="20000"/>
              </a:spcBef>
              <a:buFont typeface="Arial" pitchFamily="34" charset="0"/>
              <a:buNone/>
              <a:defRPr sz="1100">
                <a:solidFill>
                  <a:schemeClr val="tx1"/>
                </a:solidFill>
                <a:ea typeface="ヒラギノ角ゴ Pro W3"/>
              </a:defRPr>
            </a:lvl4pPr>
            <a:lvl5pPr marL="714375" indent="0">
              <a:spcBef>
                <a:spcPct val="20000"/>
              </a:spcBef>
              <a:buFont typeface="Arial" pitchFamily="34" charset="0"/>
              <a:buNone/>
              <a:defRPr sz="1100">
                <a:solidFill>
                  <a:schemeClr val="tx1"/>
                </a:solidFill>
                <a:ea typeface="ヒラギノ角ゴ Pro W3"/>
              </a:defRPr>
            </a:lvl5pPr>
            <a:lvl6pPr marL="2514600" indent="-228600">
              <a:spcBef>
                <a:spcPct val="20000"/>
              </a:spcBef>
              <a:buFont typeface="Arial" panose="020B0604020202020204" pitchFamily="34" charset="0"/>
              <a:buChar char="•"/>
              <a:defRPr sz="2000">
                <a:solidFill>
                  <a:schemeClr val="tx1"/>
                </a:solidFill>
                <a:ea typeface="ヒラギノ角ゴ Pro W3"/>
              </a:defRPr>
            </a:lvl6pPr>
            <a:lvl7pPr marL="2971800" indent="-228600">
              <a:spcBef>
                <a:spcPct val="20000"/>
              </a:spcBef>
              <a:buFont typeface="Arial" panose="020B0604020202020204" pitchFamily="34" charset="0"/>
              <a:buChar char="•"/>
              <a:defRPr sz="2000">
                <a:solidFill>
                  <a:schemeClr val="tx1"/>
                </a:solidFill>
                <a:ea typeface="ヒラギノ角ゴ Pro W3"/>
              </a:defRPr>
            </a:lvl7pPr>
            <a:lvl8pPr marL="3429000" indent="-228600">
              <a:spcBef>
                <a:spcPct val="20000"/>
              </a:spcBef>
              <a:buFont typeface="Arial" panose="020B0604020202020204" pitchFamily="34" charset="0"/>
              <a:buChar char="•"/>
              <a:defRPr sz="2000">
                <a:solidFill>
                  <a:schemeClr val="tx1"/>
                </a:solidFill>
                <a:ea typeface="ヒラギノ角ゴ Pro W3"/>
              </a:defRPr>
            </a:lvl8pPr>
            <a:lvl9pPr marL="3886200" indent="-228600">
              <a:spcBef>
                <a:spcPct val="20000"/>
              </a:spcBef>
              <a:buFont typeface="Arial" panose="020B0604020202020204" pitchFamily="34" charset="0"/>
              <a:buChar char="•"/>
              <a:defRPr sz="2000">
                <a:solidFill>
                  <a:schemeClr val="tx1"/>
                </a:solidFill>
                <a:ea typeface="ヒラギノ角ゴ Pro W3"/>
              </a:defRPr>
            </a:lvl9pPr>
          </a:lstStyle>
          <a:p>
            <a:r>
              <a:rPr lang="en-GB" sz="1400" dirty="0"/>
              <a:t>The long term effects of reducing  HbA1c by 1%</a:t>
            </a:r>
          </a:p>
        </p:txBody>
      </p:sp>
    </p:spTree>
    <p:extLst>
      <p:ext uri="{BB962C8B-B14F-4D97-AF65-F5344CB8AC3E}">
        <p14:creationId xmlns:p14="http://schemas.microsoft.com/office/powerpoint/2010/main" val="666422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170047" y="82829"/>
            <a:ext cx="8682718" cy="400050"/>
          </a:xfrm>
        </p:spPr>
        <p:txBody>
          <a:bodyPr/>
          <a:lstStyle/>
          <a:p>
            <a:r>
              <a:rPr lang="de-DE" sz="2800" dirty="0">
                <a:solidFill>
                  <a:srgbClr val="0666B0"/>
                </a:solidFill>
                <a:latin typeface="Calibri" pitchFamily="34" charset="0"/>
                <a:ea typeface="ヒラギノ角ゴ Pro W3"/>
              </a:rPr>
              <a:t>Zusammenfassung</a:t>
            </a:r>
          </a:p>
        </p:txBody>
      </p:sp>
      <p:pic>
        <p:nvPicPr>
          <p:cNvPr id="4" name="Grafik 3"/>
          <p:cNvPicPr>
            <a:picLocks noChangeAspect="1"/>
          </p:cNvPicPr>
          <p:nvPr/>
        </p:nvPicPr>
        <p:blipFill>
          <a:blip r:embed="rId2"/>
          <a:stretch>
            <a:fillRect/>
          </a:stretch>
        </p:blipFill>
        <p:spPr>
          <a:xfrm>
            <a:off x="241124" y="806783"/>
            <a:ext cx="6929167" cy="4381517"/>
          </a:xfrm>
          <a:prstGeom prst="rect">
            <a:avLst/>
          </a:prstGeom>
          <a:ln>
            <a:solidFill>
              <a:schemeClr val="bg1">
                <a:lumMod val="50000"/>
              </a:schemeClr>
            </a:solidFill>
          </a:ln>
          <a:effectLst>
            <a:outerShdw blurRad="419100" sx="102000" sy="102000" algn="ctr" rotWithShape="0">
              <a:prstClr val="black">
                <a:alpha val="40000"/>
              </a:prstClr>
            </a:outerShdw>
          </a:effectLst>
        </p:spPr>
      </p:pic>
      <p:pic>
        <p:nvPicPr>
          <p:cNvPr id="5" name="Grafik 4"/>
          <p:cNvPicPr>
            <a:picLocks noChangeAspect="1"/>
          </p:cNvPicPr>
          <p:nvPr/>
        </p:nvPicPr>
        <p:blipFill>
          <a:blip r:embed="rId3"/>
          <a:stretch>
            <a:fillRect/>
          </a:stretch>
        </p:blipFill>
        <p:spPr>
          <a:xfrm rot="21435494">
            <a:off x="1163707" y="450224"/>
            <a:ext cx="6784113" cy="4446271"/>
          </a:xfrm>
          <a:prstGeom prst="rect">
            <a:avLst/>
          </a:prstGeom>
          <a:ln>
            <a:solidFill>
              <a:schemeClr val="bg1">
                <a:lumMod val="50000"/>
              </a:schemeClr>
            </a:solidFill>
          </a:ln>
          <a:effectLst>
            <a:outerShdw blurRad="419100" sx="102000" sy="102000" algn="ctr" rotWithShape="0">
              <a:prstClr val="black">
                <a:alpha val="40000"/>
              </a:prstClr>
            </a:outerShdw>
          </a:effectLst>
        </p:spPr>
      </p:pic>
      <p:pic>
        <p:nvPicPr>
          <p:cNvPr id="6" name="Grafik 5"/>
          <p:cNvPicPr>
            <a:picLocks noChangeAspect="1"/>
          </p:cNvPicPr>
          <p:nvPr/>
        </p:nvPicPr>
        <p:blipFill>
          <a:blip r:embed="rId4"/>
          <a:stretch>
            <a:fillRect/>
          </a:stretch>
        </p:blipFill>
        <p:spPr>
          <a:xfrm rot="219350">
            <a:off x="121114" y="4944056"/>
            <a:ext cx="8781652" cy="1339096"/>
          </a:xfrm>
          <a:prstGeom prst="rect">
            <a:avLst/>
          </a:prstGeom>
          <a:ln>
            <a:solidFill>
              <a:schemeClr val="bg1">
                <a:lumMod val="50000"/>
              </a:schemeClr>
            </a:solidFill>
          </a:ln>
          <a:effectLst>
            <a:outerShdw blurRad="419100" sx="102000" sy="102000" algn="ctr" rotWithShape="0">
              <a:prstClr val="black">
                <a:alpha val="40000"/>
              </a:prstClr>
            </a:outerShdw>
          </a:effectLst>
        </p:spPr>
      </p:pic>
    </p:spTree>
    <p:extLst>
      <p:ext uri="{BB962C8B-B14F-4D97-AF65-F5344CB8AC3E}">
        <p14:creationId xmlns:p14="http://schemas.microsoft.com/office/powerpoint/2010/main" val="27223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95" y="294069"/>
            <a:ext cx="2283512" cy="641436"/>
          </a:xfrm>
          <a:prstGeom prst="rect">
            <a:avLst/>
          </a:prstGeom>
        </p:spPr>
      </p:pic>
      <p:sp>
        <p:nvSpPr>
          <p:cNvPr id="4" name="Textfeld 3"/>
          <p:cNvSpPr txBox="1"/>
          <p:nvPr/>
        </p:nvSpPr>
        <p:spPr>
          <a:xfrm>
            <a:off x="2435846" y="364608"/>
            <a:ext cx="62949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defPPr>
              <a:defRPr lang="de-DE"/>
            </a:defPPr>
            <a:lvl1pPr>
              <a:defRPr sz="2800">
                <a:latin typeface="+mj-lt"/>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sz="2400" dirty="0" err="1">
                <a:solidFill>
                  <a:srgbClr val="0668B0"/>
                </a:solidFill>
                <a:latin typeface="Calibri" panose="020F0502020204030204" pitchFamily="34" charset="0"/>
              </a:rPr>
              <a:t>bietet</a:t>
            </a:r>
            <a:r>
              <a:rPr lang="en-US" sz="2400" dirty="0">
                <a:solidFill>
                  <a:srgbClr val="0668B0"/>
                </a:solidFill>
                <a:latin typeface="Calibri" panose="020F0502020204030204" pitchFamily="34" charset="0"/>
              </a:rPr>
              <a:t>:</a:t>
            </a:r>
          </a:p>
        </p:txBody>
      </p:sp>
      <p:grpSp>
        <p:nvGrpSpPr>
          <p:cNvPr id="6" name="Gruppieren 5"/>
          <p:cNvGrpSpPr/>
          <p:nvPr/>
        </p:nvGrpSpPr>
        <p:grpSpPr>
          <a:xfrm>
            <a:off x="6118767" y="3197609"/>
            <a:ext cx="2845721" cy="2298040"/>
            <a:chOff x="6009265" y="3498240"/>
            <a:chExt cx="2845721" cy="2298040"/>
          </a:xfrm>
        </p:grpSpPr>
        <p:sp>
          <p:nvSpPr>
            <p:cNvPr id="10" name="Rechteck 9"/>
            <p:cNvSpPr/>
            <p:nvPr/>
          </p:nvSpPr>
          <p:spPr>
            <a:xfrm>
              <a:off x="6009265" y="5189714"/>
              <a:ext cx="2845721" cy="606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1600" dirty="0">
                  <a:solidFill>
                    <a:schemeClr val="tx1"/>
                  </a:solidFill>
                  <a:latin typeface="Calibri" panose="020F0502020204030204" pitchFamily="34" charset="0"/>
                  <a:cs typeface="Arial" pitchFamily="34" charset="0"/>
                </a:rPr>
                <a:t>Einsparung von</a:t>
              </a:r>
            </a:p>
            <a:p>
              <a:pPr algn="ctr"/>
              <a:r>
                <a:rPr lang="de-DE" sz="1600" dirty="0" err="1">
                  <a:solidFill>
                    <a:schemeClr val="tx1"/>
                  </a:solidFill>
                  <a:latin typeface="Calibri" panose="020F0502020204030204" pitchFamily="34" charset="0"/>
                  <a:cs typeface="Arial" pitchFamily="34" charset="0"/>
                </a:rPr>
                <a:t>durschn</a:t>
              </a:r>
              <a:r>
                <a:rPr lang="de-DE" sz="1600" dirty="0">
                  <a:solidFill>
                    <a:schemeClr val="tx1"/>
                  </a:solidFill>
                  <a:latin typeface="Calibri" panose="020F0502020204030204" pitchFamily="34" charset="0"/>
                  <a:cs typeface="Arial" pitchFamily="34" charset="0"/>
                </a:rPr>
                <a:t>. € 4.500 pro Krankenhausaufenthalt</a:t>
              </a:r>
            </a:p>
          </p:txBody>
        </p:sp>
        <p:pic>
          <p:nvPicPr>
            <p:cNvPr id="5124" name="Picture 4" descr="http://home1.com.au/e/Electricity-Wizard-5461/photos/compare_save_money_on_your_gas_or_electricity_b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265" y="3498240"/>
              <a:ext cx="2845721" cy="1707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uppieren 2"/>
          <p:cNvGrpSpPr/>
          <p:nvPr/>
        </p:nvGrpSpPr>
        <p:grpSpPr>
          <a:xfrm>
            <a:off x="1709228" y="1912389"/>
            <a:ext cx="4688805" cy="2674520"/>
            <a:chOff x="1634732" y="2064981"/>
            <a:chExt cx="4688805" cy="2674520"/>
          </a:xfrm>
        </p:grpSpPr>
        <p:sp>
          <p:nvSpPr>
            <p:cNvPr id="13" name="Rechteck 12"/>
            <p:cNvSpPr/>
            <p:nvPr/>
          </p:nvSpPr>
          <p:spPr>
            <a:xfrm>
              <a:off x="1634732" y="4132935"/>
              <a:ext cx="4688805" cy="606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de-DE" sz="1600" dirty="0">
                  <a:solidFill>
                    <a:schemeClr val="tx1"/>
                  </a:solidFill>
                  <a:latin typeface="Calibri" panose="020F0502020204030204" pitchFamily="34" charset="0"/>
                  <a:cs typeface="Calibri" panose="020F0502020204030204" pitchFamily="34" charset="0"/>
                </a:rPr>
                <a:t>Bessere Stoffwechsellage</a:t>
              </a:r>
            </a:p>
            <a:p>
              <a:pPr lvl="1" algn="ctr"/>
              <a:r>
                <a:rPr lang="de-DE" sz="1600" dirty="0">
                  <a:solidFill>
                    <a:schemeClr val="tx1"/>
                  </a:solidFill>
                  <a:latin typeface="Calibri" panose="020F0502020204030204" pitchFamily="34" charset="0"/>
                  <a:cs typeface="Calibri" panose="020F0502020204030204" pitchFamily="34" charset="0"/>
                </a:rPr>
                <a:t>Weniger Risiko für Folgeerkrankungen</a:t>
              </a:r>
            </a:p>
            <a:p>
              <a:pPr lvl="1" algn="ctr"/>
              <a:r>
                <a:rPr lang="de-DE" sz="1600" dirty="0">
                  <a:solidFill>
                    <a:schemeClr val="tx1"/>
                  </a:solidFill>
                  <a:latin typeface="Calibri" panose="020F0502020204030204" pitchFamily="34" charset="0"/>
                  <a:cs typeface="Calibri" panose="020F0502020204030204" pitchFamily="34" charset="0"/>
                </a:rPr>
                <a:t>Mehr Lebensqualität</a:t>
              </a:r>
            </a:p>
          </p:txBody>
        </p:sp>
        <p:pic>
          <p:nvPicPr>
            <p:cNvPr id="5126" name="Picture 6" descr="http://www.spagnolipt.com/wp-content/uploads/2015/03/Happy-Patient.png"/>
            <p:cNvPicPr>
              <a:picLocks noChangeAspect="1" noChangeArrowheads="1"/>
            </p:cNvPicPr>
            <p:nvPr/>
          </p:nvPicPr>
          <p:blipFill>
            <a:blip r:embed="rId5">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2995740" y="2064981"/>
              <a:ext cx="2160222" cy="21602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pieren 1"/>
          <p:cNvGrpSpPr/>
          <p:nvPr/>
        </p:nvGrpSpPr>
        <p:grpSpPr>
          <a:xfrm>
            <a:off x="228363" y="1600891"/>
            <a:ext cx="2366033" cy="2150767"/>
            <a:chOff x="30774" y="1600891"/>
            <a:chExt cx="2366033" cy="2150767"/>
          </a:xfrm>
        </p:grpSpPr>
        <p:pic>
          <p:nvPicPr>
            <p:cNvPr id="5128" name="Picture 8" descr="http://images.clipartpanda.com/screen-clipart-monitor-empty_Vector_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080" y="1600891"/>
              <a:ext cx="1774943" cy="1544201"/>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30774" y="3145092"/>
              <a:ext cx="2366033" cy="606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1600" dirty="0">
                  <a:solidFill>
                    <a:schemeClr val="tx1"/>
                  </a:solidFill>
                  <a:latin typeface="Calibri" panose="020F0502020204030204" pitchFamily="34" charset="0"/>
                  <a:cs typeface="Arial" pitchFamily="34" charset="0"/>
                </a:rPr>
                <a:t>Besseres Monitoring auch zwischen den Besuchen</a:t>
              </a:r>
            </a:p>
          </p:txBody>
        </p:sp>
        <p:grpSp>
          <p:nvGrpSpPr>
            <p:cNvPr id="7" name="Gruppieren 6"/>
            <p:cNvGrpSpPr/>
            <p:nvPr/>
          </p:nvGrpSpPr>
          <p:grpSpPr>
            <a:xfrm>
              <a:off x="369224" y="1692364"/>
              <a:ext cx="1550300" cy="849426"/>
              <a:chOff x="2099072" y="1138885"/>
              <a:chExt cx="4634046" cy="4003637"/>
            </a:xfrm>
          </p:grpSpPr>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9072" y="1138885"/>
                <a:ext cx="4634045" cy="2074109"/>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9072" y="3272362"/>
                <a:ext cx="4634046" cy="187016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grpSp>
    </p:spTree>
    <p:extLst>
      <p:ext uri="{BB962C8B-B14F-4D97-AF65-F5344CB8AC3E}">
        <p14:creationId xmlns:p14="http://schemas.microsoft.com/office/powerpoint/2010/main" val="153100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a:extLst>
              <a:ext uri="{FF2B5EF4-FFF2-40B4-BE49-F238E27FC236}">
                <a16:creationId xmlns:a16="http://schemas.microsoft.com/office/drawing/2014/main" id="{61D0D2CB-8D3F-4404-9FA8-6ED44DA1E556}"/>
              </a:ext>
            </a:extLst>
          </p:cNvPr>
          <p:cNvSpPr>
            <a:spLocks noGrp="1"/>
          </p:cNvSpPr>
          <p:nvPr>
            <p:ph type="title"/>
          </p:nvPr>
        </p:nvSpPr>
        <p:spPr>
          <a:xfrm>
            <a:off x="234472" y="151238"/>
            <a:ext cx="8682718" cy="400050"/>
          </a:xfrm>
        </p:spPr>
        <p:txBody>
          <a:bodyPr/>
          <a:lstStyle/>
          <a:p>
            <a:r>
              <a:rPr lang="de-DE" sz="2800" dirty="0">
                <a:solidFill>
                  <a:srgbClr val="0666B0"/>
                </a:solidFill>
                <a:latin typeface="Calibri" pitchFamily="34" charset="0"/>
                <a:ea typeface="ヒラギノ角ゴ Pro W3"/>
              </a:rPr>
              <a:t>Digitale Zukunft im Gesundheitswesen </a:t>
            </a:r>
          </a:p>
        </p:txBody>
      </p:sp>
      <p:sp>
        <p:nvSpPr>
          <p:cNvPr id="9" name="Rechteck 8">
            <a:extLst>
              <a:ext uri="{FF2B5EF4-FFF2-40B4-BE49-F238E27FC236}">
                <a16:creationId xmlns:a16="http://schemas.microsoft.com/office/drawing/2014/main" id="{A0C9AF13-6951-47C9-84AF-94C433D23E14}"/>
              </a:ext>
            </a:extLst>
          </p:cNvPr>
          <p:cNvSpPr/>
          <p:nvPr/>
        </p:nvSpPr>
        <p:spPr>
          <a:xfrm>
            <a:off x="472073" y="980728"/>
            <a:ext cx="8199853" cy="4973797"/>
          </a:xfrm>
          <a:prstGeom prst="rect">
            <a:avLst/>
          </a:prstGeom>
        </p:spPr>
        <p:txBody>
          <a:bodyPr wrap="square">
            <a:spAutoFit/>
          </a:bodyPr>
          <a:lstStyle/>
          <a:p>
            <a:pPr marL="342900" indent="-342900">
              <a:lnSpc>
                <a:spcPct val="150000"/>
              </a:lnSpc>
              <a:spcBef>
                <a:spcPts val="600"/>
              </a:spcBef>
              <a:spcAft>
                <a:spcPts val="600"/>
              </a:spcAft>
              <a:buFont typeface="Wingdings" pitchFamily="2" charset="2"/>
              <a:buChar char="§"/>
            </a:pPr>
            <a:r>
              <a:rPr lang="de-DE" sz="1600" dirty="0">
                <a:latin typeface="Calibri" pitchFamily="34" charset="0"/>
              </a:rPr>
              <a:t>Nachweislich effektive digitale Gesundheitslösungen helfen vor allem chronisch erkrankten Menschen - müssen diese Patienten aber auch erreichen.</a:t>
            </a:r>
          </a:p>
          <a:p>
            <a:pPr marL="342900" indent="-342900">
              <a:lnSpc>
                <a:spcPct val="150000"/>
              </a:lnSpc>
              <a:spcBef>
                <a:spcPts val="600"/>
              </a:spcBef>
              <a:spcAft>
                <a:spcPts val="600"/>
              </a:spcAft>
              <a:buFont typeface="Wingdings" pitchFamily="2" charset="2"/>
              <a:buChar char="§"/>
            </a:pPr>
            <a:r>
              <a:rPr lang="de-DE" sz="1600" dirty="0">
                <a:latin typeface="Calibri" pitchFamily="34" charset="0"/>
              </a:rPr>
              <a:t>Ärzte und Praxen in der ambulanten Versorgungslandschaft sollten Leistungen für digitale, telemedizinische (Fern-)Behandlung auch vergütet bekommen.</a:t>
            </a:r>
          </a:p>
          <a:p>
            <a:pPr marL="342900" indent="-342900">
              <a:lnSpc>
                <a:spcPct val="150000"/>
              </a:lnSpc>
              <a:spcBef>
                <a:spcPts val="600"/>
              </a:spcBef>
              <a:spcAft>
                <a:spcPts val="600"/>
              </a:spcAft>
              <a:buFont typeface="Wingdings" pitchFamily="2" charset="2"/>
              <a:buChar char="§"/>
            </a:pPr>
            <a:r>
              <a:rPr lang="de-DE" sz="1600" dirty="0">
                <a:latin typeface="Calibri" pitchFamily="34" charset="0"/>
              </a:rPr>
              <a:t>Fernbehandlung und Fernverordnung müssen gesetzlich ermöglicht werden.</a:t>
            </a:r>
          </a:p>
          <a:p>
            <a:pPr marL="342900" indent="-342900">
              <a:lnSpc>
                <a:spcPct val="150000"/>
              </a:lnSpc>
              <a:spcBef>
                <a:spcPts val="600"/>
              </a:spcBef>
              <a:spcAft>
                <a:spcPts val="600"/>
              </a:spcAft>
              <a:buFont typeface="Wingdings" pitchFamily="2" charset="2"/>
              <a:buChar char="§"/>
            </a:pPr>
            <a:r>
              <a:rPr lang="de-DE" sz="1600" dirty="0">
                <a:latin typeface="Calibri" pitchFamily="34" charset="0"/>
              </a:rPr>
              <a:t>Technische Standards für übergreifende Software-Plattformen sind erforderlich.</a:t>
            </a:r>
          </a:p>
          <a:p>
            <a:pPr marL="342900" indent="-342900">
              <a:lnSpc>
                <a:spcPct val="150000"/>
              </a:lnSpc>
              <a:spcBef>
                <a:spcPts val="600"/>
              </a:spcBef>
              <a:spcAft>
                <a:spcPts val="600"/>
              </a:spcAft>
              <a:buFont typeface="Wingdings" pitchFamily="2" charset="2"/>
              <a:buChar char="§"/>
            </a:pPr>
            <a:r>
              <a:rPr lang="de-DE" sz="1600" dirty="0">
                <a:latin typeface="Calibri" pitchFamily="34" charset="0"/>
              </a:rPr>
              <a:t>Solidarisch finanzierte Krankenkassen müssen gesetzliche Grundlagen erhalten, auch außerhalb von Selektivverträgen grundsätzlich digitale Lösungen finanzieren zu dürfen. (Nutzung solidarisch finanzierter Daten für Bewertungsgrundlagen digitaler Lösungen?)</a:t>
            </a:r>
          </a:p>
          <a:p>
            <a:pPr marL="342900" indent="-342900">
              <a:lnSpc>
                <a:spcPct val="150000"/>
              </a:lnSpc>
              <a:spcBef>
                <a:spcPts val="600"/>
              </a:spcBef>
              <a:spcAft>
                <a:spcPts val="600"/>
              </a:spcAft>
              <a:buFont typeface="Wingdings" pitchFamily="2" charset="2"/>
              <a:buChar char="§"/>
            </a:pPr>
            <a:r>
              <a:rPr lang="de-DE" sz="1600" dirty="0">
                <a:latin typeface="Calibri" pitchFamily="34" charset="0"/>
              </a:rPr>
              <a:t>Innovative Unternehmen benötigen eine Grundlage für ein Geschäftsmodell oder ausreichende dauerhafte Finanzierungen.</a:t>
            </a:r>
          </a:p>
        </p:txBody>
      </p:sp>
    </p:spTree>
    <p:extLst>
      <p:ext uri="{BB962C8B-B14F-4D97-AF65-F5344CB8AC3E}">
        <p14:creationId xmlns:p14="http://schemas.microsoft.com/office/powerpoint/2010/main" val="249122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9"/>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15" name="Rectangle 30"/>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de-DE" altLang="de-DE" sz="1100" b="0" i="0" u="none" strike="noStrike" cap="none" normalizeH="0" baseline="0">
                <a:ln>
                  <a:noFill/>
                </a:ln>
                <a:solidFill>
                  <a:schemeClr val="tx1"/>
                </a:solidFill>
                <a:effectLst/>
                <a:latin typeface="Arial" pitchFamily="34" charset="0"/>
                <a:ea typeface="Calibri" pitchFamily="34" charset="0"/>
                <a:cs typeface="Times New Roman" pitchFamily="18" charset="0"/>
              </a:rPr>
            </a:br>
            <a:endParaRPr kumimoji="0" lang="de-DE" altLang="de-DE" sz="6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16" name="Rectangle 3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de-DE" altLang="de-DE" sz="1100" b="0" i="0" u="none" strike="noStrike" cap="none" normalizeH="0" baseline="0">
                <a:ln>
                  <a:noFill/>
                </a:ln>
                <a:solidFill>
                  <a:schemeClr val="tx1"/>
                </a:solidFill>
                <a:effectLst/>
                <a:latin typeface="Arial" pitchFamily="34" charset="0"/>
                <a:ea typeface="Calibri" pitchFamily="34" charset="0"/>
                <a:cs typeface="Times New Roman" pitchFamily="18" charset="0"/>
              </a:rPr>
            </a:br>
            <a:endParaRPr kumimoji="0" lang="de-DE" altLang="de-DE" sz="6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17" name="Rectangle 3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26" name="Untertitel 2"/>
          <p:cNvSpPr txBox="1">
            <a:spLocks/>
          </p:cNvSpPr>
          <p:nvPr/>
        </p:nvSpPr>
        <p:spPr bwMode="auto">
          <a:xfrm>
            <a:off x="5652120" y="4899644"/>
            <a:ext cx="3960201"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hangingPunct="1">
              <a:lnSpc>
                <a:spcPct val="90000"/>
              </a:lnSpc>
              <a:buNone/>
            </a:pPr>
            <a:r>
              <a:rPr lang="en-GB" sz="2800" dirty="0">
                <a:solidFill>
                  <a:srgbClr val="0666B0"/>
                </a:solidFill>
                <a:latin typeface="Calibri" pitchFamily="34" charset="0"/>
                <a:ea typeface="ヒラギノ角ゴ Pro W3"/>
                <a:cs typeface="ヒラギノ角ゴ Pro W3"/>
              </a:rPr>
              <a:t>…help saving lives.</a:t>
            </a:r>
          </a:p>
        </p:txBody>
      </p:sp>
      <p:pic>
        <p:nvPicPr>
          <p:cNvPr id="27" name="Grafik 26"/>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21349592">
            <a:off x="351432" y="1713352"/>
            <a:ext cx="7009029" cy="1763680"/>
          </a:xfrm>
          <a:prstGeom prst="rect">
            <a:avLst/>
          </a:prstGeom>
        </p:spPr>
      </p:pic>
      <p:sp>
        <p:nvSpPr>
          <p:cNvPr id="29" name="Rechteck 28"/>
          <p:cNvSpPr/>
          <p:nvPr/>
        </p:nvSpPr>
        <p:spPr>
          <a:xfrm>
            <a:off x="4309233" y="800100"/>
            <a:ext cx="3543300" cy="273440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Picture 2" descr="Nackte_uh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995"/>
          <a:stretch/>
        </p:blipFill>
        <p:spPr bwMode="auto">
          <a:xfrm>
            <a:off x="5004480" y="1377072"/>
            <a:ext cx="3599968" cy="2700000"/>
          </a:xfrm>
          <a:prstGeom prst="rect">
            <a:avLst/>
          </a:prstGeom>
          <a:noFill/>
          <a:extLst>
            <a:ext uri="{909E8E84-426E-40DD-AFC4-6F175D3DCCD1}">
              <a14:hiddenFill xmlns:a14="http://schemas.microsoft.com/office/drawing/2010/main">
                <a:solidFill>
                  <a:srgbClr val="FFFFFF"/>
                </a:solidFill>
              </a14:hiddenFill>
            </a:ext>
          </a:extLst>
        </p:spPr>
      </p:pic>
      <p:sp>
        <p:nvSpPr>
          <p:cNvPr id="31" name="Titel 1"/>
          <p:cNvSpPr txBox="1">
            <a:spLocks/>
          </p:cNvSpPr>
          <p:nvPr/>
        </p:nvSpPr>
        <p:spPr>
          <a:xfrm>
            <a:off x="2699792" y="173876"/>
            <a:ext cx="3851517" cy="581025"/>
          </a:xfrm>
          <a:prstGeom prst="rect">
            <a:avLst/>
          </a:prstGeom>
        </p:spPr>
        <p:txBody>
          <a:bodyPr/>
          <a:lstStyle>
            <a:lvl1pPr algn="ctr" eaLnBrk="1" hangingPunct="1">
              <a:defRPr sz="6600" b="1">
                <a:solidFill>
                  <a:srgbClr val="0666B0"/>
                </a:solidFill>
                <a:latin typeface="Calibri" pitchFamily="34" charset="0"/>
              </a:defRPr>
            </a:lvl1pPr>
            <a:lvl2pPr algn="ctr" eaLnBrk="0" hangingPunct="0">
              <a:defRPr sz="4400">
                <a:solidFill>
                  <a:schemeClr val="tx2"/>
                </a:solidFill>
                <a:latin typeface="Arial" pitchFamily="-101" charset="0"/>
                <a:ea typeface="ヒラギノ角ゴ Pro W3" pitchFamily="-101" charset="-128"/>
              </a:defRPr>
            </a:lvl2pPr>
            <a:lvl3pPr algn="ctr" eaLnBrk="0" hangingPunct="0">
              <a:defRPr sz="4400">
                <a:solidFill>
                  <a:schemeClr val="tx2"/>
                </a:solidFill>
                <a:latin typeface="Arial" pitchFamily="-101" charset="0"/>
                <a:ea typeface="ヒラギノ角ゴ Pro W3" pitchFamily="-101" charset="-128"/>
              </a:defRPr>
            </a:lvl3pPr>
            <a:lvl4pPr algn="ctr" eaLnBrk="0" hangingPunct="0">
              <a:defRPr sz="4400">
                <a:solidFill>
                  <a:schemeClr val="tx2"/>
                </a:solidFill>
                <a:latin typeface="Arial" pitchFamily="-101" charset="0"/>
                <a:ea typeface="ヒラギノ角ゴ Pro W3" pitchFamily="-101" charset="-128"/>
              </a:defRPr>
            </a:lvl4pPr>
            <a:lvl5pPr algn="ctr" eaLnBrk="0" hangingPunct="0">
              <a:defRPr sz="4400">
                <a:solidFill>
                  <a:schemeClr val="tx2"/>
                </a:solidFill>
                <a:latin typeface="Arial" pitchFamily="-101" charset="0"/>
                <a:ea typeface="ヒラギノ角ゴ Pro W3" pitchFamily="-101" charset="-128"/>
              </a:defRPr>
            </a:lvl5pPr>
            <a:lvl6pPr marL="457200" algn="ctr" fontAlgn="base">
              <a:spcBef>
                <a:spcPct val="0"/>
              </a:spcBef>
              <a:spcAft>
                <a:spcPct val="0"/>
              </a:spcAft>
              <a:defRPr sz="4400">
                <a:solidFill>
                  <a:schemeClr val="tx2"/>
                </a:solidFill>
                <a:latin typeface="Arial" pitchFamily="-101" charset="0"/>
              </a:defRPr>
            </a:lvl6pPr>
            <a:lvl7pPr marL="914400" algn="ctr" fontAlgn="base">
              <a:spcBef>
                <a:spcPct val="0"/>
              </a:spcBef>
              <a:spcAft>
                <a:spcPct val="0"/>
              </a:spcAft>
              <a:defRPr sz="4400">
                <a:solidFill>
                  <a:schemeClr val="tx2"/>
                </a:solidFill>
                <a:latin typeface="Arial" pitchFamily="-101" charset="0"/>
              </a:defRPr>
            </a:lvl7pPr>
            <a:lvl8pPr marL="1371600" algn="ctr" fontAlgn="base">
              <a:spcBef>
                <a:spcPct val="0"/>
              </a:spcBef>
              <a:spcAft>
                <a:spcPct val="0"/>
              </a:spcAft>
              <a:defRPr sz="4400">
                <a:solidFill>
                  <a:schemeClr val="tx2"/>
                </a:solidFill>
                <a:latin typeface="Arial" pitchFamily="-101" charset="0"/>
              </a:defRPr>
            </a:lvl8pPr>
            <a:lvl9pPr marL="1828800" algn="ctr" fontAlgn="base">
              <a:spcBef>
                <a:spcPct val="0"/>
              </a:spcBef>
              <a:spcAft>
                <a:spcPct val="0"/>
              </a:spcAft>
              <a:defRPr sz="4400">
                <a:solidFill>
                  <a:schemeClr val="tx2"/>
                </a:solidFill>
                <a:latin typeface="Arial" pitchFamily="-101" charset="0"/>
              </a:defRPr>
            </a:lvl9pPr>
          </a:lstStyle>
          <a:p>
            <a:r>
              <a:rPr lang="de-DE" altLang="de-DE" sz="2800" b="0" dirty="0" err="1"/>
              <a:t>Join</a:t>
            </a:r>
            <a:r>
              <a:rPr lang="de-DE" altLang="de-DE" sz="2800" b="0" dirty="0"/>
              <a:t> </a:t>
            </a:r>
            <a:r>
              <a:rPr lang="de-DE" altLang="de-DE" sz="2800" b="0" dirty="0" err="1"/>
              <a:t>us</a:t>
            </a:r>
            <a:r>
              <a:rPr lang="de-DE" altLang="de-DE" sz="2800" b="0" dirty="0"/>
              <a:t> …</a:t>
            </a:r>
          </a:p>
        </p:txBody>
      </p:sp>
      <p:cxnSp>
        <p:nvCxnSpPr>
          <p:cNvPr id="32" name="Gerade Verbindung mit Pfeil 31"/>
          <p:cNvCxnSpPr/>
          <p:nvPr/>
        </p:nvCxnSpPr>
        <p:spPr>
          <a:xfrm flipV="1">
            <a:off x="7263083" y="2126831"/>
            <a:ext cx="670900" cy="607428"/>
          </a:xfrm>
          <a:prstGeom prst="straightConnector1">
            <a:avLst/>
          </a:prstGeom>
          <a:ln w="38100">
            <a:solidFill>
              <a:srgbClr val="B7CBCD"/>
            </a:solidFill>
            <a:prstDash val="sysDot"/>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33" name="Bogen 32"/>
          <p:cNvSpPr/>
          <p:nvPr/>
        </p:nvSpPr>
        <p:spPr>
          <a:xfrm>
            <a:off x="5280498" y="2009058"/>
            <a:ext cx="1979276" cy="1450402"/>
          </a:xfrm>
          <a:prstGeom prst="arc">
            <a:avLst/>
          </a:prstGeom>
          <a:ln w="38100">
            <a:solidFill>
              <a:srgbClr val="B7CBCD"/>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34" name="Gerade Verbindung 18"/>
          <p:cNvCxnSpPr>
            <a:cxnSpLocks/>
          </p:cNvCxnSpPr>
          <p:nvPr/>
        </p:nvCxnSpPr>
        <p:spPr>
          <a:xfrm flipV="1">
            <a:off x="3921221" y="2214607"/>
            <a:ext cx="3047294" cy="307736"/>
          </a:xfrm>
          <a:prstGeom prst="line">
            <a:avLst/>
          </a:prstGeom>
          <a:ln w="26670">
            <a:solidFill>
              <a:srgbClr val="B7CBCD"/>
            </a:solidFill>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0" y="6036278"/>
            <a:ext cx="9144000" cy="829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Rechteck 12"/>
          <p:cNvSpPr/>
          <p:nvPr/>
        </p:nvSpPr>
        <p:spPr>
          <a:xfrm>
            <a:off x="201506" y="6147802"/>
            <a:ext cx="4572000" cy="523220"/>
          </a:xfrm>
          <a:prstGeom prst="rect">
            <a:avLst/>
          </a:prstGeom>
        </p:spPr>
        <p:txBody>
          <a:bodyPr>
            <a:spAutoFit/>
          </a:bodyPr>
          <a:lstStyle/>
          <a:p>
            <a:r>
              <a:rPr lang="pt-BR" sz="1200" b="1" dirty="0">
                <a:latin typeface="Calibri" panose="020F0502020204030204" pitchFamily="34" charset="0"/>
              </a:rPr>
              <a:t>E-Mail: 	</a:t>
            </a:r>
            <a:r>
              <a:rPr lang="en-US" sz="1200" b="1" dirty="0">
                <a:latin typeface="Calibri" panose="020F0502020204030204" pitchFamily="34" charset="0"/>
              </a:rPr>
              <a:t>j.schildt@emperra.com</a:t>
            </a:r>
            <a:endParaRPr lang="de-DE" sz="1200" b="1" dirty="0">
              <a:latin typeface="Calibri" panose="020F0502020204030204" pitchFamily="34" charset="0"/>
            </a:endParaRPr>
          </a:p>
          <a:p>
            <a:r>
              <a:rPr lang="pt-BR" sz="1200" b="1" dirty="0">
                <a:latin typeface="Calibri" panose="020F0502020204030204" pitchFamily="34" charset="0"/>
              </a:rPr>
              <a:t>Website: 	www.emperra.com </a:t>
            </a:r>
            <a:r>
              <a:rPr lang="pt-BR" sz="1600" b="1" dirty="0">
                <a:latin typeface="Calibri" panose="020F0502020204030204" pitchFamily="34" charset="0"/>
              </a:rPr>
              <a:t> </a:t>
            </a:r>
            <a:endParaRPr lang="de-DE" sz="1600" b="1" dirty="0">
              <a:latin typeface="Calibri" panose="020F0502020204030204" pitchFamily="34" charset="0"/>
            </a:endParaRPr>
          </a:p>
        </p:txBody>
      </p:sp>
      <p:pic>
        <p:nvPicPr>
          <p:cNvPr id="2084" name="Picture 36" descr="Y:\300-Marketing_Vertrieb\03 - Produkt\0-ESYSTA-System-Darstellung\02 Zertifikate\20141125_Zertifikat-Produktschulung-ESYSTA\ZZ - Archiv\MedCert ISO 13485\de_farbig_ISO 13485.jpg"/>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3651824" y="6042903"/>
            <a:ext cx="808907" cy="810397"/>
          </a:xfrm>
          <a:prstGeom prst="rect">
            <a:avLst/>
          </a:prstGeom>
          <a:noFill/>
          <a:extLst>
            <a:ext uri="{909E8E84-426E-40DD-AFC4-6F175D3DCCD1}">
              <a14:hiddenFill xmlns:a14="http://schemas.microsoft.com/office/drawing/2010/main">
                <a:solidFill>
                  <a:srgbClr val="FFFFFF"/>
                </a:solidFill>
              </a14:hiddenFill>
            </a:ext>
          </a:extLst>
        </p:spPr>
      </p:pic>
      <p:pic>
        <p:nvPicPr>
          <p:cNvPr id="2085" name="Picture 37"/>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4543575" y="6093985"/>
            <a:ext cx="1402001" cy="70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4"/>
          <p:cNvPicPr>
            <a:picLocks noChangeAspect="1" noChangeArrowheads="1"/>
          </p:cNvPicPr>
          <p:nvPr/>
        </p:nvPicPr>
        <p:blipFill>
          <a:blip r:embed="rId6" cstate="screen">
            <a:grayscl/>
            <a:extLst>
              <a:ext uri="{28A0092B-C50C-407E-A947-70E740481C1C}">
                <a14:useLocalDpi xmlns:a14="http://schemas.microsoft.com/office/drawing/2010/main"/>
              </a:ext>
            </a:extLst>
          </a:blip>
          <a:srcRect/>
          <a:stretch>
            <a:fillRect/>
          </a:stretch>
        </p:blipFill>
        <p:spPr bwMode="auto">
          <a:xfrm>
            <a:off x="6577349" y="6036278"/>
            <a:ext cx="738064" cy="825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5"/>
          <p:cNvPicPr>
            <a:picLocks noChangeAspect="1" noChangeArrowheads="1"/>
          </p:cNvPicPr>
          <p:nvPr/>
        </p:nvPicPr>
        <p:blipFill>
          <a:blip r:embed="rId7" cstate="screen">
            <a:grayscl/>
            <a:extLst>
              <a:ext uri="{28A0092B-C50C-407E-A947-70E740481C1C}">
                <a14:useLocalDpi xmlns:a14="http://schemas.microsoft.com/office/drawing/2010/main"/>
              </a:ext>
            </a:extLst>
          </a:blip>
          <a:srcRect/>
          <a:stretch>
            <a:fillRect/>
          </a:stretch>
        </p:blipFill>
        <p:spPr bwMode="auto">
          <a:xfrm>
            <a:off x="6029072" y="6082473"/>
            <a:ext cx="516156" cy="775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fik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76212" y="6093296"/>
            <a:ext cx="724180" cy="724180"/>
          </a:xfrm>
          <a:prstGeom prst="rect">
            <a:avLst/>
          </a:prstGeom>
        </p:spPr>
      </p:pic>
      <p:cxnSp>
        <p:nvCxnSpPr>
          <p:cNvPr id="7" name="Gerader Verbinder 6"/>
          <p:cNvCxnSpPr/>
          <p:nvPr/>
        </p:nvCxnSpPr>
        <p:spPr>
          <a:xfrm>
            <a:off x="0" y="6021288"/>
            <a:ext cx="9144000"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pic>
        <p:nvPicPr>
          <p:cNvPr id="23" name="Grafik 17" descr="cid:image001.png@01D2DBB7.87D7A340">
            <a:extLst>
              <a:ext uri="{FF2B5EF4-FFF2-40B4-BE49-F238E27FC236}">
                <a16:creationId xmlns:a16="http://schemas.microsoft.com/office/drawing/2014/main" id="{6024642F-72E9-469F-B168-E015A9129005}"/>
              </a:ext>
            </a:extLst>
          </p:cNvPr>
          <p:cNvPicPr/>
          <p:nvPr/>
        </p:nvPicPr>
        <p:blipFill>
          <a:blip r:embed="rId9" r:link="rId11" cstate="print">
            <a:extLst>
              <a:ext uri="{BEBA8EAE-BF5A-486C-A8C5-ECC9F3942E4B}">
                <a14:imgProps xmlns:a14="http://schemas.microsoft.com/office/drawing/2010/main">
                  <a14:imgLayer r:embed="rId10">
                    <a14:imgEffect>
                      <a14:saturation sat="83000"/>
                    </a14:imgEffect>
                    <a14:imgEffect>
                      <a14:brightnessContrast bright="63000" contrast="-70000"/>
                    </a14:imgEffect>
                  </a14:imgLayer>
                </a14:imgProps>
              </a:ext>
              <a:ext uri="{28A0092B-C50C-407E-A947-70E740481C1C}">
                <a14:useLocalDpi xmlns:a14="http://schemas.microsoft.com/office/drawing/2010/main" val="0"/>
              </a:ext>
            </a:extLst>
          </a:blip>
          <a:srcRect/>
          <a:stretch>
            <a:fillRect/>
          </a:stretch>
        </p:blipFill>
        <p:spPr bwMode="auto">
          <a:xfrm>
            <a:off x="8236881" y="6093985"/>
            <a:ext cx="799615" cy="709656"/>
          </a:xfrm>
          <a:prstGeom prst="rect">
            <a:avLst/>
          </a:prstGeom>
          <a:ln w="9525">
            <a:solidFill>
              <a:schemeClr val="bg1">
                <a:lumMod val="75000"/>
              </a:schemeClr>
            </a:solidFill>
            <a:miter lim="800000"/>
            <a:headEnd/>
            <a:tailEnd/>
          </a:ln>
          <a:effectLst/>
        </p:spPr>
      </p:pic>
    </p:spTree>
    <p:extLst>
      <p:ext uri="{BB962C8B-B14F-4D97-AF65-F5344CB8AC3E}">
        <p14:creationId xmlns:p14="http://schemas.microsoft.com/office/powerpoint/2010/main" val="418532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8F1456E-CB50-4F2A-B84D-736F71B5F346}"/>
              </a:ext>
            </a:extLst>
          </p:cNvPr>
          <p:cNvSpPr/>
          <p:nvPr/>
        </p:nvSpPr>
        <p:spPr>
          <a:xfrm>
            <a:off x="3106534" y="210095"/>
            <a:ext cx="2930931" cy="523220"/>
          </a:xfrm>
          <a:prstGeom prst="rect">
            <a:avLst/>
          </a:prstGeom>
        </p:spPr>
        <p:txBody>
          <a:bodyPr wrap="none">
            <a:spAutoFit/>
          </a:bodyPr>
          <a:lstStyle/>
          <a:p>
            <a:r>
              <a:rPr lang="de-DE" sz="2800" dirty="0">
                <a:solidFill>
                  <a:srgbClr val="0666B0"/>
                </a:solidFill>
                <a:latin typeface="Calibri" pitchFamily="34" charset="0"/>
              </a:rPr>
              <a:t>Digitale Revolution</a:t>
            </a:r>
            <a:endParaRPr lang="de-DE" sz="2800" dirty="0"/>
          </a:p>
        </p:txBody>
      </p:sp>
      <p:sp>
        <p:nvSpPr>
          <p:cNvPr id="7" name="Rechteck 6">
            <a:extLst>
              <a:ext uri="{FF2B5EF4-FFF2-40B4-BE49-F238E27FC236}">
                <a16:creationId xmlns:a16="http://schemas.microsoft.com/office/drawing/2014/main" id="{F5D768EF-CD86-4928-9BB4-DEF4A0A13307}"/>
              </a:ext>
            </a:extLst>
          </p:cNvPr>
          <p:cNvSpPr/>
          <p:nvPr/>
        </p:nvSpPr>
        <p:spPr>
          <a:xfrm>
            <a:off x="299334" y="1340768"/>
            <a:ext cx="3312368" cy="3970318"/>
          </a:xfrm>
          <a:prstGeom prst="rect">
            <a:avLst/>
          </a:prstGeom>
        </p:spPr>
        <p:txBody>
          <a:bodyPr wrap="square">
            <a:spAutoFit/>
          </a:bodyPr>
          <a:lstStyle/>
          <a:p>
            <a:pPr algn="just"/>
            <a:r>
              <a:rPr lang="de-DE" dirty="0">
                <a:latin typeface="Calibri" panose="020F0502020204030204" pitchFamily="34" charset="0"/>
                <a:cs typeface="Calibri" panose="020F0502020204030204" pitchFamily="34" charset="0"/>
              </a:rPr>
              <a:t>Das </a:t>
            </a:r>
            <a:r>
              <a:rPr lang="de-DE" b="1" dirty="0" err="1">
                <a:latin typeface="Calibri" panose="020F0502020204030204" pitchFamily="34" charset="0"/>
                <a:cs typeface="Calibri" panose="020F0502020204030204" pitchFamily="34" charset="0"/>
              </a:rPr>
              <a:t>mooresche</a:t>
            </a:r>
            <a:r>
              <a:rPr lang="de-DE" b="1" dirty="0">
                <a:latin typeface="Calibri" panose="020F0502020204030204" pitchFamily="34" charset="0"/>
                <a:cs typeface="Calibri" panose="020F0502020204030204" pitchFamily="34" charset="0"/>
              </a:rPr>
              <a:t> Gesetz</a:t>
            </a:r>
            <a:r>
              <a:rPr lang="de-DE" dirty="0">
                <a:latin typeface="Calibri" panose="020F0502020204030204" pitchFamily="34" charset="0"/>
                <a:cs typeface="Calibri" panose="020F0502020204030204" pitchFamily="34" charset="0"/>
              </a:rPr>
              <a:t> (englisch </a:t>
            </a:r>
            <a:r>
              <a:rPr lang="de-DE" i="1" dirty="0" err="1">
                <a:latin typeface="Calibri" panose="020F0502020204030204" pitchFamily="34" charset="0"/>
                <a:cs typeface="Calibri" panose="020F0502020204030204" pitchFamily="34" charset="0"/>
              </a:rPr>
              <a:t>Moore’s</a:t>
            </a:r>
            <a:r>
              <a:rPr lang="de-DE" i="1" dirty="0">
                <a:latin typeface="Calibri" panose="020F0502020204030204" pitchFamily="34" charset="0"/>
                <a:cs typeface="Calibri" panose="020F0502020204030204" pitchFamily="34" charset="0"/>
              </a:rPr>
              <a:t> </a:t>
            </a:r>
            <a:r>
              <a:rPr lang="de-DE" i="1" dirty="0" err="1">
                <a:latin typeface="Calibri" panose="020F0502020204030204" pitchFamily="34" charset="0"/>
                <a:cs typeface="Calibri" panose="020F0502020204030204" pitchFamily="34" charset="0"/>
              </a:rPr>
              <a:t>law</a:t>
            </a:r>
            <a:r>
              <a:rPr lang="de-DE" dirty="0">
                <a:latin typeface="Calibri" panose="020F0502020204030204" pitchFamily="34" charset="0"/>
                <a:cs typeface="Calibri" panose="020F0502020204030204" pitchFamily="34" charset="0"/>
              </a:rPr>
              <a:t>; deutsch „Gesetz“ im Sinne von „Gesetzmäßigkeit“) besagt, dass sich die Komplexität integrierter Schaltkreise mit minimalen Komponentenkosten regelmäßig verdoppelt; je nach Quelle werden 12 bis 24 Monate als Zeitraum genannt.</a:t>
            </a:r>
          </a:p>
          <a:p>
            <a:pPr algn="just"/>
            <a:endParaRPr lang="de-DE" dirty="0">
              <a:latin typeface="Calibri" panose="020F0502020204030204" pitchFamily="34" charset="0"/>
              <a:cs typeface="Calibri" panose="020F0502020204030204" pitchFamily="34" charset="0"/>
            </a:endParaRPr>
          </a:p>
          <a:p>
            <a:pPr algn="just"/>
            <a:r>
              <a:rPr lang="de-DE" dirty="0">
                <a:latin typeface="Calibri" panose="020F0502020204030204" pitchFamily="34" charset="0"/>
                <a:cs typeface="Calibri" panose="020F0502020204030204" pitchFamily="34" charset="0"/>
              </a:rPr>
              <a:t>iPhone 4 = Computerleistung von vor 10 Jahren</a:t>
            </a:r>
          </a:p>
          <a:p>
            <a:pPr algn="just"/>
            <a:r>
              <a:rPr lang="de-DE" dirty="0">
                <a:latin typeface="Calibri" panose="020F0502020204030204" pitchFamily="34" charset="0"/>
                <a:cs typeface="Calibri" panose="020F0502020204030204" pitchFamily="34" charset="0"/>
              </a:rPr>
              <a:t>iPhone 7 = Computerleistung von vor 4-5 Jahren</a:t>
            </a:r>
          </a:p>
        </p:txBody>
      </p:sp>
      <p:pic>
        <p:nvPicPr>
          <p:cNvPr id="2" name="Grafik 1">
            <a:extLst>
              <a:ext uri="{FF2B5EF4-FFF2-40B4-BE49-F238E27FC236}">
                <a16:creationId xmlns:a16="http://schemas.microsoft.com/office/drawing/2014/main" id="{2A2BAC62-4AA3-4BB2-A2C2-7CDB8382CE10}"/>
              </a:ext>
            </a:extLst>
          </p:cNvPr>
          <p:cNvPicPr>
            <a:picLocks noChangeAspect="1"/>
          </p:cNvPicPr>
          <p:nvPr/>
        </p:nvPicPr>
        <p:blipFill>
          <a:blip r:embed="rId2"/>
          <a:stretch>
            <a:fillRect/>
          </a:stretch>
        </p:blipFill>
        <p:spPr>
          <a:xfrm>
            <a:off x="3635897" y="1340768"/>
            <a:ext cx="5328592" cy="4464496"/>
          </a:xfrm>
          <a:prstGeom prst="rect">
            <a:avLst/>
          </a:prstGeom>
        </p:spPr>
      </p:pic>
    </p:spTree>
    <p:extLst>
      <p:ext uri="{BB962C8B-B14F-4D97-AF65-F5344CB8AC3E}">
        <p14:creationId xmlns:p14="http://schemas.microsoft.com/office/powerpoint/2010/main" val="196374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9478203-D649-40BB-BB17-96E779AA64E2}"/>
              </a:ext>
            </a:extLst>
          </p:cNvPr>
          <p:cNvSpPr/>
          <p:nvPr/>
        </p:nvSpPr>
        <p:spPr>
          <a:xfrm>
            <a:off x="403958" y="980728"/>
            <a:ext cx="8208912" cy="769441"/>
          </a:xfrm>
          <a:prstGeom prst="rect">
            <a:avLst/>
          </a:prstGeom>
        </p:spPr>
        <p:txBody>
          <a:bodyPr wrap="square">
            <a:spAutoFit/>
          </a:bodyPr>
          <a:lstStyle/>
          <a:p>
            <a:pPr algn="ctr"/>
            <a:r>
              <a:rPr lang="de-DE" sz="2200" dirty="0">
                <a:solidFill>
                  <a:srgbClr val="00B050"/>
                </a:solidFill>
                <a:latin typeface="Calibri" panose="020F0502020204030204" pitchFamily="34" charset="0"/>
                <a:cs typeface="Calibri" panose="020F0502020204030204" pitchFamily="34" charset="0"/>
              </a:rPr>
              <a:t>Alles, was digitalisiert und in Datensätze verwandelt werden kann, </a:t>
            </a:r>
          </a:p>
          <a:p>
            <a:pPr algn="ctr"/>
            <a:r>
              <a:rPr lang="de-DE" sz="2200" dirty="0">
                <a:solidFill>
                  <a:srgbClr val="00B050"/>
                </a:solidFill>
                <a:latin typeface="Calibri" panose="020F0502020204030204" pitchFamily="34" charset="0"/>
                <a:cs typeface="Calibri" panose="020F0502020204030204" pitchFamily="34" charset="0"/>
              </a:rPr>
              <a:t>wird digitalisiert und in Datensätze verwandelt werden!</a:t>
            </a:r>
          </a:p>
        </p:txBody>
      </p:sp>
      <p:sp>
        <p:nvSpPr>
          <p:cNvPr id="5" name="Rechteck 4">
            <a:extLst>
              <a:ext uri="{FF2B5EF4-FFF2-40B4-BE49-F238E27FC236}">
                <a16:creationId xmlns:a16="http://schemas.microsoft.com/office/drawing/2014/main" id="{8A839E20-8E49-497A-B548-1A1C0BE3736A}"/>
              </a:ext>
            </a:extLst>
          </p:cNvPr>
          <p:cNvSpPr/>
          <p:nvPr/>
        </p:nvSpPr>
        <p:spPr>
          <a:xfrm>
            <a:off x="529399" y="2691623"/>
            <a:ext cx="8059502" cy="769441"/>
          </a:xfrm>
          <a:prstGeom prst="rect">
            <a:avLst/>
          </a:prstGeom>
        </p:spPr>
        <p:txBody>
          <a:bodyPr wrap="square">
            <a:spAutoFit/>
          </a:bodyPr>
          <a:lstStyle/>
          <a:p>
            <a:pPr algn="ctr"/>
            <a:r>
              <a:rPr lang="de-DE" sz="2200" dirty="0">
                <a:solidFill>
                  <a:srgbClr val="0060A8"/>
                </a:solidFill>
                <a:latin typeface="Calibri" panose="020F0502020204030204" pitchFamily="34" charset="0"/>
                <a:cs typeface="Calibri" panose="020F0502020204030204" pitchFamily="34" charset="0"/>
              </a:rPr>
              <a:t>Alles, was vernetzt werden kann, </a:t>
            </a:r>
          </a:p>
          <a:p>
            <a:pPr algn="ctr"/>
            <a:r>
              <a:rPr lang="de-DE" sz="2200" dirty="0">
                <a:solidFill>
                  <a:srgbClr val="0060A8"/>
                </a:solidFill>
                <a:latin typeface="Calibri" panose="020F0502020204030204" pitchFamily="34" charset="0"/>
                <a:cs typeface="Calibri" panose="020F0502020204030204" pitchFamily="34" charset="0"/>
              </a:rPr>
              <a:t>wird auch vernetzt werden!</a:t>
            </a:r>
          </a:p>
        </p:txBody>
      </p:sp>
      <p:sp>
        <p:nvSpPr>
          <p:cNvPr id="6" name="Rechteck 5">
            <a:extLst>
              <a:ext uri="{FF2B5EF4-FFF2-40B4-BE49-F238E27FC236}">
                <a16:creationId xmlns:a16="http://schemas.microsoft.com/office/drawing/2014/main" id="{41349CF8-6477-4C65-9A9A-E077A5B48C8F}"/>
              </a:ext>
            </a:extLst>
          </p:cNvPr>
          <p:cNvSpPr/>
          <p:nvPr/>
        </p:nvSpPr>
        <p:spPr>
          <a:xfrm>
            <a:off x="467544" y="4392905"/>
            <a:ext cx="8460788" cy="769441"/>
          </a:xfrm>
          <a:prstGeom prst="rect">
            <a:avLst/>
          </a:prstGeom>
        </p:spPr>
        <p:txBody>
          <a:bodyPr wrap="square">
            <a:spAutoFit/>
          </a:bodyPr>
          <a:lstStyle/>
          <a:p>
            <a:pPr algn="ctr"/>
            <a:r>
              <a:rPr lang="de-DE" sz="2200" dirty="0">
                <a:solidFill>
                  <a:srgbClr val="DD005B"/>
                </a:solidFill>
                <a:latin typeface="Calibri" panose="020F0502020204030204" pitchFamily="34" charset="0"/>
                <a:cs typeface="Calibri" panose="020F0502020204030204" pitchFamily="34" charset="0"/>
              </a:rPr>
              <a:t>Alles, was automatisiert werden kann, </a:t>
            </a:r>
          </a:p>
          <a:p>
            <a:pPr algn="ctr"/>
            <a:r>
              <a:rPr lang="de-DE" sz="2200" dirty="0">
                <a:solidFill>
                  <a:srgbClr val="DD005B"/>
                </a:solidFill>
                <a:latin typeface="Calibri" panose="020F0502020204030204" pitchFamily="34" charset="0"/>
                <a:cs typeface="Calibri" panose="020F0502020204030204" pitchFamily="34" charset="0"/>
              </a:rPr>
              <a:t>wird auch automatisiert werden!</a:t>
            </a:r>
            <a:endParaRPr lang="de-DE" sz="2200" dirty="0">
              <a:latin typeface="Calibri" panose="020F0502020204030204" pitchFamily="34" charset="0"/>
              <a:cs typeface="Calibri" panose="020F0502020204030204" pitchFamily="34" charset="0"/>
            </a:endParaRPr>
          </a:p>
        </p:txBody>
      </p:sp>
      <p:sp>
        <p:nvSpPr>
          <p:cNvPr id="10" name="Rechteck 9">
            <a:extLst>
              <a:ext uri="{FF2B5EF4-FFF2-40B4-BE49-F238E27FC236}">
                <a16:creationId xmlns:a16="http://schemas.microsoft.com/office/drawing/2014/main" id="{48681A18-A313-4D8D-9578-0B280E4291A5}"/>
              </a:ext>
            </a:extLst>
          </p:cNvPr>
          <p:cNvSpPr/>
          <p:nvPr/>
        </p:nvSpPr>
        <p:spPr>
          <a:xfrm>
            <a:off x="7407856" y="6038547"/>
            <a:ext cx="1550424" cy="261610"/>
          </a:xfrm>
          <a:prstGeom prst="rect">
            <a:avLst/>
          </a:prstGeom>
        </p:spPr>
        <p:txBody>
          <a:bodyPr wrap="none">
            <a:spAutoFit/>
          </a:bodyPr>
          <a:lstStyle/>
          <a:p>
            <a:r>
              <a:rPr lang="de-DE" sz="1100" dirty="0">
                <a:latin typeface="Calibri" panose="020F0502020204030204" pitchFamily="34" charset="0"/>
                <a:cs typeface="Calibri" panose="020F0502020204030204" pitchFamily="34" charset="0"/>
              </a:rPr>
              <a:t>Quelle: Karl-Heinz Land</a:t>
            </a:r>
          </a:p>
        </p:txBody>
      </p:sp>
    </p:spTree>
    <p:extLst>
      <p:ext uri="{BB962C8B-B14F-4D97-AF65-F5344CB8AC3E}">
        <p14:creationId xmlns:p14="http://schemas.microsoft.com/office/powerpoint/2010/main" val="244185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42468" y="1086071"/>
            <a:ext cx="3393428" cy="1384995"/>
          </a:xfrm>
          <a:prstGeom prst="rect">
            <a:avLst/>
          </a:prstGeom>
          <a:solidFill>
            <a:schemeClr val="bg1"/>
          </a:solidFill>
        </p:spPr>
        <p:txBody>
          <a:bodyPr wrap="none" rtlCol="0">
            <a:spAutoFit/>
          </a:bodyPr>
          <a:lstStyle/>
          <a:p>
            <a:pPr algn="ctr"/>
            <a:r>
              <a:rPr lang="de-DE" sz="6600" dirty="0">
                <a:latin typeface="Calibri" panose="020F0502020204030204" pitchFamily="34" charset="0"/>
              </a:rPr>
              <a:t>387M</a:t>
            </a:r>
          </a:p>
          <a:p>
            <a:pPr algn="ctr"/>
            <a:r>
              <a:rPr lang="de-DE" dirty="0">
                <a:latin typeface="Calibri" panose="020F0502020204030204" pitchFamily="34" charset="0"/>
              </a:rPr>
              <a:t>People </a:t>
            </a:r>
            <a:r>
              <a:rPr lang="de-DE" dirty="0" err="1">
                <a:latin typeface="Calibri" panose="020F0502020204030204" pitchFamily="34" charset="0"/>
              </a:rPr>
              <a:t>living</a:t>
            </a:r>
            <a:r>
              <a:rPr lang="de-DE" dirty="0">
                <a:latin typeface="Calibri" panose="020F0502020204030204" pitchFamily="34" charset="0"/>
              </a:rPr>
              <a:t> </a:t>
            </a:r>
            <a:r>
              <a:rPr lang="de-DE" dirty="0" err="1">
                <a:latin typeface="Calibri" panose="020F0502020204030204" pitchFamily="34" charset="0"/>
              </a:rPr>
              <a:t>with</a:t>
            </a:r>
            <a:r>
              <a:rPr lang="de-DE" dirty="0">
                <a:latin typeface="Calibri" panose="020F0502020204030204" pitchFamily="34" charset="0"/>
              </a:rPr>
              <a:t> </a:t>
            </a:r>
            <a:r>
              <a:rPr lang="de-DE" dirty="0" err="1">
                <a:latin typeface="Calibri" panose="020F0502020204030204" pitchFamily="34" charset="0"/>
              </a:rPr>
              <a:t>diabetes</a:t>
            </a:r>
            <a:r>
              <a:rPr lang="de-DE" dirty="0">
                <a:latin typeface="Calibri" panose="020F0502020204030204" pitchFamily="34" charset="0"/>
              </a:rPr>
              <a:t> </a:t>
            </a:r>
            <a:r>
              <a:rPr lang="de-DE" dirty="0" err="1">
                <a:latin typeface="Calibri" panose="020F0502020204030204" pitchFamily="34" charset="0"/>
              </a:rPr>
              <a:t>today</a:t>
            </a:r>
            <a:r>
              <a:rPr lang="de-DE" dirty="0">
                <a:latin typeface="Calibri" panose="020F0502020204030204" pitchFamily="34" charset="0"/>
              </a:rPr>
              <a:t>*</a:t>
            </a:r>
          </a:p>
        </p:txBody>
      </p:sp>
      <p:grpSp>
        <p:nvGrpSpPr>
          <p:cNvPr id="4" name="Gruppieren 3"/>
          <p:cNvGrpSpPr/>
          <p:nvPr/>
        </p:nvGrpSpPr>
        <p:grpSpPr>
          <a:xfrm>
            <a:off x="3923928" y="1367714"/>
            <a:ext cx="4695823" cy="4343400"/>
            <a:chOff x="5444347" y="783012"/>
            <a:chExt cx="2687629" cy="2485921"/>
          </a:xfrm>
        </p:grpSpPr>
        <p:pic>
          <p:nvPicPr>
            <p:cNvPr id="5" name="Picture 2" descr="Nackte_uh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32313" y="783012"/>
              <a:ext cx="2526179" cy="248592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mit Pfeil 5"/>
            <p:cNvCxnSpPr/>
            <p:nvPr/>
          </p:nvCxnSpPr>
          <p:spPr>
            <a:xfrm flipV="1">
              <a:off x="6779876" y="1405682"/>
              <a:ext cx="605662" cy="607428"/>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V="1">
              <a:off x="6779876" y="1178169"/>
              <a:ext cx="192424" cy="834942"/>
            </a:xfrm>
            <a:prstGeom prst="straightConnector1">
              <a:avLst/>
            </a:prstGeom>
            <a:ln w="38100">
              <a:solidFill>
                <a:srgbClr val="4A7EBB">
                  <a:alpha val="50196"/>
                </a:srgbClr>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V="1">
              <a:off x="6782812" y="1274885"/>
              <a:ext cx="418088" cy="749954"/>
            </a:xfrm>
            <a:prstGeom prst="straightConnector1">
              <a:avLst/>
            </a:prstGeom>
            <a:ln w="38100">
              <a:solidFill>
                <a:srgbClr val="4A7EBB">
                  <a:alpha val="74902"/>
                </a:srgbClr>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V="1">
              <a:off x="6781848" y="1186714"/>
              <a:ext cx="3511" cy="826396"/>
            </a:xfrm>
            <a:prstGeom prst="straightConnector1">
              <a:avLst/>
            </a:prstGeom>
            <a:ln w="38100">
              <a:solidFill>
                <a:srgbClr val="4A7EBB">
                  <a:alpha val="25098"/>
                </a:srgbClr>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0" name="Rechteck 9"/>
            <p:cNvSpPr/>
            <p:nvPr/>
          </p:nvSpPr>
          <p:spPr>
            <a:xfrm>
              <a:off x="5444347" y="2052071"/>
              <a:ext cx="2687629" cy="369924"/>
            </a:xfrm>
            <a:prstGeom prst="rect">
              <a:avLst/>
            </a:prstGeom>
            <a:noFill/>
          </p:spPr>
          <p:txBody>
            <a:bodyPr wrap="square" rtlCol="0">
              <a:spAutoFit/>
            </a:bodyPr>
            <a:lstStyle/>
            <a:p>
              <a:pPr algn="ctr"/>
              <a:r>
                <a:rPr lang="de-DE" sz="3600" dirty="0">
                  <a:solidFill>
                    <a:srgbClr val="0666AD"/>
                  </a:solidFill>
                  <a:latin typeface="+mn-lt"/>
                </a:rPr>
                <a:t>7 </a:t>
              </a:r>
              <a:r>
                <a:rPr lang="de-DE" sz="3600" dirty="0" err="1">
                  <a:solidFill>
                    <a:srgbClr val="0666AD"/>
                  </a:solidFill>
                  <a:latin typeface="+mn-lt"/>
                </a:rPr>
                <a:t>seconds</a:t>
              </a:r>
              <a:endParaRPr lang="de-DE" sz="3600" dirty="0">
                <a:solidFill>
                  <a:srgbClr val="0666AD"/>
                </a:solidFill>
                <a:latin typeface="+mn-lt"/>
              </a:endParaRPr>
            </a:p>
          </p:txBody>
        </p:sp>
      </p:grpSp>
      <p:sp>
        <p:nvSpPr>
          <p:cNvPr id="11" name="Textfeld 10"/>
          <p:cNvSpPr txBox="1"/>
          <p:nvPr/>
        </p:nvSpPr>
        <p:spPr>
          <a:xfrm>
            <a:off x="147634" y="1052736"/>
            <a:ext cx="3560270" cy="1384995"/>
          </a:xfrm>
          <a:prstGeom prst="rect">
            <a:avLst/>
          </a:prstGeom>
          <a:solidFill>
            <a:schemeClr val="bg1"/>
          </a:solidFill>
        </p:spPr>
        <p:txBody>
          <a:bodyPr wrap="square" rtlCol="0">
            <a:spAutoFit/>
          </a:bodyPr>
          <a:lstStyle/>
          <a:p>
            <a:pPr algn="ctr"/>
            <a:r>
              <a:rPr lang="de-DE" sz="6600" dirty="0">
                <a:latin typeface="Calibri" panose="020F0502020204030204" pitchFamily="34" charset="0"/>
              </a:rPr>
              <a:t>590M</a:t>
            </a:r>
          </a:p>
          <a:p>
            <a:pPr algn="ctr"/>
            <a:r>
              <a:rPr lang="de-DE" dirty="0">
                <a:latin typeface="Calibri" panose="020F0502020204030204" pitchFamily="34" charset="0"/>
              </a:rPr>
              <a:t>People </a:t>
            </a:r>
            <a:r>
              <a:rPr lang="de-DE" dirty="0" err="1">
                <a:latin typeface="Calibri" panose="020F0502020204030204" pitchFamily="34" charset="0"/>
              </a:rPr>
              <a:t>living</a:t>
            </a:r>
            <a:r>
              <a:rPr lang="de-DE" dirty="0">
                <a:latin typeface="Calibri" panose="020F0502020204030204" pitchFamily="34" charset="0"/>
              </a:rPr>
              <a:t> </a:t>
            </a:r>
            <a:r>
              <a:rPr lang="de-DE" dirty="0" err="1">
                <a:latin typeface="Calibri" panose="020F0502020204030204" pitchFamily="34" charset="0"/>
              </a:rPr>
              <a:t>with</a:t>
            </a:r>
            <a:r>
              <a:rPr lang="de-DE" dirty="0">
                <a:latin typeface="Calibri" panose="020F0502020204030204" pitchFamily="34" charset="0"/>
              </a:rPr>
              <a:t> </a:t>
            </a:r>
            <a:r>
              <a:rPr lang="de-DE" dirty="0" err="1">
                <a:latin typeface="Calibri" panose="020F0502020204030204" pitchFamily="34" charset="0"/>
              </a:rPr>
              <a:t>diabetes</a:t>
            </a:r>
            <a:r>
              <a:rPr lang="de-DE" dirty="0">
                <a:latin typeface="Calibri" panose="020F0502020204030204" pitchFamily="34" charset="0"/>
              </a:rPr>
              <a:t> in 2035*</a:t>
            </a:r>
          </a:p>
        </p:txBody>
      </p:sp>
      <p:sp>
        <p:nvSpPr>
          <p:cNvPr id="12" name="Rectangle 2"/>
          <p:cNvSpPr txBox="1">
            <a:spLocks noChangeArrowheads="1"/>
          </p:cNvSpPr>
          <p:nvPr/>
        </p:nvSpPr>
        <p:spPr>
          <a:xfrm>
            <a:off x="0" y="45928"/>
            <a:ext cx="9144000" cy="1143000"/>
          </a:xfrm>
          <a:prstGeom prst="rect">
            <a:avLst/>
          </a:prstGeom>
        </p:spPr>
        <p:txBody>
          <a:bodyPr anchor="ctr"/>
          <a:lstStyle>
            <a:lvl1pPr algn="ctr" eaLnBrk="1" hangingPunct="1">
              <a:defRPr sz="4400" b="1">
                <a:solidFill>
                  <a:srgbClr val="0666B0"/>
                </a:solidFill>
                <a:latin typeface="Calibri" pitchFamily="34" charset="0"/>
              </a:defRPr>
            </a:lvl1pPr>
            <a:lvl2pPr algn="ctr" eaLnBrk="0" hangingPunct="0">
              <a:defRPr sz="4400">
                <a:solidFill>
                  <a:schemeClr val="tx2"/>
                </a:solidFill>
                <a:latin typeface="Arial" pitchFamily="-101" charset="0"/>
                <a:ea typeface="ヒラギノ角ゴ Pro W3" pitchFamily="-101" charset="-128"/>
              </a:defRPr>
            </a:lvl2pPr>
            <a:lvl3pPr algn="ctr" eaLnBrk="0" hangingPunct="0">
              <a:defRPr sz="4400">
                <a:solidFill>
                  <a:schemeClr val="tx2"/>
                </a:solidFill>
                <a:latin typeface="Arial" pitchFamily="-101" charset="0"/>
                <a:ea typeface="ヒラギノ角ゴ Pro W3" pitchFamily="-101" charset="-128"/>
              </a:defRPr>
            </a:lvl3pPr>
            <a:lvl4pPr algn="ctr" eaLnBrk="0" hangingPunct="0">
              <a:defRPr sz="4400">
                <a:solidFill>
                  <a:schemeClr val="tx2"/>
                </a:solidFill>
                <a:latin typeface="Arial" pitchFamily="-101" charset="0"/>
                <a:ea typeface="ヒラギノ角ゴ Pro W3" pitchFamily="-101" charset="-128"/>
              </a:defRPr>
            </a:lvl4pPr>
            <a:lvl5pPr algn="ctr" eaLnBrk="0" hangingPunct="0">
              <a:defRPr sz="4400">
                <a:solidFill>
                  <a:schemeClr val="tx2"/>
                </a:solidFill>
                <a:latin typeface="Arial" pitchFamily="-101" charset="0"/>
                <a:ea typeface="ヒラギノ角ゴ Pro W3" pitchFamily="-101" charset="-128"/>
              </a:defRPr>
            </a:lvl5pPr>
            <a:lvl6pPr marL="457200" algn="ctr" fontAlgn="base">
              <a:spcBef>
                <a:spcPct val="0"/>
              </a:spcBef>
              <a:spcAft>
                <a:spcPct val="0"/>
              </a:spcAft>
              <a:defRPr sz="4400">
                <a:solidFill>
                  <a:schemeClr val="tx2"/>
                </a:solidFill>
                <a:latin typeface="Arial" pitchFamily="-101" charset="0"/>
              </a:defRPr>
            </a:lvl6pPr>
            <a:lvl7pPr marL="914400" algn="ctr" fontAlgn="base">
              <a:spcBef>
                <a:spcPct val="0"/>
              </a:spcBef>
              <a:spcAft>
                <a:spcPct val="0"/>
              </a:spcAft>
              <a:defRPr sz="4400">
                <a:solidFill>
                  <a:schemeClr val="tx2"/>
                </a:solidFill>
                <a:latin typeface="Arial" pitchFamily="-101" charset="0"/>
              </a:defRPr>
            </a:lvl7pPr>
            <a:lvl8pPr marL="1371600" algn="ctr" fontAlgn="base">
              <a:spcBef>
                <a:spcPct val="0"/>
              </a:spcBef>
              <a:spcAft>
                <a:spcPct val="0"/>
              </a:spcAft>
              <a:defRPr sz="4400">
                <a:solidFill>
                  <a:schemeClr val="tx2"/>
                </a:solidFill>
                <a:latin typeface="Arial" pitchFamily="-101" charset="0"/>
              </a:defRPr>
            </a:lvl8pPr>
            <a:lvl9pPr marL="1828800" algn="ctr" fontAlgn="base">
              <a:spcBef>
                <a:spcPct val="0"/>
              </a:spcBef>
              <a:spcAft>
                <a:spcPct val="0"/>
              </a:spcAft>
              <a:defRPr sz="4400">
                <a:solidFill>
                  <a:schemeClr val="tx2"/>
                </a:solidFill>
                <a:latin typeface="Arial" pitchFamily="-101" charset="0"/>
              </a:defRPr>
            </a:lvl9pPr>
          </a:lstStyle>
          <a:p>
            <a:r>
              <a:rPr lang="de-DE" sz="2800" b="0" dirty="0" err="1"/>
              <a:t>Pandemic</a:t>
            </a:r>
            <a:r>
              <a:rPr lang="de-DE" sz="2800" b="0" dirty="0"/>
              <a:t> </a:t>
            </a:r>
            <a:r>
              <a:rPr lang="de-DE" sz="2800" b="0" dirty="0" err="1"/>
              <a:t>disease</a:t>
            </a:r>
            <a:r>
              <a:rPr lang="de-DE" sz="2800" b="0" dirty="0"/>
              <a:t>: Diabetes mellitus</a:t>
            </a:r>
          </a:p>
        </p:txBody>
      </p:sp>
      <p:sp>
        <p:nvSpPr>
          <p:cNvPr id="13" name="Rechteck 12"/>
          <p:cNvSpPr/>
          <p:nvPr/>
        </p:nvSpPr>
        <p:spPr>
          <a:xfrm>
            <a:off x="467544" y="5889900"/>
            <a:ext cx="4572000" cy="400110"/>
          </a:xfrm>
          <a:prstGeom prst="rect">
            <a:avLst/>
          </a:prstGeom>
        </p:spPr>
        <p:txBody>
          <a:bodyPr>
            <a:spAutoFit/>
          </a:bodyPr>
          <a:lstStyle/>
          <a:p>
            <a:r>
              <a:rPr lang="de-DE" sz="1000" i="1" dirty="0">
                <a:latin typeface="Proforma-BookItalic"/>
              </a:rPr>
              <a:t>Quellen: Schweizerische Diabetes-Gesellschaft</a:t>
            </a:r>
          </a:p>
          <a:p>
            <a:r>
              <a:rPr lang="de-DE" sz="1000" i="1" dirty="0">
                <a:latin typeface="Proforma-BookItalic"/>
              </a:rPr>
              <a:t>IDF Diabetes-Atlas 2014</a:t>
            </a:r>
            <a:endParaRPr lang="de-DE" sz="2400" dirty="0"/>
          </a:p>
        </p:txBody>
      </p:sp>
      <p:pic>
        <p:nvPicPr>
          <p:cNvPr id="14" name="Picture 6" descr="Outline of human figure showing heart, kidneys, blood vessels, and nerves. Complications of diabetes may affect eyes, teeth and gums, heart, kidneys, sex organs, blood vessels, nerves, and feet.">
            <a:extLst>
              <a:ext uri="{FF2B5EF4-FFF2-40B4-BE49-F238E27FC236}">
                <a16:creationId xmlns:a16="http://schemas.microsoft.com/office/drawing/2014/main" id="{AE89B9F8-FD66-466A-BA9A-8EE681B513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440" y="2455643"/>
            <a:ext cx="2104356" cy="333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59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1" name="AutoShape 20" descr="data:image/jpeg;base64,/9j/4AAQSkZJRgABAQAAAQABAAD/2wCEAAkGBxQTEhQUEhQWFRUXGBoXGBcYGRgYIBghHBwfGRgfGh0YHSggGR0lHhoeIjEhJSkrLy4uGR8zODMsNygtLi0BCgoKDg0OGxAQGywkICUtMiw0MDUsNS8sLDc3KywsNzcvLyswLSwsLzQ0LywsNDQtLywsLCwsLC0sLCwsLCwsLP/AABEIALoBDwMBIgACEQEDEQH/xAAcAAEAAgMBAQEAAAAAAAAAAAAABAUDBgcBAgj/xABLEAACAQIEAgUHBwgJAwUBAAABAgMAEQQSITEFQQYTIlFhBzJxgZGhsSMzQlJyc8EUJDRigpKywhVDU6LR0uHw8SVUkzVVdKOzFv/EABoBAQADAQEBAAAAAAAAAAAAAAABAgMEBQb/xAA0EQACAgECAwUHAwMFAAAAAAAAAQIDEQQxEiFRE0FxgbEUNWGRocHwBTI0UuHxFSIjJNH/2gAMAwEAAhEDEQA/AO40pSgFKUoBSlKAUpSgFKUoBSlKAUqp4vx+PDsFcOSRm7IB525kd1Qh0zg+rL+6v+asZaiqLw5czpho75x4oxbRsdKq8Dx+CUgK4DHYN2SfRff1VaVpGcZrMXkxnXOt4mmmKVV8Y45HhyocOcwJGUA7ekisfCukUU75EVwbFu0ABpbuJ76o761LgzzNFprXDtOF8PUuKV4TWv4/pbDGcqhpCNytre0nX1VNlsK1mTwVqosteILJsNK1rC9MomNnV08dCPXbX3VsccgYAggg6gjW9K7oWfseSbtPbT++OD6pSlaGIpSlAKUpQClKUApSlAKUpQClKUApSlAKUpQClKUApSlAKUpQGi9Pfnk+7/mNUGGwryEiNSxAuQNdKv8Ap788n3f8xp0D+ff7v+YV4Ntas1Ti+9/Y+qotdWhU13L7mtspBsQQRuDpat76G8UMsbI5uyWsTuQdr+Itb2VVdPMOFljcbupB8ctre4+6sXQVvzhh3xn3FatQnRqeDPwKapx1Oi7THdnw6kjp/wCfD9lviKi9B/0k/dt8VqV0/wDPh+y3xFReg/6Sfu2+K1af83zXoitfu3yfqy+6aY4xwhFNjIbH0DzvwHrrRcLh2kYIgzMdh/ztW0eUDzofQ/xWoPQkfnI+w34VGpXaarge3JE6J9joe0iufNlTjsDJC2WRcptfkbjwIraOgmOJzwk3AGdfDWzD0ag+s1i8oA7UPof4rULoSfzr9hvwqK49jquGPXHzLWz9p0LnJc8Z+TOg0pSvcPlxSlKAUpSgFKUoBSlKAUpSgFKUoBSlKAUpSgFKUoBSlKAUpWs4vjcq45cOMuQlb9k3AK3te+pJ5j/kCr6e/PJ93/Ma86CNaaS/9n/MK96efPJ93/Ma1qvBus7PUuXRn1enq7XRKGcZX3Ng6Z8QWWVVQghARcbXO9vRYVK6BYUl5JOQXIPSSCfgPbWqium9H3iMC9Rog0sdweebxrTS/wDNqHZLxMNf/wBbSKqK5Pln6/U1zp/58P2W+IqL0H/ST923xWpXT/z4vst8RUXoP+kn7tvitJ/zfNeiJr92+T9WS/KB58Pof4rULoT+k/sN+FTfKB58Pof4rULoUfzn9hvwqLP5vmvRCr3b5P1ZsXSfgjYgowdUCBr5r87H8KhdHOB9VMH66N+ywsu+ttanTdJsKyspkOoI8x+en1awcGlw7OyQyuWZWv2WXuuQSAARXdw6aVnHlcXieZx6yFLrcWo4/p++Bwjgk8cqPI6soBv23JNwQDZltzHtOvfstaxheMLCpuJGvc3d1NrFgNeXmte+xWpU/SIJo8ZGpUWYG5AB0/eHtrp7aHU5vZLtuH6ovaVRT9JEW/YY2Mo3H9Xrz5H3Vc4eTMqttcA6G+/iN6mM4yeEZzpnWk5LGTJSlKuZClKUApSlAKUpQClKUApSlAKUpQClK1iTEY0tYKwXMRmsm2ZtvDKVt6OdAW/Gcc0SqUUElgut7DQ93oqrwXSCR5EQxgKxtmswvvt3HSviKbG5wGDZQwF7LqtxmJsN7ej/AA94rxzER4ho0izRjLZ8jtvlzXyn6OvtHdQF4cQ+fL1Zy386/wCFapjWP9KKL6XTsliL9kahS+U+Jtf8fv8A/ocXa4jU7XPVSC3Yz31fXYj0sPSbPg8IllaaWKPOAmR8hDA6qwuxNvNG3fQFJ08+ej+7/mNY+hWHV5nDqGHV7EA/SHfWTp788n3f8xp0D+ff7v8AmFeI1nWef2PpU2v07K6fcidLOGLBMMmiOMwHcRuB4be2pfQXFETNHydb+tf9CfZWfygN2oRzs/xWqzoh+lR+hv4TUNKvV4j1X1LJu39PzPfhf0z/AOFj0/8APh+y3xFReg/6Sfu2+K1K6f8AnxfZb4iovQf9JP3bfFatP+b5r0RWv3b5P1ZL8oHnw+h/itQehf6T+w34VO8oHnw+h/itQuhP6T+w34VFn83zXohV7t8n6srOIcOkhIEq5c17ag3tvt6asuhX6UPsN+FT/KB50Pof4rVd0Oa2Jv3RufhVFWq9UorZNGztldoXOW7T+6NhbAYYMc05Jub3ZdSDbXTlqPG5vc61Pk4TFLZySbt1gOnPLtpt2B76gYvHRujNHGAwKHtImua5tzPtt76j8TWcw4fJ1uTtdaIbK/6ltBpvyr2IwT7lg8C26cXu01+dxhxEEQdk6nFk3cZgoIJZQrEE8iPVWycIxOeMHLItuz8ooVjYbkDT2VSzjFTqzv1mHhUEhI/nXsL78ie6sOFnmTCys7yoBIOrMtusy6XFzoCdQL6X8K0jCMdkYTunNYk8m21Dl4pCr5GkQPcDKSL3O3xrWf6amMgAY5TMRtbsF40U6jUXzC/6x7qunaNpSWjhNj84ShOg0PfuAKsZGYcew39tH+96qsEcEAg3BFwe+qHFcCZpC0bQqh2XqEJ/et361Z8Nw8iA9ZIH2tZQoW3o9XsoCbSlKAUpSgFKUoBSlKAUpSgKfpLJlRCLaNzYLy77g+OndWJcYR1UYkykogsUJ1PO9ra+6snSa+RAL+dyJHLwBrCuCctCwQZbRFjexGWx80gejvoC6w6sFAc3PMgW9Fa3AmOFs2Y9k84t+XP0ew1K6SYWR2TqwSMjA2Hfa2t9KqZMDMdTG5Q6lbG/zitt4qTp+rWErnFtcJ21aSM4qTmln86kxUx1jfPexA7UW5Wyk+AO++oq+wEj9XeUFWGa9yNBckbG1rVqowEt2zIxJLkdktqVYA+DX+l3Zan8MwjgsOrYXicAtoAMxKLvzB2O2XxpG5t4wLNJGEW1PP54lV05cGWMg3Bj0P7RqD0b4ouHkZ3DEFcvZt3g8z4VZ9I+EzOYssZbLGFNrb3PjVR/QGJ/sW93+NeTfGyOoc4p79D29NKmekjXOS26/Ex8Z4m2IkLkWGyr3D/GrfoLhSZmk5ItvW3+gPtqPguik7kZwIxzJIJ9QG/urd+GYBIIwibDUk7k8ya10unsnb2li+JjrtZTXR2NTT7uWyRqvT/z4fst8RUXoP8ApJ+7b4rVp0z4dLK8ZjQsArXtbTUd9R+iXC5opy0kZVchFzbe47j4UlXL2vOHjK9CIWw/0/h4lnD5Z57s+/KBGfkW5doe2xHwNUvRnHLDOrPopBUnuvz91b3xrhoxERQ6HdT3EbVz/F8DnjNjEx8VBYH2fjTV1zhd2sUT+n3VW6bsJvD5r59Cw6Y8RSaRBG2YIDcja5tt37e+sHRP58/dSfAV7w/ozNIGLKYwASMwsWNtABy9Jqb0Y4RMk13jKjIwubbm1tjWUY2zuVko7s3nOivTSqhJcl1PvhySPFKAMzfJ2UZB2bsRtpbU/CpHF8BKYcOMoIUtnh6wRZr+bqLDT8as+EYBsOsjSMGFgdL6Bb95tt/va1b0qnRmwhaHrVfOctiW2XzcrDX27V7Vaajhnz+snGdzlHb+xjfFTGHqThF6sAC35Sl7DbW9+VZuExTRQNYedL2UHy/VqR4ML+2oHU4X/wBuxH7j/wCap0ccYwz9VhZIxnBKPHnLabhXcaeN6mWzM6UnYk+pL4fiJn67NmDBIyoMaplJL3sCzXOm+2mnOsJglsfk+1c37C6i672Fvr93wqHgusEWJeJTEw6rsrEI2yqxLlVIILFSQN9RXq4+ZiqpiGY9dGAyqgDp1KSyEgqSAddju9ZRg5RTy1/k6dRONdrjwp7d3wRZxz4jYqQNAOyNNddgeV++rzNWj8TgxGJ4bE0ZkkmJMnbCr/VPoLADIx7IPc9Vz8Ee7ZsMW1mv8mnazYlZPOza5oxa/wBLY2tWkIOPfk5bLFPZJeB0q9e1zPB8DmR4S8JzrPEzSEILWENyXzXfRJB3621vXRRi0zKodbsLqL7gbkVczM9KUoBSleGgPaVp+NjSNmXq76nXO/o79PV4VPl4kURBGVyhigtZ7gAEec63Nu4nuteobwsl64OcuFEvHcQdZggIscnK97tZtc2mlSZsaykgROwBtcc/9KosS2eeCS17rESbaC5vrY259/OoHS/DytO/UrIWMaANZyq2e+mUgNmBOm6lL7NUlWsPBecZZpES6Mtnttflv5p0qbPmXCtYkMIjqL7heWxrQlwuKL3KTgGcSX7dwtlh0t5ukYuDyZjbW9WvQzDSLOpKyBfyZQxKSIpa0VhaT6WYSeO52IoQSJMTJbz5dnyi7a/JjKfG3dv2r7irHGzMMIpYtnuAddc1yG84bXB9Vey9IwgOeMixI0YHbrB3czHb9oV7i8X10JIAFpLWzXva97gI1u+1u43FZxthJ4TNp6eyC4pLkaN5S8ZJHhMEY5XjJaTMY3dM22+Ui+t/XXPE49igbjFYgH76X/NW/wDlaP5rgr75pAdLbWB5D4D0Cofkd4dFO+LWaNJAEisHUNa5e9r7be6tDEi9GPKTiYZEXEv10JIDFgM6jvDC17b2N711/GRzSFWgmVUKg+aGvfW4Pdavz/0w4YuGxuIhQWRGGUE3sGUOBc72zW9Vdh6GY4twiFr6pHkvc/QYqNtdhQEPyl4uaDh1jM3WvKoDpeM2Bz2BUg7LY9+tchHHcUNfynEaa/PS/wCaui+WnF/JYOO/nZ5D6lVR/Ga5XQH6iwUweNHGoZVYesXr899IeMYgYvEgYicATygATSAAB2sAA2g8K7B0VxjtwvCtHqwiVDpfzAV+K19YLhEUkrddhIdSxzGEdrUHMSRubn30Bw3+msT/ANziP/NL/moeN4n/ALnEf+aX/NUfiS2klA0AdwPCzG1d4OA4fFHH1uHiuYw+kGa4AFz2VPfQG0rtX5y4x0gxD4iZlxE4UyOVCyyAAZjawDWAtX6E4tiuqglk2yRs3sUmvzAo0FAde8lHE3lwuLWWR5GVswLuzkBkta7E2F1NbFxqQBMK4crIFYoBEJb6Lf0W018a0PyLTD8oxER2khBt35Wt8HNdU4iZ0CDDRo41BzNly2tlt38/ZQFTgOKY9hrhlbuJPVk+kEmsnE5ZXw56+JEYOuVTIxDd3zakk35W5V7LxLGr50UC+mW3xNfHAxmjxLzCOS7mTKGEijs3tztVZLKwaVT4JqT7iJw3BKMNMXUBfk3QxvbzTdSHLMwIPeB69beYXDQ5kaNHQKwXSYggdUpOYAbZIxz1t419HjMZWRI8OgOXMwVglwqJLuE10dht9Hx08xGNY9bmi+klx1w0aZRGLfJaLlkvc8xtSEeGOC2ot7Wxz6mfAcRjih6oJIU6sNZnzFQbJl11AF7D116rxofmbFM7fOk+YQDa42ubnuAvVcvEYQGZY3+bzBS4FgY+v07PeuXnoL1a4ZHecoydXdC5ZJg2jtfQGMX7S9+3fe1WMT3pmhkwyCwDM679rKcrE6i+u4vtqb6V89HOHErhZQQFSNlKgbkk63Gn/NfXS5RFhowoJCOgGovYAgasCAfGxsai4XEYkYeLqQTcBjZVOpaQvyt9Xu8BQG3UqBwaSRkPW5r30zALpYHYeNx6vUJ9AK1zjEEiyM7S5YjlCjOy62N9vEVsdRsdgllAV9QDflvYjn6b+m1Aa3wjFMsqmTEBksQRmZr3GmluV/j3Gtmw2KSQEocwGh37r8/A1p2L6uGcworkr1eucWOxXTq22O3pPMAV9cJ6SKisEjYgHtZ3HJNMtkseyv8Au1AbDxXBxg9c+bslNFy8msNx3nvqpPGI2JdXxBWxYhctlAUNY66b5fSKk8N4uuOSVCpjy5CTcHnfTTbskXrEvAIlBCzlQwIYArrdQvxGb0mocU9y0ZuOx5xnFwSyBX69SrZLoQo1Yrc63Iuvvr6wEaIIZo1lbrNFWSQWAIJG1xcjbW/LfSvMXwiMCSYylsp61guXULdiB3XJPuFYcLik6uONVd1iZACpjTNd8qXW+ouoN/8AWoc0ty8KJzWYrkePkkFxGxBAftOF86VwNMve593r8fEplEJDEO91syEg5yhHmd9zY39NIsfA2WwlIGRLZlst2B9t1ANq+IsZA9myy5lUygFk7Izm9iOQY730B8KyUqk8o6ZU6qSxJPBqnlVP5pgbCwzSbkHkO4D4CvfIb87i/sRfGSsnlfgCYfBgZtXkY5iCbsAxvbS9zyrH5DfncX9iL4yVucJr3lUH/U5/ERn/AOtR+FdG8lKB+GKrajPIP75P41zvyrf+pTfZj/gFdA8kub+jVy2v1r7+nWgNO8smIBxkcY2jhX1ZifwArW+McO6vC4GS1jMkpJ78shAv+yRUzykYnPxLEnkrKg/ZQD43rYun/Dur4Vw021QKp/bjzH3rQG0+R3FZ+H5f7OV19tn/AJ62fBYtmkKttdrDLbY23vr7Odc/8h+J7OKj7mR/aCp/hFbtw4D8pfe/atoLb68hr7axsk1KPib1RTjLwPzzxX52b7b/AMRrsPTC1sJ2Qfkhqfoiw10Pj3cq49xT52b7b/xGu2ceC/m+e1hAG1CHa17Zzvtt+FbGBP8AKRiur4ZiT9ZVT99lT4E1xXo1w7rjidL9XhJpR4FQMvr1rqPlmxOXBIn9pKv90FviBWueR3AiQ40kXBiEf7+a/wABQFL5LcVk4lD+uHT2qWHvUV2DpRhBIEBxIw9s27WD7frC9vxrg3RqYw4zDsd0mS/7wU/jXfekeFkkCdVDDKRmuZQDl280Hv8AwFAajieCrlIWbBsfrmQhvexFbJwudfyaa6wxgAqTCwcG62ucmt9aoZOByg5pooPQHSFf7ign21sfR0r1MgVIUsTpE+e/Z+ke+oe3ImOMrJRYfCxlgRKM0kckQ7L65kjjU7bBgde5qzSYaOVpBniKyPAhOVsxy5eztYo2RrHa9SeFsQ+Dsyr+b63+kLroNdDeoUDqYcMsekoaG7EXA1fLcX5G+mm9cXtM/h+JfH4nqPRVc8Z/HJc+Xw+p8NwxWW/XJm6nLez6h4xh1O311Ptq54fio0kZmeMZI1iZUDWBEhAy3GouwGmxqgAI6pht1cKt6Gmc39qj21lkYZW8C1/D88G/dVPa59Ftk0f6dXnd74/OX5k2Lj8cE9sPJIVa4bQDuNgSykbXNudu69ZeG8QgWNFR7qDkHZy6kFhoqgAEAm4Fqp+JuDiGsQbyRkeI6mTWomClBWAZQCGgBYEnN8i1rjYEbaVo9TJSxy3ZlHQwcOLnsmbKOPwZc+fs3tfK3dfu2A1vtVmDetLSUDC4dmdGdFZlW2hQKOsjfcXKnn4aVuULAqCBYECwrWi2U9+iOfVURrxw53a+T8F+eB5iJlRSzGwG5qCeOwf2g7tm/wAKsWF96+OpX6o9grZ57jng68f7k/J/2ZrvFprYi2YC5j5R3GoBJLKSDZhY8wxA1FVp4k2mUgD5X6CAAWLput7gHQ7ac71urRA7gH0gcqg/kUn9ou31F/3tSUmu7JWMU+/BSYbigi64sc8SJuqqucWj5C31j+9WM9IMJY5IHdg7R5VC3LCUw2F2A85b+gg1aca4ZK+GmjUqzMllFguunP1fCtWh6GTdc7MvyckquwD2ItiJHJBUggmModDvepTyiGsMsp+kmGCzIsEo/qjlVbkHOrFe1srRuDfmNL3rBgOKYTrhEjS9qZYwMqWuq/lStfzsmU5fw51C4j0QxMhnXKADIxVg4FwzzyA6aixlUEc9eVfUnRPECc4hUUPdsqZ1FvkSo8POIX0CocU+bLwunBYi+Rkg4jhmSF448QUmd3BUR7xFs4a7aebm05D1V8xcTwiHKDOuVEAbKlrOyZh4hTiULAi3dexrPw/o3iI1ijORhG05DAhQRJBkWwubfKEj31AbofiHbK6JktGCc41BbCdYLciow7+m62qOyh0NPa7v6iu8q06vhMCUzZQ0ijNv2AE1/dp5DfncX9iL4yVG8ouBeDAcPil1dWlDG97873Hfe/rrzyO8RhgfFtNKkQKRWLsq3sXva51399XMG8vLKjyqH/qc/gI//wA1rpPkiW3DUPfJIf7xH4VyPpjxNcTjcRMhujsMp2uFUID68t/XXXeif5twVXOloJJv3gzj3EUIOKcZxHWzzv8AXkkb2sSPdWydJ+nbYzDLh2w6xhWVgwkLEZQRsVHI99a7wPhxxE8UAOUyMFva9u8256Vu/F/Jc0MM0oxKuYkZygSxOUFrecbbUBg8jOJy450+vC3tVlI9xNdR4bhJ1mzSdVl7Vspe+up0Y218K4r5OcV1fEsMeTMUP7SkD32ruM4/O4zz6tvjUNJ7kqTWx+ceK/Ozfbf+I127pDgZZVwoRWKdWMzDrCFNgRdUcA7c1PrF64jxT52b7b/xGv0gjOIIerFzaO/osL71JBzfy4Yjt4SPuWRz6yqj4Gta6G9NW4ekipCsvWMGJLlbWFgNFPj7ameWDFZ+IFf7OJF9Zu59zCs/Rnyati8NHP14jz3suQtazFd8w3tegNGxc5Z3kAylmZwN8tyWAvztev0NxTAnFwwusxhBUNpezZwpF7MP9muF9KeCHB4l4GbPlCnNa1wwvtc+j1V2rocRiOFYcE2BjCE/YbKf4aAq5eirlSqNh3Y65ruG7+ZI/wCav8Fh8QIiqxQwNm5WYOMu+g3v391S8BwxYiSGzGxGtueXTT7IrV8Lw6dcl0Y2aN/QFBTL4mznSgLjF4WUGMdWpyINVjQgMLnsZhpqB6NKwth51JCxgjOrXyR6nmdBuNdffVbDw7EBVDRscqOh8Qyjlz+bUH0+NeYnhczKQsbKxtfsnzTCqFcxN23YW5VXhXQtxy6sto4Jhbsb5dOrS1gQwBsugBLc9NasOLGOIE9VG2e5a9hmKi6jY5je3vqhXhkhYfJnLnl6wFbZgzEqf1thr3G3KtlwOSKGJXypZFFjYWNtfXvThXQccurKg8RVLOMPGAAQhBsbXbay6A5T7asuExxumYRIvaOgAOovrtvqfbWHiE0gYNHlMZC282xN+RPeNPXUZMVPsCP2THqbEj23X3VjK2MXjhfyOmNNko8XGvmXA4ZDbL1SWve2UWv3+mpdeLXtbpJbHM5SluxSlKkqKUpQCsOMhLoVDFCfpLoR6KzUoCkHAnsR+VT+nNqPw91YOJcNkAhALy5XJLHUgdkb30/wvWxVrHFOHBZc7ugDMSAVck6qdQNDtb1KOYsBEk4c+Swha+VdQAv0QLZb/X7XhqedfY4dJm1jY9qU3Ww0IXYk6Ei48TWfFzp1USRyAZEIJ+UX6KG+i9x2P1++sU1xC8v5QMq6F7v3nSwFydVGguaA1nyoYCV8LglSFyVL3VEY20FiQt8t97ctuVc6TgOKJsMNOT90/wDhXZ8HxyGJs0mIUqsZmY5pDZCosfNtcb2vcA7VacQ6Q4azRGZVdiYh5ws+VSAWAsPPXX9YUByzov5NsTNIpxKGGEEFsxGZh3BRe19rm1q6V0/Rhw2dIkYkosaqikmxIXQLyAqvxeNAy2nAEvWdWB1pzZCyNsuls435gb1OwcXXKWhl6yxsxDuNWjzCxI7nQ0BzPyb8EmHEYGkhlRUzsSyMo8xlGpFt2FdhmwjOcSrDsOmUeN1seda70z4nJh5cKQ7L2WuEYDMdBrmVhp3sD6jrVlxbGOsxAchcsf0so1dQdbdnQnWgOJcI4ZiYp4X/ACefsSIxPVP9FgTy8K/Qj4UmZZLiwUi3O5/5qgbHtdwJWJtKFN92JUJlFtSM3m8iDXkHEZGftSMqkx+O8ZNgLfWABHO9AcX4nwbEmSW2HmN3e3yT69o+Ffozh4tFGDvkX4CqnBYyX8lle93VSV5/1akcvG9vGq/g+DnkUETuY5I+02a5Rw1yFHqt66A5d03wGIlx+JkWCZlMlgRG5BCgILEDUdmuz9D8IYsDhoyCCsSXB0sSLt7yaoMA8qw4ibrpCYy6BSSRyAbU7i9fWExEidahldg2EM12JJVrcjuN6A1Dyu8HlbGrJFFI4aFQSiM1irONco7iK2TydQSf0Y0UkcgZZGsrKQSCwe9mtcXJuOdiKsuj2JlWWFWkZ1mjL2bXKRfYn0e+vrgPEXfGShmYo2fKCTbstyHLSolHiTRaMuGSfQyLgJMxJiOpNhcaHUg3vrYaX8LVJ4dh5FlBZGALb727OQX7tFHtqowOInZ0mDyNmnMbILlQunIaDfepnCcPJLPMxmkAjnYZLkggMTbfblXPHTRTTTOmWrlJNNLny7yd0hVywCK7ZoZYxlBsCxjtcjzdAdT3Gtf/ACOfNmaKQ9qLQZhcrHlJJHc1rH01ZcZxcomkCORYwqFDbCW8ZOW3JmU5r8qrTxObdJW0heTzswzIXYKRbQkINOQBGt66TkNp6ORlYFDKVa5zXUrrfnff086ruISs6EM1rTMBqF0ANuYq2mZ0hXKSzDICbZidgxtzNQOFSSZwHTKDdm7Fu1Yc9ddz7KAzy8P67DxLmAtla9gwNhbv8d71FwHRhY3jfOTkNwLWv2covrqdzV+Bbavaq4RbyzeGpthDgi+QpSlWMBSlKAUpSgFKUoBUbF4JZMua4y9xtfbQ940HsqTSgKtuAxWI7Wvj6B/KPZVf0g4YI8I6wozWlilKqC7EJIjNlA1Y5VvYamtkqHiMCWYt1ki+ANhUNtbItFJvm8HOuIcOkmaVRhZI1kjz5RG2VVdETLe1s9wbpuNbivOCdGJmlSOYSqpeRpHy+cDFAcpZlsAxXLca9kga1vOP4bK2UJIbBSCSxBNzztv6fCqzGAxswM2W3e0otqCbWFm0I27vGpRD3KXhjyJJg2aLFL1QxaSZcPIQxeRHRTdD2GAvmHNQL7ipvR6KWHBLEyNA4nN7ArcOOtGUsNQMwQ+KEcqu+E4hTKDnJLAiw6wi4VeZGX6LH1+NfHEeKxSAo6MQHkGjZdYxuLEGxB9lVlOMdy9dU7P2rJCbiUj9b8oQRh1cBSAQyqrk+AOe3qNfeLxzq8sYkY5YVtqM1wUJPpIe1/CpMjRGwWEnNmXzrec3Unnt2R6K+5Gw7QSYiRGVBmZvOzGwCG1tfogAeFQrIt4RMqZxWWiHDxGQvEnWWJicdoi+Yl8pYcyvV2J2ufGvrDTSMQqySZhE57RFke7LaTvsdAfRUZ+MYIK3yM5CRiR7RucijrEOfuOklx6TUnh2Iwc0giVJQxQkhxIAQwDlXJOrZZFax5MO7S5kWmDxiphusdmYLfNmF2Gtip7yNvVVZwRxFierjN4Z4+uQfVv8NrezuqQmOQZoOquhkeI9vMSbZ3L31F1zNqeXjVRw/iWHgYMkL52jzdpr5RldmGu1jHY/aFZu2C7zpjo7pbR9D7w36HjPvG+IrHftt/8AA/lFWGCxkQQqsRKyyFWBcG5aPrDl77jQAb6Vl4bw+FcM8ixkdZG1wXzHLY6BuQI9fftVozjLYpZRZWsyWCq6NARShm1vhs6k8tdQO4aGo/AZmWXCkoyjNIM52fP3acqv+G4CKVRdSvVqYhZ73VhrqPSaq5uPYRViRopgIrOg7Nx2c4uc+txrVjEwcMxMkaw5HKq2JKMthrcrzOu2nrqx6P4NWxOIlLEMkzgC4sbk7jnvWDBPhJMQuSKUOXDbgBT2mBtm0B6s6eGwq8HR2Drets2fPn842ve+3poCVxNJCo6rzr99uRHPxIPqqjTA4y/aYkeEh/V8RvY/7JB2ilARuGo6xIJDdwoDG97nnrzqTSlAKUpQClKUApSlAKUpQClKUApSlAKUpQCqziHBYpmzPmv4MRyAPwFWdQOLYIyqFUgEE7+II/GgPnBcHjibMpa976m/eO7uJquxXC4ENnkdb5mI3vmyqTsba2/4vX1JwFzftrqSedxvp6Bf/dqnnhCMqdZcsiKtwSNv9dfUKrKEZbo0rtnX+14K+NsOpuZWNjmAKkW7fWW82+55661IxcYbCSpHH14IderbsZ7k5lubW3I/GpH9CRcwTfmSfRUvDYcICBfU3Nzfw/CiglsRK2Ut2aBhuEYr5frIpmaTAmFGLpa460IJQH1kylO1qLltd6u+FYSdMdm6kpEYVSR8ylZCqp1Zy3usisZFOlioXXa21UqxQqp+Bo5JLvqzMBdeyX0YjTmLjW+5qJjOAQIjuc1lV9LjQG9wLjxq2x0kot1SK3fmNrf41iySvHZssbZuXaFvXzrKUIvKxzOuN9sUnxcumeZUSMrSFvlV1zaFQNEaPQ5bi6r3+ItvUvBEHDyRi+itcsQb5wWJOwGpPdWaPhslxeRSoIOXq15X9m9T/wAlTKVCgA7gaX5cqrCuallsiy+M4cOOn0K3gF8jjshr7ixvoLE2JF/RWDD9H1BGaKDLzsmvdVzh8MqXyi199SfiazVucpDg4ZEhBWNQRqCBtuPgT7amUpQClKUApSlAKUpQClKUApSlAKUpQClKUApSlAKUpQClKUApSlAKUpQClKUApSlAKUpQClKUApSlAKUpQClKUApSlAKUpQ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latin typeface="Calibri" panose="020F0502020204030204" pitchFamily="34" charset="0"/>
            </a:endParaRPr>
          </a:p>
        </p:txBody>
      </p:sp>
      <p:sp>
        <p:nvSpPr>
          <p:cNvPr id="51" name="Textfeld 50"/>
          <p:cNvSpPr txBox="1"/>
          <p:nvPr/>
        </p:nvSpPr>
        <p:spPr>
          <a:xfrm>
            <a:off x="273560" y="34171"/>
            <a:ext cx="8597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defRPr sz="2800">
                <a:latin typeface="+mj-lt"/>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gn="ctr"/>
            <a:r>
              <a:rPr lang="en-US" dirty="0">
                <a:solidFill>
                  <a:srgbClr val="0666B0"/>
                </a:solidFill>
                <a:latin typeface="Calibri" panose="020F0502020204030204" pitchFamily="34" charset="0"/>
              </a:rPr>
              <a:t>Das Problem – </a:t>
            </a:r>
            <a:r>
              <a:rPr lang="en-US" dirty="0" err="1">
                <a:solidFill>
                  <a:srgbClr val="0666B0"/>
                </a:solidFill>
                <a:latin typeface="Calibri" panose="020F0502020204030204" pitchFamily="34" charset="0"/>
              </a:rPr>
              <a:t>insbesondere</a:t>
            </a:r>
            <a:r>
              <a:rPr lang="en-US" dirty="0">
                <a:solidFill>
                  <a:srgbClr val="0666B0"/>
                </a:solidFill>
                <a:latin typeface="Calibri" panose="020F0502020204030204" pitchFamily="34" charset="0"/>
              </a:rPr>
              <a:t> </a:t>
            </a:r>
            <a:r>
              <a:rPr lang="en-US" dirty="0" err="1">
                <a:solidFill>
                  <a:srgbClr val="0666B0"/>
                </a:solidFill>
                <a:latin typeface="Calibri" panose="020F0502020204030204" pitchFamily="34" charset="0"/>
              </a:rPr>
              <a:t>bei</a:t>
            </a:r>
            <a:r>
              <a:rPr lang="en-US" dirty="0">
                <a:solidFill>
                  <a:srgbClr val="0666B0"/>
                </a:solidFill>
                <a:latin typeface="Calibri" panose="020F0502020204030204" pitchFamily="34" charset="0"/>
              </a:rPr>
              <a:t> </a:t>
            </a:r>
            <a:r>
              <a:rPr lang="en-US" dirty="0" err="1">
                <a:solidFill>
                  <a:srgbClr val="0666B0"/>
                </a:solidFill>
                <a:latin typeface="Calibri" panose="020F0502020204030204" pitchFamily="34" charset="0"/>
              </a:rPr>
              <a:t>älteren</a:t>
            </a:r>
            <a:r>
              <a:rPr lang="en-US" dirty="0">
                <a:solidFill>
                  <a:srgbClr val="0666B0"/>
                </a:solidFill>
                <a:latin typeface="Calibri" panose="020F0502020204030204" pitchFamily="34" charset="0"/>
              </a:rPr>
              <a:t> Menschen </a:t>
            </a:r>
            <a:r>
              <a:rPr lang="en-US" dirty="0" err="1">
                <a:solidFill>
                  <a:srgbClr val="0666B0"/>
                </a:solidFill>
                <a:latin typeface="Calibri" panose="020F0502020204030204" pitchFamily="34" charset="0"/>
              </a:rPr>
              <a:t>mit</a:t>
            </a:r>
            <a:r>
              <a:rPr lang="en-US" dirty="0">
                <a:solidFill>
                  <a:srgbClr val="0666B0"/>
                </a:solidFill>
                <a:latin typeface="Calibri" panose="020F0502020204030204" pitchFamily="34" charset="0"/>
              </a:rPr>
              <a:t> Diabetes mellitus</a:t>
            </a:r>
          </a:p>
        </p:txBody>
      </p:sp>
      <p:sp>
        <p:nvSpPr>
          <p:cNvPr id="22" name="Rechteck 21"/>
          <p:cNvSpPr/>
          <p:nvPr/>
        </p:nvSpPr>
        <p:spPr>
          <a:xfrm>
            <a:off x="8352196" y="1004081"/>
            <a:ext cx="348937" cy="36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ndParaRPr>
          </a:p>
        </p:txBody>
      </p:sp>
      <p:sp>
        <p:nvSpPr>
          <p:cNvPr id="4" name="Rechteck 3"/>
          <p:cNvSpPr/>
          <p:nvPr/>
        </p:nvSpPr>
        <p:spPr>
          <a:xfrm>
            <a:off x="2665562" y="1361768"/>
            <a:ext cx="414472" cy="396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ndParaRPr>
          </a:p>
        </p:txBody>
      </p:sp>
      <p:sp>
        <p:nvSpPr>
          <p:cNvPr id="16" name="Rechteck 15"/>
          <p:cNvSpPr/>
          <p:nvPr/>
        </p:nvSpPr>
        <p:spPr>
          <a:xfrm>
            <a:off x="6694506" y="2893589"/>
            <a:ext cx="1206926" cy="336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ndParaRPr>
          </a:p>
        </p:txBody>
      </p:sp>
      <p:sp>
        <p:nvSpPr>
          <p:cNvPr id="25" name="Foliennummernplatzhalter 24"/>
          <p:cNvSpPr>
            <a:spLocks noGrp="1"/>
          </p:cNvSpPr>
          <p:nvPr>
            <p:ph type="sldNum" sz="quarter" idx="12"/>
          </p:nvPr>
        </p:nvSpPr>
        <p:spPr/>
        <p:txBody>
          <a:bodyPr/>
          <a:lstStyle/>
          <a:p>
            <a:pPr>
              <a:defRPr/>
            </a:pPr>
            <a:fld id="{D81C153B-869A-42FD-8378-053B0B34B50C}" type="slidenum">
              <a:rPr lang="de-DE" altLang="de-DE" smtClean="0">
                <a:latin typeface="Calibri" panose="020F0502020204030204" pitchFamily="34" charset="0"/>
              </a:rPr>
              <a:pPr>
                <a:defRPr/>
              </a:pPr>
              <a:t>6</a:t>
            </a:fld>
            <a:endParaRPr lang="de-DE" altLang="de-DE" dirty="0">
              <a:latin typeface="Calibri" panose="020F0502020204030204" pitchFamily="34" charset="0"/>
            </a:endParaRPr>
          </a:p>
        </p:txBody>
      </p:sp>
      <p:pic>
        <p:nvPicPr>
          <p:cNvPr id="35" name="Picture 7" descr="img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603556">
            <a:off x="533542" y="992203"/>
            <a:ext cx="1953183" cy="2723985"/>
          </a:xfrm>
          <a:prstGeom prst="rect">
            <a:avLst/>
          </a:prstGeom>
          <a:noFill/>
          <a:ln>
            <a:noFill/>
          </a:ln>
          <a:effectLst>
            <a:outerShdw blurRad="50800" dist="63500" dir="2700000" algn="tl" rotWithShape="0">
              <a:prstClr val="black">
                <a:alpha val="40000"/>
              </a:prstClr>
            </a:outerShdw>
          </a:effectLst>
          <a:scene3d>
            <a:camera prst="orthographicFront">
              <a:rot lat="0" lon="0" rev="210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en 1"/>
          <p:cNvGrpSpPr/>
          <p:nvPr/>
        </p:nvGrpSpPr>
        <p:grpSpPr>
          <a:xfrm>
            <a:off x="1733918" y="1564400"/>
            <a:ext cx="4500838" cy="4456888"/>
            <a:chOff x="2193668" y="1492370"/>
            <a:chExt cx="4500838" cy="4456888"/>
          </a:xfrm>
        </p:grpSpPr>
        <p:pic>
          <p:nvPicPr>
            <p:cNvPr id="205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3668" y="1492370"/>
              <a:ext cx="4500838" cy="3375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hteck 18"/>
            <p:cNvSpPr/>
            <p:nvPr/>
          </p:nvSpPr>
          <p:spPr>
            <a:xfrm>
              <a:off x="2588979" y="4748929"/>
              <a:ext cx="3724742" cy="1200329"/>
            </a:xfrm>
            <a:prstGeom prst="rect">
              <a:avLst/>
            </a:prstGeom>
            <a:noFill/>
          </p:spPr>
          <p:txBody>
            <a:bodyPr wrap="square" rtlCol="0">
              <a:spAutoFit/>
            </a:bodyPr>
            <a:lstStyle/>
            <a:p>
              <a:pPr algn="ctr"/>
              <a:r>
                <a:rPr lang="de-DE" sz="2400" b="1" dirty="0">
                  <a:latin typeface="Calibri" panose="020F0502020204030204" pitchFamily="34" charset="0"/>
                </a:rPr>
                <a:t>40% </a:t>
              </a:r>
              <a:r>
                <a:rPr lang="de-DE" sz="2400" b="1" dirty="0" err="1">
                  <a:latin typeface="Calibri" panose="020F0502020204030204" pitchFamily="34" charset="0"/>
                </a:rPr>
                <a:t>to</a:t>
              </a:r>
              <a:r>
                <a:rPr lang="de-DE" sz="2400" b="1" dirty="0">
                  <a:latin typeface="Calibri" panose="020F0502020204030204" pitchFamily="34" charset="0"/>
                </a:rPr>
                <a:t> 60%</a:t>
              </a:r>
            </a:p>
            <a:p>
              <a:pPr algn="ctr"/>
              <a:r>
                <a:rPr lang="de-DE" sz="2400" dirty="0">
                  <a:latin typeface="Calibri" panose="020F0502020204030204" pitchFamily="34" charset="0"/>
                </a:rPr>
                <a:t>erreichen nicht ihre individuellen Therapieziele</a:t>
              </a:r>
            </a:p>
          </p:txBody>
        </p:sp>
      </p:grpSp>
      <p:grpSp>
        <p:nvGrpSpPr>
          <p:cNvPr id="6" name="Gruppieren 5"/>
          <p:cNvGrpSpPr/>
          <p:nvPr/>
        </p:nvGrpSpPr>
        <p:grpSpPr>
          <a:xfrm>
            <a:off x="5810930" y="2818943"/>
            <a:ext cx="3009542" cy="3527565"/>
            <a:chOff x="5517122" y="1464157"/>
            <a:chExt cx="3009542" cy="3527565"/>
          </a:xfrm>
        </p:grpSpPr>
        <p:pic>
          <p:nvPicPr>
            <p:cNvPr id="2050" name="Picture 2" descr="Dollar bills"/>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7122" y="1833455"/>
              <a:ext cx="2884986" cy="1803116"/>
            </a:xfrm>
            <a:prstGeom prst="rect">
              <a:avLst/>
            </a:prstGeom>
            <a:noFill/>
            <a:extLst>
              <a:ext uri="{909E8E84-426E-40DD-AFC4-6F175D3DCCD1}">
                <a14:hiddenFill xmlns:a14="http://schemas.microsoft.com/office/drawing/2010/main">
                  <a:solidFill>
                    <a:srgbClr val="FFFFFF"/>
                  </a:solidFill>
                </a14:hiddenFill>
              </a:ext>
            </a:extLst>
          </p:spPr>
        </p:pic>
        <p:sp>
          <p:nvSpPr>
            <p:cNvPr id="38" name="Rechteck 37"/>
            <p:cNvSpPr/>
            <p:nvPr/>
          </p:nvSpPr>
          <p:spPr>
            <a:xfrm>
              <a:off x="5583857" y="1788043"/>
              <a:ext cx="1813206" cy="523220"/>
            </a:xfrm>
            <a:prstGeom prst="rect">
              <a:avLst/>
            </a:prstGeom>
            <a:noFill/>
          </p:spPr>
          <p:txBody>
            <a:bodyPr wrap="square" rtlCol="0">
              <a:spAutoFit/>
            </a:bodyPr>
            <a:lstStyle/>
            <a:p>
              <a:pPr algn="ctr"/>
              <a:endParaRPr lang="de-DE" sz="2800" dirty="0">
                <a:solidFill>
                  <a:srgbClr val="0666AD"/>
                </a:solidFill>
                <a:latin typeface="Calibri" panose="020F0502020204030204" pitchFamily="34" charset="0"/>
              </a:endParaRPr>
            </a:p>
          </p:txBody>
        </p:sp>
        <p:sp>
          <p:nvSpPr>
            <p:cNvPr id="39" name="Rechteck 38"/>
            <p:cNvSpPr/>
            <p:nvPr/>
          </p:nvSpPr>
          <p:spPr>
            <a:xfrm>
              <a:off x="5871928" y="1464157"/>
              <a:ext cx="2272450" cy="461665"/>
            </a:xfrm>
            <a:prstGeom prst="rect">
              <a:avLst/>
            </a:prstGeom>
            <a:noFill/>
          </p:spPr>
          <p:txBody>
            <a:bodyPr wrap="square" rtlCol="0">
              <a:spAutoFit/>
            </a:bodyPr>
            <a:lstStyle/>
            <a:p>
              <a:pPr algn="ctr"/>
              <a:r>
                <a:rPr lang="de-DE" sz="2400" b="1" dirty="0">
                  <a:latin typeface="Calibri" panose="020F0502020204030204" pitchFamily="34" charset="0"/>
                </a:rPr>
                <a:t>1 von  9 $...</a:t>
              </a:r>
            </a:p>
          </p:txBody>
        </p:sp>
        <p:sp>
          <p:nvSpPr>
            <p:cNvPr id="40" name="Rechteck 39"/>
            <p:cNvSpPr/>
            <p:nvPr/>
          </p:nvSpPr>
          <p:spPr>
            <a:xfrm>
              <a:off x="5584352" y="3464799"/>
              <a:ext cx="2646964" cy="707886"/>
            </a:xfrm>
            <a:prstGeom prst="rect">
              <a:avLst/>
            </a:prstGeom>
            <a:noFill/>
          </p:spPr>
          <p:txBody>
            <a:bodyPr wrap="square" rtlCol="0">
              <a:spAutoFit/>
            </a:bodyPr>
            <a:lstStyle/>
            <a:p>
              <a:pPr algn="ctr"/>
              <a:r>
                <a:rPr lang="de-DE" sz="2000" dirty="0">
                  <a:latin typeface="Calibri" panose="020F0502020204030204" pitchFamily="34" charset="0"/>
                </a:rPr>
                <a:t>…wird für Diabetes ausgegeben:</a:t>
              </a:r>
            </a:p>
          </p:txBody>
        </p:sp>
        <p:sp>
          <p:nvSpPr>
            <p:cNvPr id="41" name="Rechteck 40"/>
            <p:cNvSpPr/>
            <p:nvPr/>
          </p:nvSpPr>
          <p:spPr>
            <a:xfrm>
              <a:off x="5819575" y="4160725"/>
              <a:ext cx="2280079" cy="830997"/>
            </a:xfrm>
            <a:prstGeom prst="rect">
              <a:avLst/>
            </a:prstGeom>
            <a:noFill/>
          </p:spPr>
          <p:txBody>
            <a:bodyPr wrap="square" rtlCol="0">
              <a:spAutoFit/>
            </a:bodyPr>
            <a:lstStyle/>
            <a:p>
              <a:pPr algn="ctr"/>
              <a:r>
                <a:rPr lang="de-DE" sz="2400" b="1" dirty="0">
                  <a:latin typeface="Calibri" panose="020F0502020204030204" pitchFamily="34" charset="0"/>
                </a:rPr>
                <a:t>$ 613 Milliarden/Jahr</a:t>
              </a:r>
            </a:p>
          </p:txBody>
        </p:sp>
        <p:sp>
          <p:nvSpPr>
            <p:cNvPr id="24" name="Rechteck 23"/>
            <p:cNvSpPr/>
            <p:nvPr/>
          </p:nvSpPr>
          <p:spPr>
            <a:xfrm>
              <a:off x="8018585" y="1890346"/>
              <a:ext cx="508079" cy="236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latin typeface="Calibri" panose="020F0502020204030204" pitchFamily="34" charset="0"/>
              </a:endParaRPr>
            </a:p>
          </p:txBody>
        </p:sp>
      </p:grpSp>
    </p:spTree>
    <p:extLst>
      <p:ext uri="{BB962C8B-B14F-4D97-AF65-F5344CB8AC3E}">
        <p14:creationId xmlns:p14="http://schemas.microsoft.com/office/powerpoint/2010/main" val="142887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221552" y="82829"/>
            <a:ext cx="8682718" cy="400050"/>
          </a:xfrm>
        </p:spPr>
        <p:txBody>
          <a:bodyPr/>
          <a:lstStyle/>
          <a:p>
            <a:r>
              <a:rPr lang="de-DE" sz="2800" dirty="0">
                <a:solidFill>
                  <a:srgbClr val="0666B0"/>
                </a:solidFill>
                <a:latin typeface="Calibri" pitchFamily="34" charset="0"/>
                <a:ea typeface="ヒラギノ角ゴ Pro W3"/>
              </a:rPr>
              <a:t>Diabetes mellitus - Kosten</a:t>
            </a:r>
          </a:p>
        </p:txBody>
      </p:sp>
      <p:graphicFrame>
        <p:nvGraphicFramePr>
          <p:cNvPr id="3" name="Tabelle 2">
            <a:extLst>
              <a:ext uri="{FF2B5EF4-FFF2-40B4-BE49-F238E27FC236}">
                <a16:creationId xmlns:a16="http://schemas.microsoft.com/office/drawing/2014/main" id="{A935E88D-23D8-4A86-A79E-2BAEE892FF79}"/>
              </a:ext>
            </a:extLst>
          </p:cNvPr>
          <p:cNvGraphicFramePr>
            <a:graphicFrameLocks noGrp="1"/>
          </p:cNvGraphicFramePr>
          <p:nvPr>
            <p:extLst>
              <p:ext uri="{D42A27DB-BD31-4B8C-83A1-F6EECF244321}">
                <p14:modId xmlns:p14="http://schemas.microsoft.com/office/powerpoint/2010/main" val="3762831987"/>
              </p:ext>
            </p:extLst>
          </p:nvPr>
        </p:nvGraphicFramePr>
        <p:xfrm>
          <a:off x="1049315" y="836712"/>
          <a:ext cx="7045370" cy="4464499"/>
        </p:xfrm>
        <a:graphic>
          <a:graphicData uri="http://schemas.openxmlformats.org/drawingml/2006/table">
            <a:tbl>
              <a:tblPr firstRow="1" firstCol="1" bandRow="1"/>
              <a:tblGrid>
                <a:gridCol w="4239244">
                  <a:extLst>
                    <a:ext uri="{9D8B030D-6E8A-4147-A177-3AD203B41FA5}">
                      <a16:colId xmlns:a16="http://schemas.microsoft.com/office/drawing/2014/main" val="418778862"/>
                    </a:ext>
                  </a:extLst>
                </a:gridCol>
                <a:gridCol w="2806126">
                  <a:extLst>
                    <a:ext uri="{9D8B030D-6E8A-4147-A177-3AD203B41FA5}">
                      <a16:colId xmlns:a16="http://schemas.microsoft.com/office/drawing/2014/main" val="1890822046"/>
                    </a:ext>
                  </a:extLst>
                </a:gridCol>
              </a:tblGrid>
              <a:tr h="332554">
                <a:tc rowSpan="2">
                  <a:txBody>
                    <a:bodyPr/>
                    <a:lstStyle/>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Zustand</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pro Zyklus (12 Mo.)</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3356608688"/>
                  </a:ext>
                </a:extLst>
              </a:tr>
              <a:tr h="473851">
                <a:tc vMerge="1">
                  <a:txBody>
                    <a:bodyPr/>
                    <a:lstStyle/>
                    <a:p>
                      <a:endParaRPr lang="de-DE"/>
                    </a:p>
                  </a:txBody>
                  <a:tcPr/>
                </a:tc>
                <a:tc>
                  <a:txBody>
                    <a:bodyPr/>
                    <a:lstStyle/>
                    <a:p>
                      <a:pPr algn="ct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Basis-Kosten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extLst>
                  <a:ext uri="{0D108BD9-81ED-4DB2-BD59-A6C34878D82A}">
                    <a16:rowId xmlns:a16="http://schemas.microsoft.com/office/drawing/2014/main" val="3508182085"/>
                  </a:ext>
                </a:extLst>
              </a:tr>
              <a:tr h="332554">
                <a:tc>
                  <a:txBody>
                    <a:bodyPr/>
                    <a:lstStyle/>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Kontinuierlicher Diabetes mellitus</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lnSpc>
                          <a:spcPct val="150000"/>
                        </a:lnSpc>
                        <a:spcBef>
                          <a:spcPts val="600"/>
                        </a:spcBef>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542,00 €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232308083"/>
                  </a:ext>
                </a:extLst>
              </a:tr>
              <a:tr h="332554">
                <a:tc>
                  <a:txBody>
                    <a:bodyPr/>
                    <a:lstStyle/>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Neuropathie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a:txBody>
                    <a:bodyPr/>
                    <a:lstStyle/>
                    <a:p>
                      <a:pPr algn="ctr">
                        <a:lnSpc>
                          <a:spcPct val="150000"/>
                        </a:lnSpc>
                        <a:spcBef>
                          <a:spcPts val="600"/>
                        </a:spcBef>
                        <a:spcAft>
                          <a:spcPts val="0"/>
                        </a:spcAft>
                      </a:pPr>
                      <a:r>
                        <a:rPr lang="de-DE" sz="1200">
                          <a:effectLst/>
                          <a:latin typeface="Calibri" panose="020F0502020204030204" pitchFamily="34" charset="0"/>
                          <a:ea typeface="Calibri" panose="020F0502020204030204" pitchFamily="34" charset="0"/>
                          <a:cs typeface="Times New Roman" panose="02020603050405020304" pitchFamily="18" charset="0"/>
                        </a:rPr>
                        <a:t>2.312,17 €</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extLst>
                  <a:ext uri="{0D108BD9-81ED-4DB2-BD59-A6C34878D82A}">
                    <a16:rowId xmlns:a16="http://schemas.microsoft.com/office/drawing/2014/main" val="1798399008"/>
                  </a:ext>
                </a:extLst>
              </a:tr>
              <a:tr h="332554">
                <a:tc>
                  <a:txBody>
                    <a:bodyPr/>
                    <a:lstStyle/>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Diabetisches Fußsyndrom  (DFS)</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lnSpc>
                          <a:spcPct val="150000"/>
                        </a:lnSpc>
                        <a:spcBef>
                          <a:spcPts val="600"/>
                        </a:spcBef>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2.546,44 €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4169178250"/>
                  </a:ext>
                </a:extLst>
              </a:tr>
              <a:tr h="332554">
                <a:tc>
                  <a:txBody>
                    <a:bodyPr/>
                    <a:lstStyle/>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Diabetisches Fußsyndrom mit Amputation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a:txBody>
                    <a:bodyPr/>
                    <a:lstStyle/>
                    <a:p>
                      <a:pPr algn="ctr">
                        <a:lnSpc>
                          <a:spcPct val="150000"/>
                        </a:lnSpc>
                        <a:spcBef>
                          <a:spcPts val="600"/>
                        </a:spcBef>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6.068,85 €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extLst>
                  <a:ext uri="{0D108BD9-81ED-4DB2-BD59-A6C34878D82A}">
                    <a16:rowId xmlns:a16="http://schemas.microsoft.com/office/drawing/2014/main" val="2490638092"/>
                  </a:ext>
                </a:extLst>
              </a:tr>
              <a:tr h="332554">
                <a:tc>
                  <a:txBody>
                    <a:bodyPr/>
                    <a:lstStyle/>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Schlaganfall</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lnSpc>
                          <a:spcPct val="150000"/>
                        </a:lnSpc>
                        <a:spcBef>
                          <a:spcPts val="600"/>
                        </a:spcBef>
                        <a:spcAft>
                          <a:spcPts val="0"/>
                        </a:spcAft>
                      </a:pPr>
                      <a:r>
                        <a:rPr lang="de-DE" sz="1200">
                          <a:effectLst/>
                          <a:latin typeface="Calibri" panose="020F0502020204030204" pitchFamily="34" charset="0"/>
                          <a:ea typeface="Calibri" panose="020F0502020204030204" pitchFamily="34" charset="0"/>
                          <a:cs typeface="Times New Roman" panose="02020603050405020304" pitchFamily="18" charset="0"/>
                        </a:rPr>
                        <a:t>4.720,80 €</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2457323756"/>
                  </a:ext>
                </a:extLst>
              </a:tr>
              <a:tr h="332554">
                <a:tc>
                  <a:txBody>
                    <a:bodyPr/>
                    <a:lstStyle/>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Nephropathie</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a:txBody>
                    <a:bodyPr/>
                    <a:lstStyle/>
                    <a:p>
                      <a:pPr algn="ctr">
                        <a:lnSpc>
                          <a:spcPct val="150000"/>
                        </a:lnSpc>
                        <a:spcBef>
                          <a:spcPts val="600"/>
                        </a:spcBef>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2.983,91 €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extLst>
                  <a:ext uri="{0D108BD9-81ED-4DB2-BD59-A6C34878D82A}">
                    <a16:rowId xmlns:a16="http://schemas.microsoft.com/office/drawing/2014/main" val="2124375594"/>
                  </a:ext>
                </a:extLst>
              </a:tr>
              <a:tr h="332554">
                <a:tc>
                  <a:txBody>
                    <a:bodyPr/>
                    <a:lstStyle/>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Terminales Nierenversagen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lnSpc>
                          <a:spcPct val="150000"/>
                        </a:lnSpc>
                        <a:spcBef>
                          <a:spcPts val="600"/>
                        </a:spcBef>
                        <a:spcAft>
                          <a:spcPts val="0"/>
                        </a:spcAft>
                      </a:pPr>
                      <a:r>
                        <a:rPr lang="de-DE" sz="1200">
                          <a:effectLst/>
                          <a:latin typeface="Calibri" panose="020F0502020204030204" pitchFamily="34" charset="0"/>
                          <a:ea typeface="Calibri" panose="020F0502020204030204" pitchFamily="34" charset="0"/>
                          <a:cs typeface="Times New Roman" panose="02020603050405020304" pitchFamily="18" charset="0"/>
                        </a:rPr>
                        <a:t>22.984,00 €</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364403706"/>
                  </a:ext>
                </a:extLst>
              </a:tr>
              <a:tr h="332554">
                <a:tc>
                  <a:txBody>
                    <a:bodyPr/>
                    <a:lstStyle/>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Retinopathie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a:txBody>
                    <a:bodyPr/>
                    <a:lstStyle/>
                    <a:p>
                      <a:pPr algn="ctr">
                        <a:lnSpc>
                          <a:spcPct val="150000"/>
                        </a:lnSpc>
                        <a:spcBef>
                          <a:spcPts val="600"/>
                        </a:spcBef>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1.830,18 €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extLst>
                  <a:ext uri="{0D108BD9-81ED-4DB2-BD59-A6C34878D82A}">
                    <a16:rowId xmlns:a16="http://schemas.microsoft.com/office/drawing/2014/main" val="2107373940"/>
                  </a:ext>
                </a:extLst>
              </a:tr>
              <a:tr h="332554">
                <a:tc>
                  <a:txBody>
                    <a:bodyPr/>
                    <a:lstStyle/>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Erblindung</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lnSpc>
                          <a:spcPct val="150000"/>
                        </a:lnSpc>
                        <a:spcBef>
                          <a:spcPts val="600"/>
                        </a:spcBef>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17.300,00 €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305077174"/>
                  </a:ext>
                </a:extLst>
              </a:tr>
              <a:tr h="332554">
                <a:tc>
                  <a:txBody>
                    <a:bodyPr/>
                    <a:lstStyle/>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Angina Pectoris</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tc>
                  <a:txBody>
                    <a:bodyPr/>
                    <a:lstStyle/>
                    <a:p>
                      <a:pPr algn="ctr">
                        <a:lnSpc>
                          <a:spcPct val="150000"/>
                        </a:lnSpc>
                        <a:spcBef>
                          <a:spcPts val="600"/>
                        </a:spcBef>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1.719,71 €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A7BFDE"/>
                    </a:solidFill>
                  </a:tcPr>
                </a:tc>
                <a:extLst>
                  <a:ext uri="{0D108BD9-81ED-4DB2-BD59-A6C34878D82A}">
                    <a16:rowId xmlns:a16="http://schemas.microsoft.com/office/drawing/2014/main" val="4202992878"/>
                  </a:ext>
                </a:extLst>
              </a:tr>
              <a:tr h="332554">
                <a:tc>
                  <a:txBody>
                    <a:bodyPr/>
                    <a:lstStyle/>
                    <a:p>
                      <a:pPr algn="r">
                        <a:lnSpc>
                          <a:spcPct val="150000"/>
                        </a:lnSpc>
                        <a:spcBef>
                          <a:spcPts val="600"/>
                        </a:spcBef>
                        <a:spcAft>
                          <a:spcPts val="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Myokardinfarkt</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lnSpc>
                          <a:spcPct val="150000"/>
                        </a:lnSpc>
                        <a:spcBef>
                          <a:spcPts val="600"/>
                        </a:spcBef>
                        <a:spcAft>
                          <a:spcPts val="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4.609,62 €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2711323188"/>
                  </a:ext>
                </a:extLst>
              </a:tr>
            </a:tbl>
          </a:graphicData>
        </a:graphic>
      </p:graphicFrame>
      <p:pic>
        <p:nvPicPr>
          <p:cNvPr id="8" name="Grafik 7">
            <a:extLst>
              <a:ext uri="{FF2B5EF4-FFF2-40B4-BE49-F238E27FC236}">
                <a16:creationId xmlns:a16="http://schemas.microsoft.com/office/drawing/2014/main" id="{3D0109D0-99C8-4319-8155-41C2F1CD0315}"/>
              </a:ext>
            </a:extLst>
          </p:cNvPr>
          <p:cNvPicPr>
            <a:picLocks noChangeAspect="1"/>
          </p:cNvPicPr>
          <p:nvPr/>
        </p:nvPicPr>
        <p:blipFill>
          <a:blip r:embed="rId2"/>
          <a:stretch>
            <a:fillRect/>
          </a:stretch>
        </p:blipFill>
        <p:spPr>
          <a:xfrm>
            <a:off x="902096" y="5517232"/>
            <a:ext cx="3901554" cy="835451"/>
          </a:xfrm>
          <a:prstGeom prst="rect">
            <a:avLst/>
          </a:prstGeom>
        </p:spPr>
      </p:pic>
      <p:sp>
        <p:nvSpPr>
          <p:cNvPr id="10" name="Rechteck 9">
            <a:extLst>
              <a:ext uri="{FF2B5EF4-FFF2-40B4-BE49-F238E27FC236}">
                <a16:creationId xmlns:a16="http://schemas.microsoft.com/office/drawing/2014/main" id="{60B3A822-336F-422A-AE9A-A3F183116EA2}"/>
              </a:ext>
            </a:extLst>
          </p:cNvPr>
          <p:cNvSpPr/>
          <p:nvPr/>
        </p:nvSpPr>
        <p:spPr>
          <a:xfrm>
            <a:off x="4355976" y="5510279"/>
            <a:ext cx="3813920" cy="646331"/>
          </a:xfrm>
          <a:prstGeom prst="rect">
            <a:avLst/>
          </a:prstGeom>
        </p:spPr>
        <p:txBody>
          <a:bodyPr wrap="square">
            <a:spAutoFit/>
          </a:bodyPr>
          <a:lstStyle/>
          <a:p>
            <a:pPr algn="r"/>
            <a:r>
              <a:rPr lang="de-DE" sz="1200" b="1" dirty="0">
                <a:latin typeface="Calibri" panose="020F0502020204030204" pitchFamily="34" charset="0"/>
                <a:cs typeface="Calibri" panose="020F0502020204030204" pitchFamily="34" charset="0"/>
              </a:rPr>
              <a:t>Arbeitsgruppe: Prof. Dr. med. Sylvia Thun</a:t>
            </a:r>
          </a:p>
          <a:p>
            <a:pPr algn="r"/>
            <a:r>
              <a:rPr lang="de-DE" sz="1200" dirty="0">
                <a:latin typeface="Calibri" panose="020F0502020204030204" pitchFamily="34" charset="0"/>
                <a:cs typeface="Calibri" panose="020F0502020204030204" pitchFamily="34" charset="0"/>
              </a:rPr>
              <a:t>Informations- und Kommunikationstechnologien im Gesundheitswesen</a:t>
            </a:r>
          </a:p>
        </p:txBody>
      </p:sp>
    </p:spTree>
    <p:extLst>
      <p:ext uri="{BB962C8B-B14F-4D97-AF65-F5344CB8AC3E}">
        <p14:creationId xmlns:p14="http://schemas.microsoft.com/office/powerpoint/2010/main" val="4015252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ChangeArrowheads="1"/>
          </p:cNvSpPr>
          <p:nvPr/>
        </p:nvSpPr>
        <p:spPr bwMode="auto">
          <a:xfrm>
            <a:off x="1304307" y="4292600"/>
            <a:ext cx="6551612" cy="1800225"/>
          </a:xfrm>
          <a:prstGeom prst="rect">
            <a:avLst/>
          </a:prstGeom>
          <a:gradFill rotWithShape="1">
            <a:gsLst>
              <a:gs pos="0">
                <a:schemeClr val="bg1"/>
              </a:gs>
              <a:gs pos="100000">
                <a:srgbClr val="96969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1800">
              <a:latin typeface="Arial" panose="020B0604020202020204" pitchFamily="34" charset="0"/>
            </a:endParaRPr>
          </a:p>
        </p:txBody>
      </p:sp>
      <p:sp>
        <p:nvSpPr>
          <p:cNvPr id="6" name="Rectangle 9"/>
          <p:cNvSpPr>
            <a:spLocks noChangeArrowheads="1"/>
          </p:cNvSpPr>
          <p:nvPr/>
        </p:nvSpPr>
        <p:spPr bwMode="auto">
          <a:xfrm>
            <a:off x="1304307" y="1557338"/>
            <a:ext cx="6551612" cy="2519362"/>
          </a:xfrm>
          <a:prstGeom prst="rect">
            <a:avLst/>
          </a:prstGeom>
          <a:gradFill rotWithShape="1">
            <a:gsLst>
              <a:gs pos="0">
                <a:srgbClr val="969696"/>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1800">
              <a:latin typeface="Arial" panose="020B0604020202020204" pitchFamily="34" charset="0"/>
            </a:endParaRPr>
          </a:p>
        </p:txBody>
      </p:sp>
      <p:sp>
        <p:nvSpPr>
          <p:cNvPr id="8" name="Line 18"/>
          <p:cNvSpPr>
            <a:spLocks noChangeShapeType="1"/>
          </p:cNvSpPr>
          <p:nvPr/>
        </p:nvSpPr>
        <p:spPr bwMode="auto">
          <a:xfrm>
            <a:off x="1278907" y="1557338"/>
            <a:ext cx="0" cy="45354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 name="Text Box 21"/>
          <p:cNvSpPr txBox="1">
            <a:spLocks noChangeArrowheads="1"/>
          </p:cNvSpPr>
          <p:nvPr/>
        </p:nvSpPr>
        <p:spPr bwMode="auto">
          <a:xfrm>
            <a:off x="799482" y="1412875"/>
            <a:ext cx="479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latin typeface="Arial" panose="020B0604020202020204" pitchFamily="34" charset="0"/>
              </a:rPr>
              <a:t>300</a:t>
            </a:r>
          </a:p>
        </p:txBody>
      </p:sp>
      <p:sp>
        <p:nvSpPr>
          <p:cNvPr id="10" name="Text Box 22"/>
          <p:cNvSpPr txBox="1">
            <a:spLocks noChangeArrowheads="1"/>
          </p:cNvSpPr>
          <p:nvPr/>
        </p:nvSpPr>
        <p:spPr bwMode="auto">
          <a:xfrm>
            <a:off x="799482" y="2187575"/>
            <a:ext cx="479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latin typeface="Arial" panose="020B0604020202020204" pitchFamily="34" charset="0"/>
              </a:rPr>
              <a:t>250</a:t>
            </a:r>
          </a:p>
        </p:txBody>
      </p:sp>
      <p:sp>
        <p:nvSpPr>
          <p:cNvPr id="11" name="Text Box 23"/>
          <p:cNvSpPr txBox="1">
            <a:spLocks noChangeArrowheads="1"/>
          </p:cNvSpPr>
          <p:nvPr/>
        </p:nvSpPr>
        <p:spPr bwMode="auto">
          <a:xfrm>
            <a:off x="799482" y="2924175"/>
            <a:ext cx="479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latin typeface="Arial" panose="020B0604020202020204" pitchFamily="34" charset="0"/>
              </a:rPr>
              <a:t>200</a:t>
            </a:r>
          </a:p>
        </p:txBody>
      </p:sp>
      <p:sp>
        <p:nvSpPr>
          <p:cNvPr id="12" name="Text Box 24"/>
          <p:cNvSpPr txBox="1">
            <a:spLocks noChangeArrowheads="1"/>
          </p:cNvSpPr>
          <p:nvPr/>
        </p:nvSpPr>
        <p:spPr bwMode="auto">
          <a:xfrm>
            <a:off x="799482" y="3700463"/>
            <a:ext cx="479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latin typeface="Arial" panose="020B0604020202020204" pitchFamily="34" charset="0"/>
              </a:rPr>
              <a:t>150</a:t>
            </a:r>
          </a:p>
        </p:txBody>
      </p:sp>
      <p:sp>
        <p:nvSpPr>
          <p:cNvPr id="13" name="Text Box 25"/>
          <p:cNvSpPr txBox="1">
            <a:spLocks noChangeArrowheads="1"/>
          </p:cNvSpPr>
          <p:nvPr/>
        </p:nvSpPr>
        <p:spPr bwMode="auto">
          <a:xfrm>
            <a:off x="799482" y="4437063"/>
            <a:ext cx="479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latin typeface="Arial" panose="020B0604020202020204" pitchFamily="34" charset="0"/>
              </a:rPr>
              <a:t>100</a:t>
            </a:r>
          </a:p>
        </p:txBody>
      </p:sp>
      <p:sp>
        <p:nvSpPr>
          <p:cNvPr id="14" name="Text Box 26"/>
          <p:cNvSpPr txBox="1">
            <a:spLocks noChangeArrowheads="1"/>
          </p:cNvSpPr>
          <p:nvPr/>
        </p:nvSpPr>
        <p:spPr bwMode="auto">
          <a:xfrm>
            <a:off x="897907" y="5211763"/>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latin typeface="Arial" panose="020B0604020202020204" pitchFamily="34" charset="0"/>
              </a:rPr>
              <a:t>50</a:t>
            </a:r>
          </a:p>
        </p:txBody>
      </p:sp>
      <p:sp>
        <p:nvSpPr>
          <p:cNvPr id="15" name="Text Box 27"/>
          <p:cNvSpPr txBox="1">
            <a:spLocks noChangeArrowheads="1"/>
          </p:cNvSpPr>
          <p:nvPr/>
        </p:nvSpPr>
        <p:spPr bwMode="auto">
          <a:xfrm>
            <a:off x="996332" y="5876925"/>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latin typeface="Arial" panose="020B0604020202020204" pitchFamily="34" charset="0"/>
              </a:rPr>
              <a:t>0</a:t>
            </a:r>
          </a:p>
        </p:txBody>
      </p:sp>
      <p:pic>
        <p:nvPicPr>
          <p:cNvPr id="16" name="Picture 30" descr="pfad graubl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41" y="268464"/>
            <a:ext cx="9515475" cy="717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8"/>
          <p:cNvSpPr txBox="1">
            <a:spLocks noChangeArrowheads="1"/>
          </p:cNvSpPr>
          <p:nvPr/>
        </p:nvSpPr>
        <p:spPr bwMode="auto">
          <a:xfrm rot="-5400000">
            <a:off x="-577127" y="3679309"/>
            <a:ext cx="23293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800" dirty="0"/>
              <a:t>Blood Glucose (mg/</a:t>
            </a:r>
            <a:r>
              <a:rPr lang="de-DE" altLang="de-DE" sz="1800" dirty="0" err="1"/>
              <a:t>dL</a:t>
            </a:r>
            <a:r>
              <a:rPr lang="de-DE" altLang="de-DE" sz="1800" dirty="0"/>
              <a:t>)</a:t>
            </a:r>
          </a:p>
        </p:txBody>
      </p:sp>
      <p:pic>
        <p:nvPicPr>
          <p:cNvPr id="18" name="Picture 42" descr="pfad gr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41" y="277811"/>
            <a:ext cx="9515475" cy="717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uppieren 18"/>
          <p:cNvGrpSpPr>
            <a:grpSpLocks/>
          </p:cNvGrpSpPr>
          <p:nvPr/>
        </p:nvGrpSpPr>
        <p:grpSpPr bwMode="auto">
          <a:xfrm>
            <a:off x="1304307" y="1916113"/>
            <a:ext cx="6551612" cy="3744912"/>
            <a:chOff x="900113" y="1916113"/>
            <a:chExt cx="6551612" cy="3744912"/>
          </a:xfrm>
        </p:grpSpPr>
        <p:sp>
          <p:nvSpPr>
            <p:cNvPr id="20" name="Line 44"/>
            <p:cNvSpPr>
              <a:spLocks noChangeShapeType="1"/>
            </p:cNvSpPr>
            <p:nvPr/>
          </p:nvSpPr>
          <p:spPr bwMode="auto">
            <a:xfrm>
              <a:off x="3708400" y="1989138"/>
              <a:ext cx="1079500" cy="14398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 name="Line 45"/>
            <p:cNvSpPr>
              <a:spLocks noChangeShapeType="1"/>
            </p:cNvSpPr>
            <p:nvPr/>
          </p:nvSpPr>
          <p:spPr bwMode="auto">
            <a:xfrm>
              <a:off x="4787900" y="3429000"/>
              <a:ext cx="26638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 name="Line 46"/>
            <p:cNvSpPr>
              <a:spLocks noChangeShapeType="1"/>
            </p:cNvSpPr>
            <p:nvPr/>
          </p:nvSpPr>
          <p:spPr bwMode="auto">
            <a:xfrm>
              <a:off x="4787900" y="5084763"/>
              <a:ext cx="26638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 name="Line 47"/>
            <p:cNvSpPr>
              <a:spLocks noChangeShapeType="1"/>
            </p:cNvSpPr>
            <p:nvPr/>
          </p:nvSpPr>
          <p:spPr bwMode="auto">
            <a:xfrm flipV="1">
              <a:off x="900113" y="5661025"/>
              <a:ext cx="2879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 name="Line 48"/>
            <p:cNvSpPr>
              <a:spLocks noChangeShapeType="1"/>
            </p:cNvSpPr>
            <p:nvPr/>
          </p:nvSpPr>
          <p:spPr bwMode="auto">
            <a:xfrm>
              <a:off x="900113" y="1916113"/>
              <a:ext cx="2808287" cy="730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5" name="Line 49"/>
            <p:cNvSpPr>
              <a:spLocks noChangeShapeType="1"/>
            </p:cNvSpPr>
            <p:nvPr/>
          </p:nvSpPr>
          <p:spPr bwMode="auto">
            <a:xfrm flipV="1">
              <a:off x="3779838" y="5084763"/>
              <a:ext cx="1008062" cy="5762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6" name="AutoShape 51"/>
          <p:cNvSpPr>
            <a:spLocks noChangeArrowheads="1"/>
          </p:cNvSpPr>
          <p:nvPr/>
        </p:nvSpPr>
        <p:spPr bwMode="auto">
          <a:xfrm rot="10800000">
            <a:off x="6128719" y="5199334"/>
            <a:ext cx="935038" cy="821953"/>
          </a:xfrm>
          <a:prstGeom prst="downArrow">
            <a:avLst>
              <a:gd name="adj1" fmla="val 50093"/>
              <a:gd name="adj2" fmla="val 50005"/>
            </a:avLst>
          </a:prstGeom>
          <a:solidFill>
            <a:srgbClr val="4F81BD"/>
          </a:solidFill>
          <a:ln w="9525">
            <a:solidFill>
              <a:schemeClr val="tx1"/>
            </a:solidFill>
            <a:miter lim="800000"/>
            <a:headEnd/>
            <a:tailEnd/>
          </a:ln>
          <a:effectLs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1800">
              <a:latin typeface="Arial" panose="020B0604020202020204" pitchFamily="34" charset="0"/>
            </a:endParaRPr>
          </a:p>
        </p:txBody>
      </p:sp>
      <p:sp>
        <p:nvSpPr>
          <p:cNvPr id="27" name="Rectangle 52"/>
          <p:cNvSpPr>
            <a:spLocks noChangeArrowheads="1"/>
          </p:cNvSpPr>
          <p:nvPr/>
        </p:nvSpPr>
        <p:spPr bwMode="auto">
          <a:xfrm>
            <a:off x="7063757" y="2060575"/>
            <a:ext cx="15448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800" dirty="0" err="1"/>
              <a:t>reduce</a:t>
            </a:r>
            <a:endParaRPr lang="de-DE" altLang="de-DE" sz="1800" dirty="0"/>
          </a:p>
          <a:p>
            <a:pPr eaLnBrk="1" hangingPunct="1">
              <a:spcBef>
                <a:spcPct val="0"/>
              </a:spcBef>
              <a:buFontTx/>
              <a:buNone/>
            </a:pPr>
            <a:r>
              <a:rPr lang="de-DE" altLang="de-DE" sz="1800" dirty="0" err="1"/>
              <a:t>hyperglycemia</a:t>
            </a:r>
            <a:endParaRPr lang="de-DE" altLang="de-DE" sz="1800" dirty="0"/>
          </a:p>
        </p:txBody>
      </p:sp>
      <p:sp>
        <p:nvSpPr>
          <p:cNvPr id="28" name="Rectangle 53"/>
          <p:cNvSpPr>
            <a:spLocks noChangeArrowheads="1"/>
          </p:cNvSpPr>
          <p:nvPr/>
        </p:nvSpPr>
        <p:spPr bwMode="auto">
          <a:xfrm>
            <a:off x="7208219" y="5229225"/>
            <a:ext cx="1474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800" dirty="0" err="1"/>
              <a:t>reduce</a:t>
            </a:r>
            <a:endParaRPr lang="de-DE" altLang="de-DE" sz="1800" dirty="0"/>
          </a:p>
          <a:p>
            <a:pPr eaLnBrk="1" hangingPunct="1">
              <a:spcBef>
                <a:spcPct val="0"/>
              </a:spcBef>
              <a:buFontTx/>
              <a:buNone/>
            </a:pPr>
            <a:r>
              <a:rPr lang="de-DE" altLang="de-DE" sz="1800" dirty="0" err="1"/>
              <a:t>hypoglycemia</a:t>
            </a:r>
            <a:endParaRPr lang="de-DE" altLang="de-DE" sz="1800" dirty="0"/>
          </a:p>
        </p:txBody>
      </p:sp>
      <p:sp>
        <p:nvSpPr>
          <p:cNvPr id="29" name="Text Box 2"/>
          <p:cNvSpPr txBox="1">
            <a:spLocks noChangeArrowheads="1"/>
          </p:cNvSpPr>
          <p:nvPr/>
        </p:nvSpPr>
        <p:spPr bwMode="auto">
          <a:xfrm>
            <a:off x="587551" y="6160538"/>
            <a:ext cx="2256257"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de-DE" sz="800" dirty="0"/>
              <a:t>Source: </a:t>
            </a:r>
            <a:r>
              <a:rPr lang="en-US" altLang="de-DE" sz="800" dirty="0" err="1"/>
              <a:t>Marfella</a:t>
            </a:r>
            <a:r>
              <a:rPr lang="en-US" altLang="de-DE" sz="800" dirty="0"/>
              <a:t> R et al., J Diabetes </a:t>
            </a:r>
            <a:r>
              <a:rPr lang="en-US" altLang="de-DE" sz="800" dirty="0" err="1"/>
              <a:t>compl</a:t>
            </a:r>
            <a:r>
              <a:rPr lang="en-US" altLang="de-DE" sz="800" dirty="0"/>
              <a:t> (2009)</a:t>
            </a:r>
            <a:endParaRPr lang="de-DE" altLang="de-DE" sz="800" dirty="0"/>
          </a:p>
        </p:txBody>
      </p:sp>
      <p:sp>
        <p:nvSpPr>
          <p:cNvPr id="30" name="Oval 58"/>
          <p:cNvSpPr>
            <a:spLocks noChangeArrowheads="1"/>
          </p:cNvSpPr>
          <p:nvPr/>
        </p:nvSpPr>
        <p:spPr bwMode="auto">
          <a:xfrm>
            <a:off x="2785444" y="2228850"/>
            <a:ext cx="342900" cy="342900"/>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1800">
              <a:latin typeface="Arial" panose="020B0604020202020204" pitchFamily="34" charset="0"/>
            </a:endParaRPr>
          </a:p>
        </p:txBody>
      </p:sp>
      <p:sp>
        <p:nvSpPr>
          <p:cNvPr id="31" name="Oval 59"/>
          <p:cNvSpPr>
            <a:spLocks noChangeArrowheads="1"/>
          </p:cNvSpPr>
          <p:nvPr/>
        </p:nvSpPr>
        <p:spPr bwMode="auto">
          <a:xfrm>
            <a:off x="3410919" y="2901950"/>
            <a:ext cx="342900" cy="342900"/>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1800">
              <a:latin typeface="Arial" panose="020B0604020202020204" pitchFamily="34" charset="0"/>
            </a:endParaRPr>
          </a:p>
        </p:txBody>
      </p:sp>
      <p:sp>
        <p:nvSpPr>
          <p:cNvPr id="32" name="Oval 60"/>
          <p:cNvSpPr>
            <a:spLocks noChangeArrowheads="1"/>
          </p:cNvSpPr>
          <p:nvPr/>
        </p:nvSpPr>
        <p:spPr bwMode="auto">
          <a:xfrm>
            <a:off x="5287344" y="2892425"/>
            <a:ext cx="342900" cy="342900"/>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1800">
              <a:latin typeface="Arial" panose="020B0604020202020204" pitchFamily="34" charset="0"/>
            </a:endParaRPr>
          </a:p>
        </p:txBody>
      </p:sp>
      <p:sp>
        <p:nvSpPr>
          <p:cNvPr id="33" name="Oval 61"/>
          <p:cNvSpPr>
            <a:spLocks noChangeArrowheads="1"/>
          </p:cNvSpPr>
          <p:nvPr/>
        </p:nvSpPr>
        <p:spPr bwMode="auto">
          <a:xfrm>
            <a:off x="5906469" y="2673350"/>
            <a:ext cx="342900" cy="342900"/>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1800">
              <a:latin typeface="Arial" panose="020B0604020202020204" pitchFamily="34" charset="0"/>
            </a:endParaRPr>
          </a:p>
        </p:txBody>
      </p:sp>
      <p:sp>
        <p:nvSpPr>
          <p:cNvPr id="34" name="Oval 62"/>
          <p:cNvSpPr>
            <a:spLocks noChangeArrowheads="1"/>
          </p:cNvSpPr>
          <p:nvPr/>
        </p:nvSpPr>
        <p:spPr bwMode="auto">
          <a:xfrm>
            <a:off x="6535119" y="3025775"/>
            <a:ext cx="342900" cy="342900"/>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1800">
              <a:latin typeface="Arial" panose="020B0604020202020204" pitchFamily="34" charset="0"/>
            </a:endParaRPr>
          </a:p>
        </p:txBody>
      </p:sp>
      <p:sp>
        <p:nvSpPr>
          <p:cNvPr id="35" name="Oval 63"/>
          <p:cNvSpPr>
            <a:spLocks noChangeArrowheads="1"/>
          </p:cNvSpPr>
          <p:nvPr/>
        </p:nvSpPr>
        <p:spPr bwMode="auto">
          <a:xfrm>
            <a:off x="3096594" y="5054600"/>
            <a:ext cx="342900" cy="342900"/>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1800">
              <a:latin typeface="Arial" panose="020B0604020202020204" pitchFamily="34" charset="0"/>
            </a:endParaRPr>
          </a:p>
        </p:txBody>
      </p:sp>
      <p:sp>
        <p:nvSpPr>
          <p:cNvPr id="36" name="Oval 64"/>
          <p:cNvSpPr>
            <a:spLocks noChangeArrowheads="1"/>
          </p:cNvSpPr>
          <p:nvPr/>
        </p:nvSpPr>
        <p:spPr bwMode="auto">
          <a:xfrm>
            <a:off x="3706194" y="5140325"/>
            <a:ext cx="342900" cy="342900"/>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1800">
              <a:latin typeface="Arial" panose="020B0604020202020204" pitchFamily="34" charset="0"/>
            </a:endParaRPr>
          </a:p>
        </p:txBody>
      </p:sp>
      <p:sp>
        <p:nvSpPr>
          <p:cNvPr id="37" name="Oval 65"/>
          <p:cNvSpPr>
            <a:spLocks noChangeArrowheads="1"/>
          </p:cNvSpPr>
          <p:nvPr/>
        </p:nvSpPr>
        <p:spPr bwMode="auto">
          <a:xfrm>
            <a:off x="5563569" y="4978400"/>
            <a:ext cx="342900" cy="342900"/>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1800">
              <a:latin typeface="Arial" panose="020B0604020202020204" pitchFamily="34" charset="0"/>
            </a:endParaRPr>
          </a:p>
        </p:txBody>
      </p:sp>
      <p:sp>
        <p:nvSpPr>
          <p:cNvPr id="38" name="AutoShape 50"/>
          <p:cNvSpPr>
            <a:spLocks noChangeArrowheads="1"/>
          </p:cNvSpPr>
          <p:nvPr/>
        </p:nvSpPr>
        <p:spPr bwMode="auto">
          <a:xfrm>
            <a:off x="6128719" y="1628403"/>
            <a:ext cx="935038" cy="1152525"/>
          </a:xfrm>
          <a:prstGeom prst="downArrow">
            <a:avLst>
              <a:gd name="adj1" fmla="val 50000"/>
              <a:gd name="adj2" fmla="val 30815"/>
            </a:avLst>
          </a:prstGeom>
          <a:solidFill>
            <a:srgbClr val="4F81BD"/>
          </a:solidFill>
          <a:ln w="9525">
            <a:solidFill>
              <a:schemeClr val="tx1"/>
            </a:solidFill>
            <a:miter lim="800000"/>
            <a:headEnd/>
            <a:tailEnd/>
          </a:ln>
          <a:effectLs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1800">
              <a:latin typeface="Arial" panose="020B0604020202020204" pitchFamily="34" charset="0"/>
            </a:endParaRPr>
          </a:p>
        </p:txBody>
      </p:sp>
      <p:sp>
        <p:nvSpPr>
          <p:cNvPr id="7" name="Rectangle 5"/>
          <p:cNvSpPr>
            <a:spLocks noGrp="1"/>
          </p:cNvSpPr>
          <p:nvPr>
            <p:ph type="title"/>
          </p:nvPr>
        </p:nvSpPr>
        <p:spPr>
          <a:xfrm>
            <a:off x="430044" y="277811"/>
            <a:ext cx="8286238" cy="581025"/>
          </a:xfrm>
        </p:spPr>
        <p:txBody>
          <a:bodyPr anchor="ctr"/>
          <a:lstStyle/>
          <a:p>
            <a:pPr eaLnBrk="1" hangingPunct="1"/>
            <a:r>
              <a:rPr lang="de-DE" altLang="de-DE" sz="2400" dirty="0">
                <a:solidFill>
                  <a:srgbClr val="0666B0"/>
                </a:solidFill>
                <a:latin typeface="Calibri" pitchFamily="34" charset="0"/>
                <a:ea typeface="ヒラギノ角ゴ Pro W3"/>
              </a:rPr>
              <a:t>Reduktion hoher Glucose-Werte und gefährlicher Schwankungen</a:t>
            </a:r>
          </a:p>
        </p:txBody>
      </p:sp>
    </p:spTree>
    <p:extLst>
      <p:ext uri="{BB962C8B-B14F-4D97-AF65-F5344CB8AC3E}">
        <p14:creationId xmlns:p14="http://schemas.microsoft.com/office/powerpoint/2010/main" val="68203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3000"/>
                                        <p:tgtEl>
                                          <p:spTgt spid="16"/>
                                        </p:tgtEl>
                                      </p:cBhvr>
                                    </p:animEffect>
                                  </p:childTnLst>
                                </p:cTn>
                              </p:par>
                              <p:par>
                                <p:cTn id="8" presetID="22" presetClass="exit" presetSubtype="8" fill="hold" nodeType="withEffect">
                                  <p:stCondLst>
                                    <p:cond delay="0"/>
                                  </p:stCondLst>
                                  <p:childTnLst>
                                    <p:animEffect transition="out" filter="wipe(left)">
                                      <p:cBhvr>
                                        <p:cTn id="9" dur="3000"/>
                                        <p:tgtEl>
                                          <p:spTgt spid="18"/>
                                        </p:tgtEl>
                                      </p:cBhvr>
                                    </p:animEffect>
                                    <p:set>
                                      <p:cBhvr>
                                        <p:cTn id="10" dur="1" fill="hold">
                                          <p:stCondLst>
                                            <p:cond delay="2999"/>
                                          </p:stCondLst>
                                        </p:cTn>
                                        <p:tgtEl>
                                          <p:spTgt spid="18"/>
                                        </p:tgtEl>
                                        <p:attrNameLst>
                                          <p:attrName>style.visibility</p:attrName>
                                        </p:attrNameLst>
                                      </p:cBhvr>
                                      <p:to>
                                        <p:strVal val="hidden"/>
                                      </p:to>
                                    </p:se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3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ppt_x"/>
                                          </p:val>
                                        </p:tav>
                                        <p:tav tm="100000">
                                          <p:val>
                                            <p:strVal val="#ppt_x"/>
                                          </p:val>
                                        </p:tav>
                                      </p:tavLst>
                                    </p:anim>
                                    <p:anim calcmode="lin" valueType="num">
                                      <p:cBhvr additive="base">
                                        <p:cTn id="19" dur="500" fill="hold"/>
                                        <p:tgtEl>
                                          <p:spTgt spid="3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0-#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700"/>
            <a:ext cx="91757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idx="4294967295"/>
          </p:nvPr>
        </p:nvSpPr>
        <p:spPr>
          <a:xfrm>
            <a:off x="0" y="260648"/>
            <a:ext cx="9144000" cy="1143000"/>
          </a:xfrm>
          <a:prstGeom prst="rect">
            <a:avLst/>
          </a:prstGeom>
        </p:spPr>
        <p:txBody>
          <a:bodyPr/>
          <a:lstStyle/>
          <a:p>
            <a:pPr eaLnBrk="1" hangingPunct="1"/>
            <a:r>
              <a:rPr lang="de-DE" sz="6600" b="1" dirty="0">
                <a:solidFill>
                  <a:srgbClr val="0666B0"/>
                </a:solidFill>
                <a:latin typeface="Calibri" pitchFamily="34" charset="0"/>
                <a:ea typeface="ヒラギノ角ゴ Pro W3"/>
              </a:rPr>
              <a:t>Situation der Patienten</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MSHAPENAME" val="_Footnotes"/>
</p:tagLst>
</file>

<file path=ppt/tags/tag2.xml><?xml version="1.0" encoding="utf-8"?>
<p:tagLst xmlns:a="http://schemas.openxmlformats.org/drawingml/2006/main" xmlns:r="http://schemas.openxmlformats.org/officeDocument/2006/relationships" xmlns:p="http://schemas.openxmlformats.org/presentationml/2006/main">
  <p:tag name="DMSHAPENAME" val="_Footnotes"/>
</p:tagLst>
</file>

<file path=ppt/tags/tag3.xml><?xml version="1.0" encoding="utf-8"?>
<p:tagLst xmlns:a="http://schemas.openxmlformats.org/drawingml/2006/main" xmlns:r="http://schemas.openxmlformats.org/officeDocument/2006/relationships" xmlns:p="http://schemas.openxmlformats.org/presentationml/2006/main">
  <p:tag name="DMSHAPENAME" val="_Footnotes"/>
</p:tagLst>
</file>

<file path=ppt/tags/tag4.xml><?xml version="1.0" encoding="utf-8"?>
<p:tagLst xmlns:a="http://schemas.openxmlformats.org/drawingml/2006/main" xmlns:r="http://schemas.openxmlformats.org/officeDocument/2006/relationships" xmlns:p="http://schemas.openxmlformats.org/presentationml/2006/main">
  <p:tag name="DMSHAPENAME" val="_Footnotes"/>
</p:tagLst>
</file>

<file path=ppt/tags/tag5.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Backups_v2.xlsx&quot; Path=&quot;\\noco.corp\nyc\ukadco\Secured Projects\Emperra GmbH E-Health Technologies - Emerald\Presentation\5. Information Pack\Backups&quot; Landmark=&quot;Chart 5&quot; LMFriendly=&quot;Chart 5 (Sheet1)&quot; SheetSlideName=&quot;_bdm.30e150e2c91c4c99ab909dfcfc3ac7f7.edm&quot; Address=&quot;Sheet1!Chart 5&quot; AddrAdjusted=&quot;Sheet1!Chart 5&quot; LastUpdate=&quot;2017.12.19:13.58.21&quot; FileDesc=&quot;Backups_v2.xlsx&quot; Text=&quot;&quot; Value=&quot;&quot; Inst=&quot;0&quot; SBR=&quot;False&quot; SBC=&quot;False&quot; DestType=&quot;1&quot; HeaderRows=&quot;0&quot; /&gt;&#10;&lt;/Data&gt;"/>
</p:tagLst>
</file>

<file path=ppt/tags/tag6.xml><?xml version="1.0" encoding="utf-8"?>
<p:tagLst xmlns:a="http://schemas.openxmlformats.org/drawingml/2006/main" xmlns:r="http://schemas.openxmlformats.org/officeDocument/2006/relationships" xmlns:p="http://schemas.openxmlformats.org/presentationml/2006/main">
  <p:tag name="DMSHAPENAME" val="_Footnotes"/>
</p:tagLst>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1098</Words>
  <Application>Microsoft Office PowerPoint</Application>
  <PresentationFormat>Bildschirmpräsentation (4:3)</PresentationFormat>
  <Paragraphs>182</Paragraphs>
  <Slides>24</Slides>
  <Notes>7</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24</vt:i4>
      </vt:variant>
    </vt:vector>
  </HeadingPairs>
  <TitlesOfParts>
    <vt:vector size="32" baseType="lpstr">
      <vt:lpstr>Arial</vt:lpstr>
      <vt:lpstr>Calibri</vt:lpstr>
      <vt:lpstr>Calibri Light</vt:lpstr>
      <vt:lpstr>Proforma-BookItalic</vt:lpstr>
      <vt:lpstr>Times New Roman</vt:lpstr>
      <vt:lpstr>Wingdings</vt:lpstr>
      <vt:lpstr>ヒラギノ角ゴ Pro W3</vt:lpstr>
      <vt:lpstr>Standarddesign</vt:lpstr>
      <vt:lpstr>PowerPoint-Präsentation</vt:lpstr>
      <vt:lpstr>PowerPoint-Präsentation</vt:lpstr>
      <vt:lpstr>PowerPoint-Präsentation</vt:lpstr>
      <vt:lpstr>PowerPoint-Präsentation</vt:lpstr>
      <vt:lpstr>PowerPoint-Präsentation</vt:lpstr>
      <vt:lpstr>PowerPoint-Präsentation</vt:lpstr>
      <vt:lpstr>Diabetes mellitus - Kosten</vt:lpstr>
      <vt:lpstr>Reduktion hoher Glucose-Werte und gefährlicher Schwankungen</vt:lpstr>
      <vt:lpstr>Situation der Patienten</vt:lpstr>
      <vt:lpstr>PowerPoint-Präsentation</vt:lpstr>
      <vt:lpstr>Situation der Ärzte</vt:lpstr>
      <vt:lpstr>PowerPoint-Präsentation</vt:lpstr>
      <vt:lpstr>ESYSTA® Portal / App  Cloud-Lösung für Mediziner und Patienten</vt:lpstr>
      <vt:lpstr>PowerPoint-Präsentation</vt:lpstr>
      <vt:lpstr>PowerPoint-Präsentation</vt:lpstr>
      <vt:lpstr>Welche Schritte sind aktuell bereits notwendig/möglich?</vt:lpstr>
      <vt:lpstr>PowerPoint-Präsentation</vt:lpstr>
      <vt:lpstr>PowerPoint-Präsentation</vt:lpstr>
      <vt:lpstr>Economic effects of permanently reducing the HbA1c levels</vt:lpstr>
      <vt:lpstr>Reduction of HbA1c reduces long-term complications</vt:lpstr>
      <vt:lpstr>Zusammenfassung</vt:lpstr>
      <vt:lpstr>PowerPoint-Präsentation</vt:lpstr>
      <vt:lpstr>Digitale Zukunft im Gesundheitswesen </vt:lpstr>
      <vt:lpstr>PowerPoint-Präsentation</vt:lpstr>
    </vt:vector>
  </TitlesOfParts>
  <Company>Klinikum Ernst von Bergmann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ESYSTA  Automatisiertes telediabetologisches Management für insulinierte Diabetes Patienten  (Typ I und Typ II)  Leitfaden für Klinikärzte</dc:title>
  <dc:creator>Janko Schildt</dc:creator>
  <cp:lastModifiedBy>Janko Schildt</cp:lastModifiedBy>
  <cp:revision>376</cp:revision>
  <cp:lastPrinted>2015-03-31T16:00:19Z</cp:lastPrinted>
  <dcterms:created xsi:type="dcterms:W3CDTF">2012-08-18T15:02:12Z</dcterms:created>
  <dcterms:modified xsi:type="dcterms:W3CDTF">2018-10-16T08:13:34Z</dcterms:modified>
</cp:coreProperties>
</file>