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5" r:id="rId2"/>
    <p:sldId id="326" r:id="rId3"/>
    <p:sldId id="346" r:id="rId4"/>
    <p:sldId id="347" r:id="rId5"/>
    <p:sldId id="348" r:id="rId6"/>
    <p:sldId id="349" r:id="rId7"/>
    <p:sldId id="329" r:id="rId8"/>
    <p:sldId id="350" r:id="rId9"/>
    <p:sldId id="354" r:id="rId10"/>
    <p:sldId id="353" r:id="rId11"/>
    <p:sldId id="352" r:id="rId12"/>
    <p:sldId id="355" r:id="rId13"/>
    <p:sldId id="357" r:id="rId14"/>
    <p:sldId id="356" r:id="rId15"/>
    <p:sldId id="358" r:id="rId16"/>
    <p:sldId id="360" r:id="rId17"/>
    <p:sldId id="361" r:id="rId18"/>
    <p:sldId id="331" r:id="rId1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1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189"/>
    <a:srgbClr val="3061C2"/>
    <a:srgbClr val="3376C7"/>
    <a:srgbClr val="000066"/>
    <a:srgbClr val="5991D5"/>
    <a:srgbClr val="3579CB"/>
    <a:srgbClr val="BD710B"/>
    <a:srgbClr val="CCFFFF"/>
    <a:srgbClr val="3333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5" autoAdjust="0"/>
    <p:restoredTop sz="91951" autoAdjust="0"/>
  </p:normalViewPr>
  <p:slideViewPr>
    <p:cSldViewPr snapToGrid="0" showGuides="1">
      <p:cViewPr varScale="1">
        <p:scale>
          <a:sx n="88" d="100"/>
          <a:sy n="88" d="100"/>
        </p:scale>
        <p:origin x="1421" y="72"/>
      </p:cViewPr>
      <p:guideLst>
        <p:guide orient="horz" pos="2171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0"/>
    </p:cViewPr>
  </p:sorterViewPr>
  <p:notesViewPr>
    <p:cSldViewPr snapToGrid="0" showGuides="1">
      <p:cViewPr varScale="1">
        <p:scale>
          <a:sx n="62" d="100"/>
          <a:sy n="62" d="100"/>
        </p:scale>
        <p:origin x="3158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44444" y="370529"/>
            <a:ext cx="570878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44444" y="9476210"/>
            <a:ext cx="1784391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83228" y="9414653"/>
            <a:ext cx="1070004" cy="20005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4D88C95-B9A1-4277-B370-275842C24DE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60696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746125"/>
            <a:ext cx="3124200" cy="2344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544444" y="3322668"/>
            <a:ext cx="5708788" cy="145270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8" name="Kopfzeilenplatzhalter 1"/>
          <p:cNvSpPr>
            <a:spLocks noGrp="1"/>
          </p:cNvSpPr>
          <p:nvPr>
            <p:ph type="hdr" sz="quarter"/>
          </p:nvPr>
        </p:nvSpPr>
        <p:spPr>
          <a:xfrm>
            <a:off x="544444" y="370529"/>
            <a:ext cx="570878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4"/>
          </p:nvPr>
        </p:nvSpPr>
        <p:spPr>
          <a:xfrm>
            <a:off x="544444" y="9476210"/>
            <a:ext cx="1784391" cy="1384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5"/>
          </p:nvPr>
        </p:nvSpPr>
        <p:spPr>
          <a:xfrm>
            <a:off x="5183228" y="9414653"/>
            <a:ext cx="1070004" cy="20005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BCE4FB5-31F3-423C-AAD1-06B31E937CA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6122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ts val="60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ts val="60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ts val="60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ts val="60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ts val="60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282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10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778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11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641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12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959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13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681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14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17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15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40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2964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754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635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solidFill>
            <a:srgbClr val="FFFF00"/>
          </a:solidFill>
        </p:spPr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79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66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85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438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66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698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8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57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CE4FB5-31F3-423C-AAD1-06B31E937CAE}" type="slidenum">
              <a:rPr lang="de-AT" smtClean="0"/>
              <a:pPr>
                <a:defRPr/>
              </a:pPr>
              <a:t>9</a:t>
            </a:fld>
            <a:endParaRPr lang="de-AT"/>
          </a:p>
        </p:txBody>
      </p:sp>
      <p:sp>
        <p:nvSpPr>
          <p:cNvPr id="6" name="Notizen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71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360000" y="2314800"/>
            <a:ext cx="8424000" cy="553998"/>
          </a:xfrm>
        </p:spPr>
        <p:txBody>
          <a:bodyPr/>
          <a:lstStyle>
            <a:lvl1pPr algn="ctr">
              <a:defRPr sz="3600" b="1" baseline="0"/>
            </a:lvl1pPr>
          </a:lstStyle>
          <a:p>
            <a:r>
              <a:rPr lang="de-DE" dirty="0" smtClean="0"/>
              <a:t>Titel Präsentation</a:t>
            </a:r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4212000"/>
            <a:ext cx="8424000" cy="1477328"/>
          </a:xfrm>
        </p:spPr>
        <p:txBody>
          <a:bodyPr/>
          <a:lstStyle>
            <a:lvl1pPr marL="0" indent="0" algn="ctr" fontAlgn="auto">
              <a:spcBef>
                <a:spcPts val="600"/>
              </a:spcBef>
              <a:spcAft>
                <a:spcPts val="0"/>
              </a:spcAft>
              <a:buNone/>
              <a:defRPr lang="de-AT" sz="3200" b="0" kern="1200" baseline="0">
                <a:solidFill>
                  <a:srgbClr val="5073B5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0" kern="1200" dirty="0" smtClean="0">
                <a:solidFill>
                  <a:srgbClr val="5073B5"/>
                </a:solidFill>
                <a:latin typeface="Arial" pitchFamily="34" charset="0"/>
                <a:ea typeface="+mj-ea"/>
                <a:cs typeface="Arial" pitchFamily="34" charset="0"/>
              </a:rPr>
              <a:t> Referent/Autor</a:t>
            </a:r>
            <a:br>
              <a:rPr lang="de-AT" sz="3200" b="0" kern="1200" dirty="0" smtClean="0">
                <a:solidFill>
                  <a:srgbClr val="5073B5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de-AT" sz="3200" b="0" kern="1200" dirty="0" smtClean="0">
                <a:solidFill>
                  <a:srgbClr val="5073B5"/>
                </a:solidFill>
                <a:latin typeface="Arial" pitchFamily="34" charset="0"/>
                <a:ea typeface="+mj-ea"/>
                <a:cs typeface="Arial" pitchFamily="34" charset="0"/>
              </a:rPr>
              <a:t>Name der Veranstaltung</a:t>
            </a:r>
            <a:br>
              <a:rPr lang="de-AT" sz="3200" b="0" kern="1200" dirty="0" smtClean="0">
                <a:solidFill>
                  <a:srgbClr val="5073B5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de-AT" sz="3200" b="0" kern="1200" dirty="0" smtClean="0">
                <a:solidFill>
                  <a:srgbClr val="5073B5"/>
                </a:solidFill>
                <a:latin typeface="Arial" pitchFamily="34" charset="0"/>
                <a:ea typeface="+mj-ea"/>
                <a:cs typeface="Arial" pitchFamily="34" charset="0"/>
              </a:rPr>
              <a:t>Ort, Datum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952751"/>
            <a:ext cx="8424000" cy="492443"/>
          </a:xfrm>
        </p:spPr>
        <p:txBody>
          <a:bodyPr/>
          <a:lstStyle>
            <a:lvl1pPr algn="ctr">
              <a:buNone/>
              <a:defRPr sz="3200">
                <a:solidFill>
                  <a:srgbClr val="5073B5"/>
                </a:solidFill>
              </a:defRPr>
            </a:lvl1pPr>
          </a:lstStyle>
          <a:p>
            <a:pPr lvl="0"/>
            <a:r>
              <a:rPr lang="de-DE" dirty="0" smtClean="0"/>
              <a:t>ggf. 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12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far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de-AT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360000" y="1692000"/>
            <a:ext cx="4860000" cy="4320000"/>
          </a:xfrm>
          <a:solidFill>
            <a:srgbClr val="5073B5">
              <a:alpha val="50000"/>
            </a:srgbClr>
          </a:solidFill>
          <a:ln w="19050">
            <a:solidFill>
              <a:srgbClr val="5073B5"/>
            </a:solidFill>
          </a:ln>
        </p:spPr>
        <p:txBody>
          <a:bodyPr lIns="72000" tIns="72000" rIns="72000" bIns="72000">
            <a:noAutofit/>
          </a:bodyPr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 marL="216000" indent="0">
              <a:buNone/>
              <a:defRPr>
                <a:latin typeface="Arial" pitchFamily="34" charset="0"/>
                <a:cs typeface="Arial" pitchFamily="34" charset="0"/>
              </a:defRPr>
            </a:lvl2pPr>
            <a:lvl3pPr marL="432000" indent="0">
              <a:buNone/>
              <a:defRPr>
                <a:latin typeface="Arial" pitchFamily="34" charset="0"/>
                <a:cs typeface="Arial" pitchFamily="34" charset="0"/>
              </a:defRPr>
            </a:lvl3pPr>
            <a:lvl4pPr marL="648000" indent="0">
              <a:buNone/>
              <a:defRPr>
                <a:latin typeface="Arial" pitchFamily="34" charset="0"/>
                <a:cs typeface="Arial" pitchFamily="34" charset="0"/>
              </a:defRPr>
            </a:lvl4pPr>
            <a:lvl5pPr marL="864000" indent="0"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667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ü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81201" y="1159045"/>
            <a:ext cx="6802439" cy="43088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de-AT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1980000" y="1692000"/>
            <a:ext cx="6802051" cy="2154436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 marL="216000" indent="0">
              <a:buNone/>
              <a:defRPr>
                <a:latin typeface="Arial" pitchFamily="34" charset="0"/>
                <a:cs typeface="Arial" pitchFamily="34" charset="0"/>
              </a:defRPr>
            </a:lvl2pPr>
            <a:lvl3pPr marL="432000" indent="0">
              <a:buNone/>
              <a:defRPr>
                <a:latin typeface="Arial" pitchFamily="34" charset="0"/>
                <a:cs typeface="Arial" pitchFamily="34" charset="0"/>
              </a:defRPr>
            </a:lvl3pPr>
            <a:lvl4pPr marL="648000" indent="0">
              <a:buNone/>
              <a:defRPr>
                <a:latin typeface="Arial" pitchFamily="34" charset="0"/>
                <a:cs typeface="Arial" pitchFamily="34" charset="0"/>
              </a:defRPr>
            </a:lvl4pPr>
            <a:lvl5pPr marL="864000" indent="0"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Rechteck 4"/>
          <p:cNvSpPr/>
          <p:nvPr userDrawn="1"/>
        </p:nvSpPr>
        <p:spPr bwMode="auto">
          <a:xfrm>
            <a:off x="0" y="115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hteck 5"/>
          <p:cNvSpPr/>
          <p:nvPr userDrawn="1"/>
        </p:nvSpPr>
        <p:spPr bwMode="auto">
          <a:xfrm>
            <a:off x="0" y="151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187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0" y="259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0" y="403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 bwMode="auto">
          <a:xfrm>
            <a:off x="0" y="2240177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0" y="295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0" y="331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0" y="367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Rechteck 14"/>
          <p:cNvSpPr/>
          <p:nvPr userDrawn="1"/>
        </p:nvSpPr>
        <p:spPr bwMode="auto">
          <a:xfrm>
            <a:off x="0" y="439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475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Rechteck 16"/>
          <p:cNvSpPr/>
          <p:nvPr userDrawn="1"/>
        </p:nvSpPr>
        <p:spPr bwMode="auto">
          <a:xfrm>
            <a:off x="0" y="511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8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23" name="Rechteck 22"/>
          <p:cNvSpPr/>
          <p:nvPr userDrawn="1"/>
        </p:nvSpPr>
        <p:spPr bwMode="auto">
          <a:xfrm>
            <a:off x="0" y="547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Rechteck 23"/>
          <p:cNvSpPr/>
          <p:nvPr userDrawn="1"/>
        </p:nvSpPr>
        <p:spPr bwMode="auto">
          <a:xfrm>
            <a:off x="0" y="583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Rechteck 24"/>
          <p:cNvSpPr/>
          <p:nvPr userDrawn="1"/>
        </p:nvSpPr>
        <p:spPr bwMode="auto">
          <a:xfrm>
            <a:off x="0" y="61992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Rechteck 25"/>
          <p:cNvSpPr/>
          <p:nvPr userDrawn="1"/>
        </p:nvSpPr>
        <p:spPr bwMode="auto">
          <a:xfrm>
            <a:off x="0" y="6562800"/>
            <a:ext cx="1627200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platzhalt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26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2" name="Textplatzhalt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620874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3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98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4" name="Textplatzhalt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34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5" name="Textplatzhalt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370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6" name="Textplatzhalt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4059148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7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4418717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8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783047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49" name="Textplatzhalt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514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50" name="Textplatzhalt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550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51" name="Textplatzhalt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586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52" name="Textplatzhalter 20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22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53" name="Textplatzhalter 20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190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54" name="Textplatzhalter 20"/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861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55" name="Textplatzhalt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1542599"/>
            <a:ext cx="1619251" cy="248402"/>
          </a:xfrm>
        </p:spPr>
        <p:txBody>
          <a:bodyPr lIns="90000" tIns="46800" rIns="90000" bIns="46800" anchor="ctr"/>
          <a:lstStyle>
            <a:lvl1pPr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de-DE" dirty="0" smtClean="0"/>
              <a:t>Menüpunkt</a:t>
            </a:r>
            <a:endParaRPr lang="de-DE" dirty="0"/>
          </a:p>
        </p:txBody>
      </p:sp>
      <p:sp>
        <p:nvSpPr>
          <p:cNvPr id="36" name="Foliennummernplatzhalter 3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37" name="Fußzeilenplatzhalter 36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74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360001" y="5680800"/>
            <a:ext cx="6246812" cy="369332"/>
          </a:xfrm>
        </p:spPr>
        <p:txBody>
          <a:bodyPr/>
          <a:lstStyle>
            <a:lvl1pPr>
              <a:buNone/>
              <a:defRPr>
                <a:solidFill>
                  <a:srgbClr val="5073B5"/>
                </a:solidFill>
              </a:defRPr>
            </a:lvl1pPr>
          </a:lstStyle>
          <a:p>
            <a:pPr lvl="0"/>
            <a:r>
              <a:rPr lang="de-DE" dirty="0" smtClean="0"/>
              <a:t>E-Mail-Adresse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60001" y="2858401"/>
            <a:ext cx="713963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200" b="1" noProof="0" dirty="0" smtClean="0">
                <a:solidFill>
                  <a:srgbClr val="5073B5"/>
                </a:solidFill>
                <a:latin typeface="Arial" pitchFamily="34" charset="0"/>
                <a:cs typeface="Arial" pitchFamily="34" charset="0"/>
              </a:rPr>
              <a:t>Herzlichen Dank</a:t>
            </a:r>
            <a:br>
              <a:rPr lang="de-DE" sz="3200" b="1" noProof="0" dirty="0" smtClean="0">
                <a:solidFill>
                  <a:srgbClr val="5073B5"/>
                </a:solidFill>
                <a:latin typeface="Arial" pitchFamily="34" charset="0"/>
                <a:cs typeface="Arial" pitchFamily="34" charset="0"/>
              </a:rPr>
            </a:br>
            <a:r>
              <a:rPr lang="de-DE" sz="3200" b="1" noProof="0" dirty="0" smtClean="0">
                <a:solidFill>
                  <a:srgbClr val="5073B5"/>
                </a:solidFill>
                <a:latin typeface="Arial" pitchFamily="34" charset="0"/>
                <a:cs typeface="Arial" pitchFamily="34" charset="0"/>
              </a:rPr>
              <a:t>für Ihre Aufmerksamkeit!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1975" y="633095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5073B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CCAC5F-C23A-410B-8DA6-7E53EBF173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3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ndfolie (Aufzählu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de-AT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692000"/>
            <a:ext cx="8424000" cy="2154436"/>
          </a:xfrm>
        </p:spPr>
        <p:txBody>
          <a:bodyPr/>
          <a:lstStyle>
            <a:lvl1pPr marL="250825" indent="-250825" algn="l" rtl="0" eaLnBrk="0" fontAlgn="base" hangingPunct="0">
              <a:spcBef>
                <a:spcPct val="0"/>
              </a:spcBef>
              <a:spcAft>
                <a:spcPts val="600"/>
              </a:spcAft>
              <a:defRPr lang="de-DE" sz="24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4000" indent="-215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9A1CD"/>
              </a:buClr>
              <a:defRPr lang="de-DE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56000" indent="-215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defRPr lang="de-DE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08000" indent="-215900" algn="l" rtl="0" eaLnBrk="0" fontAlgn="base" hangingPunct="0">
              <a:spcBef>
                <a:spcPct val="0"/>
              </a:spcBef>
              <a:spcAft>
                <a:spcPts val="600"/>
              </a:spcAft>
              <a:defRPr lang="de-DE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60000" indent="-215900" algn="l" rtl="0" eaLnBrk="0" fontAlgn="base" hangingPunct="0">
              <a:spcBef>
                <a:spcPct val="0"/>
              </a:spcBef>
              <a:spcAft>
                <a:spcPts val="600"/>
              </a:spcAft>
              <a:defRPr lang="de-AT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Aufzählung Ebene 1</a:t>
            </a:r>
          </a:p>
          <a:p>
            <a:pPr marL="431800" lvl="1" indent="-215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9A1CD"/>
              </a:buClr>
              <a:buFont typeface="Wingdings" pitchFamily="2" charset="2"/>
              <a:buChar char="§"/>
            </a:pPr>
            <a:r>
              <a:rPr lang="de-DE" dirty="0" smtClean="0"/>
              <a:t>Aufzählung Ebene 2</a:t>
            </a:r>
          </a:p>
          <a:p>
            <a:pPr marL="647700" lvl="2" indent="-215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B6C5E0"/>
              </a:buClr>
              <a:buFont typeface="Wingdings" pitchFamily="2" charset="2"/>
              <a:buChar char="§"/>
            </a:pPr>
            <a:r>
              <a:rPr lang="de-DE" dirty="0" smtClean="0"/>
              <a:t>Aufzählung Ebene 3</a:t>
            </a:r>
          </a:p>
          <a:p>
            <a:pPr marL="863600" lvl="3" indent="-215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5073B5"/>
              </a:buClr>
              <a:buFont typeface="Tahoma" charset="0"/>
              <a:buChar char="▫"/>
            </a:pPr>
            <a:r>
              <a:rPr lang="de-DE" dirty="0" smtClean="0"/>
              <a:t>Aufzählung Ebene 4</a:t>
            </a:r>
          </a:p>
          <a:p>
            <a:pPr marL="1079500" lvl="4" indent="-215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9A1CD"/>
              </a:buClr>
              <a:buFont typeface="Tahoma" charset="0"/>
              <a:buChar char="▫"/>
            </a:pPr>
            <a:r>
              <a:rPr lang="de-DE" dirty="0" smtClean="0"/>
              <a:t>Aufzählung Ebene 5</a:t>
            </a: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80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hne 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de-AT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360000" y="1692000"/>
            <a:ext cx="8424000" cy="2154436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 marL="216000" indent="0">
              <a:buNone/>
              <a:defRPr>
                <a:latin typeface="Arial" pitchFamily="34" charset="0"/>
                <a:cs typeface="Arial" pitchFamily="34" charset="0"/>
              </a:defRPr>
            </a:lvl2pPr>
            <a:lvl3pPr marL="432000" indent="0">
              <a:buNone/>
              <a:defRPr>
                <a:latin typeface="Arial" pitchFamily="34" charset="0"/>
                <a:cs typeface="Arial" pitchFamily="34" charset="0"/>
              </a:defRPr>
            </a:lvl3pPr>
            <a:lvl4pPr marL="648000" indent="0">
              <a:buNone/>
              <a:defRPr>
                <a:latin typeface="Arial" pitchFamily="34" charset="0"/>
                <a:cs typeface="Arial" pitchFamily="34" charset="0"/>
              </a:defRPr>
            </a:lvl4pPr>
            <a:lvl5pPr marL="864000" indent="0"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74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60000" y="1692001"/>
            <a:ext cx="8424000" cy="36933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10"/>
          </p:nvPr>
        </p:nvSpPr>
        <p:spPr>
          <a:xfrm>
            <a:off x="228600" y="636905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5073B5"/>
                </a:solidFill>
              </a:defRPr>
            </a:lvl1pPr>
          </a:lstStyle>
          <a:p>
            <a:endParaRPr lang="de-DE" sz="900" b="0" dirty="0"/>
          </a:p>
        </p:txBody>
      </p:sp>
      <p:sp>
        <p:nvSpPr>
          <p:cNvPr id="8" name="Datumsplatzhalter 1"/>
          <p:cNvSpPr txBox="1">
            <a:spLocks/>
          </p:cNvSpPr>
          <p:nvPr userDrawn="1"/>
        </p:nvSpPr>
        <p:spPr>
          <a:xfrm>
            <a:off x="3848100" y="6551612"/>
            <a:ext cx="1028700" cy="182563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5073B5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73B5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Version: 003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5073B5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4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Unter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 userDrawn="1">
            <p:ph sz="half" idx="2"/>
          </p:nvPr>
        </p:nvSpPr>
        <p:spPr>
          <a:xfrm>
            <a:off x="360000" y="2052001"/>
            <a:ext cx="8424000" cy="2154436"/>
          </a:xfr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2667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534988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801688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077912" indent="0">
              <a:buNone/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360000" y="1159201"/>
            <a:ext cx="8424000" cy="43088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 hasCustomPrompt="1"/>
          </p:nvPr>
        </p:nvSpPr>
        <p:spPr>
          <a:xfrm>
            <a:off x="360000" y="1640796"/>
            <a:ext cx="8424000" cy="307777"/>
          </a:xfrm>
        </p:spPr>
        <p:txBody>
          <a:bodyPr/>
          <a:lstStyle>
            <a:lvl1pPr marL="0" indent="0">
              <a:buNone/>
              <a:defRPr lang="de-DE" sz="2000" b="1" kern="1200" baseline="0" noProof="0" dirty="0" smtClean="0">
                <a:solidFill>
                  <a:srgbClr val="5073B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Unter-Überschrift</a:t>
            </a:r>
            <a:endParaRPr lang="de-DE" noProof="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2092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Rubrik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 userDrawn="1">
            <p:ph sz="half" idx="2"/>
          </p:nvPr>
        </p:nvSpPr>
        <p:spPr>
          <a:xfrm>
            <a:off x="360000" y="2052001"/>
            <a:ext cx="8424000" cy="2154436"/>
          </a:xfr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2667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534988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801688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077912" indent="0">
              <a:buNone/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360000" y="1524960"/>
            <a:ext cx="8424000" cy="43088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 hasCustomPrompt="1"/>
          </p:nvPr>
        </p:nvSpPr>
        <p:spPr>
          <a:xfrm>
            <a:off x="360000" y="1159201"/>
            <a:ext cx="8424000" cy="307777"/>
          </a:xfrm>
        </p:spPr>
        <p:txBody>
          <a:bodyPr/>
          <a:lstStyle>
            <a:lvl1pPr marL="0" indent="0">
              <a:buNone/>
              <a:defRPr lang="de-DE" sz="2000" b="1" kern="1200" baseline="0" noProof="0" dirty="0" smtClean="0">
                <a:solidFill>
                  <a:srgbClr val="5073B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Rubrik</a:t>
            </a:r>
            <a:endParaRPr lang="de-DE" noProof="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2092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de-DE" dirty="0"/>
          </a:p>
        </p:txBody>
      </p:sp>
      <p:sp>
        <p:nvSpPr>
          <p:cNvPr id="3" name="Textplatzhalter 7"/>
          <p:cNvSpPr>
            <a:spLocks noGrp="1"/>
          </p:cNvSpPr>
          <p:nvPr userDrawn="1">
            <p:ph type="body" idx="1"/>
          </p:nvPr>
        </p:nvSpPr>
        <p:spPr>
          <a:xfrm>
            <a:off x="360001" y="1692000"/>
            <a:ext cx="4040188" cy="73866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platzhalter 9"/>
          <p:cNvSpPr>
            <a:spLocks noGrp="1"/>
          </p:cNvSpPr>
          <p:nvPr userDrawn="1">
            <p:ph type="body" sz="quarter" idx="3"/>
          </p:nvPr>
        </p:nvSpPr>
        <p:spPr>
          <a:xfrm>
            <a:off x="4742647" y="1692000"/>
            <a:ext cx="4041775" cy="73866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Inhaltlich aussagekräftige Überschrift</a:t>
            </a:r>
            <a:endParaRPr lang="de-DE" dirty="0"/>
          </a:p>
        </p:txBody>
      </p:sp>
      <p:sp>
        <p:nvSpPr>
          <p:cNvPr id="3" name="Inhaltsplatzhalter 4"/>
          <p:cNvSpPr>
            <a:spLocks noGrp="1"/>
          </p:cNvSpPr>
          <p:nvPr userDrawn="1">
            <p:ph sz="half" idx="1"/>
          </p:nvPr>
        </p:nvSpPr>
        <p:spPr>
          <a:xfrm>
            <a:off x="360000" y="1692000"/>
            <a:ext cx="4038600" cy="73866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5"/>
          <p:cNvSpPr>
            <a:spLocks noGrp="1"/>
          </p:cNvSpPr>
          <p:nvPr userDrawn="1">
            <p:ph sz="half" idx="2"/>
          </p:nvPr>
        </p:nvSpPr>
        <p:spPr>
          <a:xfrm>
            <a:off x="4744403" y="1692000"/>
            <a:ext cx="4038600" cy="73866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360364" y="1159046"/>
            <a:ext cx="8423275" cy="430887"/>
          </a:xfrm>
        </p:spPr>
        <p:txBody>
          <a:bodyPr/>
          <a:lstStyle>
            <a:lvl1pPr>
              <a:defRPr/>
            </a:lvl1pPr>
          </a:lstStyle>
          <a:p>
            <a:pPr eaLnBrk="1" hangingPunct="1"/>
            <a:r>
              <a:rPr lang="de-AT" dirty="0" smtClean="0"/>
              <a:t>Überschrift Zitat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2"/>
          </p:nvPr>
        </p:nvSpPr>
        <p:spPr>
          <a:xfrm>
            <a:off x="360000" y="2430001"/>
            <a:ext cx="2232000" cy="1477328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631281" y="2430000"/>
            <a:ext cx="6154048" cy="416589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Zitat-Text</a:t>
            </a:r>
            <a:endParaRPr lang="de-DE" dirty="0"/>
          </a:p>
        </p:txBody>
      </p:sp>
      <p:sp>
        <p:nvSpPr>
          <p:cNvPr id="8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7707600" y="6052827"/>
            <a:ext cx="1440000" cy="295200"/>
          </a:xfrm>
          <a:solidFill>
            <a:srgbClr val="5073B5"/>
          </a:solidFill>
        </p:spPr>
        <p:txBody>
          <a:bodyPr lIns="90000" tIns="46800" rIns="90000" bIns="46800" anchor="ctr" anchorCtr="0"/>
          <a:lstStyle>
            <a:lvl1pPr>
              <a:buNone/>
              <a:defRPr lang="de-DE" sz="800" kern="1200" dirty="0" smtClean="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2092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360364" y="1159045"/>
            <a:ext cx="8423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Inhaltlich aussagekräftige Überschrift</a:t>
            </a:r>
            <a:endParaRPr lang="de-AT" dirty="0" smtClean="0"/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60364" y="1691150"/>
            <a:ext cx="8423275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Aufzählung Ebene 1</a:t>
            </a:r>
          </a:p>
          <a:p>
            <a:pPr lvl="1"/>
            <a:r>
              <a:rPr lang="de-DE" dirty="0" smtClean="0"/>
              <a:t>Aufzählung Ebene 2</a:t>
            </a:r>
          </a:p>
          <a:p>
            <a:pPr lvl="2"/>
            <a:r>
              <a:rPr lang="de-DE" dirty="0" smtClean="0"/>
              <a:t>Aufzählung Ebene 3</a:t>
            </a:r>
          </a:p>
          <a:p>
            <a:pPr lvl="3"/>
            <a:r>
              <a:rPr lang="de-DE" dirty="0" smtClean="0"/>
              <a:t>Aufzählung Ebene 4</a:t>
            </a:r>
          </a:p>
          <a:p>
            <a:pPr lvl="4"/>
            <a:r>
              <a:rPr lang="de-DE" dirty="0" smtClean="0"/>
              <a:t>Aufzählung Ebene 5</a:t>
            </a:r>
            <a:endParaRPr lang="de-AT" dirty="0" smtClean="0"/>
          </a:p>
        </p:txBody>
      </p:sp>
      <p:grpSp>
        <p:nvGrpSpPr>
          <p:cNvPr id="83" name="Balken"/>
          <p:cNvGrpSpPr>
            <a:grpSpLocks/>
          </p:cNvGrpSpPr>
          <p:nvPr/>
        </p:nvGrpSpPr>
        <p:grpSpPr bwMode="auto">
          <a:xfrm>
            <a:off x="0" y="554401"/>
            <a:ext cx="9144000" cy="295274"/>
            <a:chOff x="0" y="403454"/>
            <a:chExt cx="8741750" cy="295404"/>
          </a:xfrm>
        </p:grpSpPr>
        <p:sp>
          <p:nvSpPr>
            <p:cNvPr id="107" name="Rechteck 106"/>
            <p:cNvSpPr/>
            <p:nvPr userDrawn="1"/>
          </p:nvSpPr>
          <p:spPr>
            <a:xfrm>
              <a:off x="8459536" y="403454"/>
              <a:ext cx="282214" cy="295330"/>
            </a:xfrm>
            <a:prstGeom prst="rect">
              <a:avLst/>
            </a:prstGeom>
            <a:solidFill>
              <a:srgbClr val="507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8" name="Rechteck 107"/>
            <p:cNvSpPr/>
            <p:nvPr userDrawn="1"/>
          </p:nvSpPr>
          <p:spPr>
            <a:xfrm>
              <a:off x="0" y="403454"/>
              <a:ext cx="7143649" cy="295404"/>
            </a:xfrm>
            <a:prstGeom prst="rect">
              <a:avLst/>
            </a:prstGeom>
            <a:solidFill>
              <a:srgbClr val="507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1026" name="Picture 2" descr="T:\öa\Logos\Firmenlogos\farbig\Microsoft Office\Ecclesia\Ecclesia_Gruppe.e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38995" y="151200"/>
            <a:ext cx="1243215" cy="698400"/>
          </a:xfrm>
          <a:prstGeom prst="rect">
            <a:avLst/>
          </a:prstGeom>
          <a:noFill/>
        </p:spPr>
      </p:pic>
      <p:sp>
        <p:nvSpPr>
          <p:cNvPr id="206" name="Rechteck 205"/>
          <p:cNvSpPr/>
          <p:nvPr/>
        </p:nvSpPr>
        <p:spPr bwMode="auto">
          <a:xfrm>
            <a:off x="7706724" y="6408000"/>
            <a:ext cx="1438277" cy="295200"/>
          </a:xfrm>
          <a:prstGeom prst="rect">
            <a:avLst/>
          </a:prstGeom>
          <a:solidFill>
            <a:srgbClr val="507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12" name="Picture 2" descr="T:\öa\Logos\Firmenlogos\farbig\Microsoft Office\Ecclesia\Ecclesia_Gruppe.e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35057" y="6408000"/>
            <a:ext cx="531891" cy="298800"/>
          </a:xfrm>
          <a:prstGeom prst="rect">
            <a:avLst/>
          </a:prstGeom>
          <a:noFill/>
        </p:spPr>
      </p:pic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360001" y="324000"/>
            <a:ext cx="4548551" cy="154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rgbClr val="5073B5"/>
                </a:solidFill>
              </a:defRPr>
            </a:lvl1pPr>
          </a:lstStyle>
          <a:p>
            <a:r>
              <a:rPr lang="de-DE" smtClean="0"/>
              <a:t>AG EC³ - Ergebnisse 2015 - Halle, 04.02.2016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7707600" y="6408000"/>
            <a:ext cx="1440000" cy="29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de-DE" dirty="0" smtClean="0"/>
              <a:t>Seite </a:t>
            </a:r>
            <a:fld id="{B6E9D544-ED09-4823-BB17-0D21C0421ACC}" type="slidenum">
              <a:rPr lang="de-DE" smtClean="0"/>
              <a:pPr algn="l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5" r:id="rId2"/>
    <p:sldLayoutId id="2147483756" r:id="rId3"/>
    <p:sldLayoutId id="2147483768" r:id="rId4"/>
    <p:sldLayoutId id="2147483759" r:id="rId5"/>
    <p:sldLayoutId id="2147483764" r:id="rId6"/>
    <p:sldLayoutId id="2147483762" r:id="rId7"/>
    <p:sldLayoutId id="2147483761" r:id="rId8"/>
    <p:sldLayoutId id="2147483767" r:id="rId9"/>
    <p:sldLayoutId id="2147483757" r:id="rId10"/>
    <p:sldLayoutId id="2147483763" r:id="rId11"/>
    <p:sldLayoutId id="2147483765" r:id="rId12"/>
    <p:sldLayoutId id="214748376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baseline="0">
          <a:solidFill>
            <a:srgbClr val="5073B5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E0723"/>
          </a:solidFill>
          <a:latin typeface="Tahoma" pitchFamily="34" charset="0"/>
        </a:defRPr>
      </a:lvl9pPr>
    </p:titleStyle>
    <p:bodyStyle>
      <a:lvl1pPr marL="252000" indent="-252000" algn="l" rtl="0" eaLnBrk="1" fontAlgn="base" hangingPunct="1">
        <a:spcBef>
          <a:spcPct val="0"/>
        </a:spcBef>
        <a:spcAft>
          <a:spcPts val="600"/>
        </a:spcAft>
        <a:buClr>
          <a:srgbClr val="5073B5"/>
        </a:buClr>
        <a:buFont typeface="Wingdings" pitchFamily="2" charset="2"/>
        <a:buChar char="§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800" indent="-215900" algn="l" rtl="0" eaLnBrk="1" fontAlgn="base" hangingPunct="1">
        <a:spcBef>
          <a:spcPct val="0"/>
        </a:spcBef>
        <a:spcAft>
          <a:spcPts val="600"/>
        </a:spcAft>
        <a:buClr>
          <a:srgbClr val="89A1CD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7700" indent="-215900" algn="l" rtl="0" eaLnBrk="1" fontAlgn="base" hangingPunct="1">
        <a:spcBef>
          <a:spcPct val="0"/>
        </a:spcBef>
        <a:spcAft>
          <a:spcPts val="600"/>
        </a:spcAft>
        <a:buClr>
          <a:srgbClr val="B6C5E0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3600" indent="-215900" algn="l" rtl="0" eaLnBrk="1" fontAlgn="base" hangingPunct="1">
        <a:spcBef>
          <a:spcPct val="0"/>
        </a:spcBef>
        <a:spcAft>
          <a:spcPts val="600"/>
        </a:spcAft>
        <a:buClr>
          <a:srgbClr val="5073B5"/>
        </a:buClr>
        <a:buFont typeface="Tahoma" charset="0"/>
        <a:buChar char="▫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79500" indent="-215900" algn="l" rtl="0" eaLnBrk="1" fontAlgn="base" hangingPunct="1">
        <a:spcBef>
          <a:spcPct val="0"/>
        </a:spcBef>
        <a:spcAft>
          <a:spcPts val="600"/>
        </a:spcAft>
        <a:buClr>
          <a:srgbClr val="89A1CD"/>
        </a:buClr>
        <a:buFont typeface="Tahoma" charset="0"/>
        <a:buChar char="▫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/>
          <p:cNvSpPr txBox="1"/>
          <p:nvPr/>
        </p:nvSpPr>
        <p:spPr>
          <a:xfrm>
            <a:off x="1413213" y="2881627"/>
            <a:ext cx="6180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20" name="Rechteck 19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351721" y="1888435"/>
            <a:ext cx="6604017" cy="2031325"/>
          </a:xfrm>
        </p:spPr>
        <p:txBody>
          <a:bodyPr/>
          <a:lstStyle/>
          <a:p>
            <a:r>
              <a:rPr lang="de-DE" sz="3000" dirty="0" smtClean="0"/>
              <a:t>Bestandsaufnahme zum </a:t>
            </a:r>
            <a:r>
              <a:rPr lang="de-DE" sz="3000" dirty="0" err="1" smtClean="0"/>
              <a:t>PatientenrechteG</a:t>
            </a:r>
            <a:r>
              <a:rPr lang="de-DE" sz="3000" dirty="0" smtClean="0"/>
              <a:t> seit 2013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dirty="0" smtClean="0"/>
              <a:t>Statistische Erkenntnisse und Erfahrungen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olidFill>
                  <a:srgbClr val="235189"/>
                </a:solidFill>
              </a:rPr>
              <a:t>…aus Sicht der Haftpflichtversicherung</a:t>
            </a:r>
            <a:endParaRPr lang="de-DE" sz="2400" dirty="0">
              <a:solidFill>
                <a:srgbClr val="235189"/>
              </a:solidFill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273132" y="5102578"/>
            <a:ext cx="8424000" cy="994211"/>
          </a:xfrm>
        </p:spPr>
        <p:txBody>
          <a:bodyPr/>
          <a:lstStyle/>
          <a:p>
            <a:r>
              <a:rPr lang="de-DE" sz="1800" b="1" dirty="0" smtClean="0"/>
              <a:t>Miriam Stüldt-Borsetzky</a:t>
            </a:r>
          </a:p>
          <a:p>
            <a:r>
              <a:rPr lang="de-DE" sz="1800" b="1" dirty="0" smtClean="0"/>
              <a:t>Ecclesia Gruppe</a:t>
            </a:r>
          </a:p>
          <a:p>
            <a:r>
              <a:rPr lang="de-DE" sz="1800" b="1" dirty="0" smtClean="0"/>
              <a:t>Köln, 18.11.2017</a:t>
            </a:r>
            <a:endParaRPr lang="de-DE" sz="1800" b="1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748145" y="4605175"/>
            <a:ext cx="7723826" cy="307777"/>
          </a:xfrm>
        </p:spPr>
        <p:txBody>
          <a:bodyPr/>
          <a:lstStyle/>
          <a:p>
            <a:r>
              <a:rPr lang="de-DE" sz="2000" dirty="0" smtClean="0"/>
              <a:t>XXIX. Kölner Symposium - Patientenrechtegesetz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878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249357"/>
            <a:ext cx="8423275" cy="430887"/>
          </a:xfrm>
        </p:spPr>
        <p:txBody>
          <a:bodyPr/>
          <a:lstStyle/>
          <a:p>
            <a:r>
              <a:rPr lang="de-DE" dirty="0" smtClean="0"/>
              <a:t>Welche Fachrichtung ist „teuer“?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08631" y="5998866"/>
            <a:ext cx="7410921" cy="553998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smtClean="0"/>
              <a:t>Abb.: 97.368 </a:t>
            </a:r>
            <a:r>
              <a:rPr lang="de-DE" sz="1800" dirty="0"/>
              <a:t>anonymisierte Heilwesenschadenfälle (Stand: April 2017) aus den Ereignisjahren 2000-2014</a:t>
            </a:r>
          </a:p>
        </p:txBody>
      </p:sp>
      <p:pic>
        <p:nvPicPr>
          <p:cNvPr id="3074" name="Diagramm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31" y="1768511"/>
            <a:ext cx="7410921" cy="4230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553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249357"/>
            <a:ext cx="8423275" cy="861774"/>
          </a:xfrm>
        </p:spPr>
        <p:txBody>
          <a:bodyPr/>
          <a:lstStyle/>
          <a:p>
            <a:r>
              <a:rPr lang="de-DE" dirty="0" smtClean="0"/>
              <a:t>Anspruchserhebungen über Meldejahre –</a:t>
            </a:r>
            <a:br>
              <a:rPr lang="de-DE" dirty="0" smtClean="0"/>
            </a:br>
            <a:r>
              <a:rPr lang="de-DE" dirty="0" smtClean="0"/>
              <a:t>nur Geburtshilfe</a:t>
            </a:r>
            <a:endParaRPr lang="de-DE" dirty="0"/>
          </a:p>
        </p:txBody>
      </p:sp>
      <p:pic>
        <p:nvPicPr>
          <p:cNvPr id="5122" name="Diagramm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1" y="2121179"/>
            <a:ext cx="8001001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735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861298"/>
            <a:ext cx="8423275" cy="430887"/>
          </a:xfrm>
        </p:spPr>
        <p:txBody>
          <a:bodyPr/>
          <a:lstStyle/>
          <a:p>
            <a:r>
              <a:rPr lang="de-DE" dirty="0" smtClean="0">
                <a:solidFill>
                  <a:srgbClr val="235189"/>
                </a:solidFill>
              </a:rPr>
              <a:t>…verändertes Verhalten der Anspruchsteller?</a:t>
            </a:r>
            <a:endParaRPr lang="de-DE" dirty="0">
              <a:solidFill>
                <a:srgbClr val="235189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0001" y="3527468"/>
            <a:ext cx="8424000" cy="861774"/>
          </a:xfrm>
        </p:spPr>
        <p:txBody>
          <a:bodyPr/>
          <a:lstStyle/>
          <a:p>
            <a:r>
              <a:rPr lang="de-DE" sz="2800" dirty="0" smtClean="0"/>
              <a:t>Werden </a:t>
            </a:r>
            <a:r>
              <a:rPr lang="de-DE" sz="2800" b="1" dirty="0" smtClean="0"/>
              <a:t>Aufklärungsdefizite</a:t>
            </a:r>
            <a:r>
              <a:rPr lang="de-DE" sz="2800" dirty="0" smtClean="0"/>
              <a:t> vermehrt geltend gemacht?</a:t>
            </a:r>
            <a:endParaRPr lang="de-DE" sz="2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964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249357"/>
            <a:ext cx="8423275" cy="861774"/>
          </a:xfrm>
        </p:spPr>
        <p:txBody>
          <a:bodyPr/>
          <a:lstStyle/>
          <a:p>
            <a:r>
              <a:rPr lang="de-DE" dirty="0" smtClean="0"/>
              <a:t>Anspruchserhebungen nach Meldejahren mit geltend gemachtem Aufklärungsdefizit</a:t>
            </a:r>
            <a:endParaRPr lang="de-DE" dirty="0"/>
          </a:p>
        </p:txBody>
      </p:sp>
      <p:pic>
        <p:nvPicPr>
          <p:cNvPr id="6147" name="Diagramm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32" y="2313632"/>
            <a:ext cx="6760714" cy="405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382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3857" y="1802016"/>
            <a:ext cx="8423275" cy="430887"/>
          </a:xfrm>
        </p:spPr>
        <p:txBody>
          <a:bodyPr/>
          <a:lstStyle/>
          <a:p>
            <a:r>
              <a:rPr lang="de-DE" dirty="0" smtClean="0"/>
              <a:t>…verändertes Verhalten der Anspruchsteller?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73132" y="3617903"/>
            <a:ext cx="8424000" cy="861774"/>
          </a:xfrm>
        </p:spPr>
        <p:txBody>
          <a:bodyPr/>
          <a:lstStyle/>
          <a:p>
            <a:r>
              <a:rPr lang="de-DE" sz="2800" dirty="0" smtClean="0"/>
              <a:t>Werden </a:t>
            </a:r>
            <a:r>
              <a:rPr lang="de-DE" sz="2800" b="1" dirty="0" smtClean="0"/>
              <a:t>Dokumentationsmängel</a:t>
            </a:r>
            <a:r>
              <a:rPr lang="de-DE" sz="2800" dirty="0" smtClean="0"/>
              <a:t> vermehrt geltend gemacht?</a:t>
            </a:r>
            <a:endParaRPr lang="de-DE" sz="2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853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249357"/>
            <a:ext cx="8423275" cy="861774"/>
          </a:xfrm>
        </p:spPr>
        <p:txBody>
          <a:bodyPr/>
          <a:lstStyle/>
          <a:p>
            <a:r>
              <a:rPr lang="de-DE" dirty="0" smtClean="0"/>
              <a:t>Anspruchserhebungen nach Meldejahren</a:t>
            </a:r>
            <a:br>
              <a:rPr lang="de-DE" dirty="0" smtClean="0"/>
            </a:br>
            <a:r>
              <a:rPr lang="de-DE" dirty="0" smtClean="0"/>
              <a:t>mit Dokumentationsmängeln</a:t>
            </a:r>
            <a:endParaRPr lang="de-DE" dirty="0"/>
          </a:p>
        </p:txBody>
      </p:sp>
      <p:pic>
        <p:nvPicPr>
          <p:cNvPr id="7170" name="Diagramm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32" y="2225449"/>
            <a:ext cx="6871246" cy="412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4675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2407" y="1395459"/>
            <a:ext cx="8423275" cy="430887"/>
          </a:xfrm>
        </p:spPr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72407" y="2176072"/>
            <a:ext cx="8424000" cy="3462486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Könnte das </a:t>
            </a:r>
            <a:r>
              <a:rPr lang="de-DE" sz="2000" b="1" dirty="0" err="1" smtClean="0"/>
              <a:t>PatRG</a:t>
            </a:r>
            <a:r>
              <a:rPr lang="de-DE" sz="2000" b="1" dirty="0" smtClean="0"/>
              <a:t> zu einer Steigerung der Haftpflichtprämien und der Kosten im Gesundheitswesen führen?</a:t>
            </a:r>
          </a:p>
          <a:p>
            <a:pPr marL="0" indent="0">
              <a:buNone/>
            </a:pPr>
            <a:endParaRPr lang="de-DE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Von </a:t>
            </a:r>
            <a:r>
              <a:rPr lang="de-DE" sz="2000" dirty="0"/>
              <a:t>den Schäden, die ab dem Jahr 2013 </a:t>
            </a:r>
            <a:r>
              <a:rPr lang="de-DE" sz="2000" dirty="0" smtClean="0"/>
              <a:t>gemeldet </a:t>
            </a:r>
            <a:r>
              <a:rPr lang="de-DE" sz="2000" dirty="0"/>
              <a:t>wurden, sind viele noch nicht </a:t>
            </a:r>
            <a:r>
              <a:rPr lang="de-DE" sz="2000" dirty="0" smtClean="0"/>
              <a:t>geschlossen, Entschädigungsleistungen können daher noch nicht bewertet werden</a:t>
            </a:r>
          </a:p>
          <a:p>
            <a:pPr marL="288100" lvl="1" indent="0">
              <a:buNone/>
            </a:pPr>
            <a:endParaRPr lang="de-DE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Die Patienten hinterfragen nur unwesentlich häufiger das Behandlungsgeschehen durch Einsichtnahme in die Krankenakte</a:t>
            </a:r>
          </a:p>
          <a:p>
            <a:pPr marL="288100" lvl="1" indent="0">
              <a:buNone/>
            </a:pPr>
            <a:endParaRPr lang="de-DE" sz="2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4825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72407" y="1625798"/>
            <a:ext cx="8424000" cy="477053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Der Trend zeigt eine ungefähr gleichbleibende Anzahl von Anspruchserhebungen (unberücksichtigt blieben bei der Betrachtung die Behandlungsfallzahlen!)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Innerhalb der Anspruchserhebungen verzeichnet die „teure“ Fachrichtung der Geburtshilfe für sich aber einen Trend eines Anstiegs – bleibt zu beobachten!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Ab dem Jahr 2013 zeigt sich ein Anstieg der monierten Aufklärungsdefizite – Kommunikation ist wichtiger denn je!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Nach einer „Flaute“ in 2013/2014 </a:t>
            </a:r>
            <a:r>
              <a:rPr lang="de-DE" sz="2000" dirty="0"/>
              <a:t>bei gerügten </a:t>
            </a:r>
            <a:r>
              <a:rPr lang="de-DE" sz="2000" dirty="0" smtClean="0"/>
              <a:t>Dokumentations-mängeln ist der zunächst ansteigende Trend erst einmal gestoppt – Wirkung einer Digitalisierung?</a:t>
            </a:r>
            <a:endParaRPr lang="de-DE" sz="2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3258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miriam.stueldt-borsetzky@ecclesia.de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18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411765"/>
            <a:ext cx="8423275" cy="1292662"/>
          </a:xfrm>
        </p:spPr>
        <p:txBody>
          <a:bodyPr/>
          <a:lstStyle/>
          <a:p>
            <a:r>
              <a:rPr lang="de-DE" dirty="0" smtClean="0"/>
              <a:t>Weshalb ist eine Bestandsaufnahme </a:t>
            </a:r>
            <a:r>
              <a:rPr lang="de-DE" u="sng" dirty="0" smtClean="0"/>
              <a:t>aus Sicht der Haftpflichtversicherung</a:t>
            </a:r>
            <a:r>
              <a:rPr lang="de-DE" dirty="0" smtClean="0"/>
              <a:t> überhaupt von Interesse?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73132" y="2828175"/>
            <a:ext cx="8424000" cy="3339376"/>
          </a:xfrm>
        </p:spPr>
        <p:txBody>
          <a:bodyPr/>
          <a:lstStyle/>
          <a:p>
            <a:pPr marL="505175" lvl="2" indent="0">
              <a:buNone/>
            </a:pPr>
            <a:r>
              <a:rPr lang="de-DE" dirty="0" smtClean="0"/>
              <a:t>Weil das </a:t>
            </a:r>
            <a:r>
              <a:rPr lang="de-DE" dirty="0"/>
              <a:t>P</a:t>
            </a:r>
            <a:r>
              <a:rPr lang="de-DE" dirty="0" smtClean="0"/>
              <a:t>atientenrechtegesetz zu einer Steigerung der </a:t>
            </a:r>
            <a:r>
              <a:rPr lang="de-DE" dirty="0"/>
              <a:t>H</a:t>
            </a:r>
            <a:r>
              <a:rPr lang="de-DE" dirty="0" smtClean="0"/>
              <a:t>aftpflichtprämien und der Kosten im </a:t>
            </a:r>
            <a:r>
              <a:rPr lang="de-DE" dirty="0"/>
              <a:t>G</a:t>
            </a:r>
            <a:r>
              <a:rPr lang="de-DE" dirty="0" smtClean="0"/>
              <a:t>esundheitswesen führen könnte, z.B. …</a:t>
            </a:r>
          </a:p>
          <a:p>
            <a:pPr marL="505175" lvl="2" indent="0">
              <a:buNone/>
            </a:pPr>
            <a:endParaRPr lang="de-DE" sz="1000" dirty="0"/>
          </a:p>
          <a:p>
            <a:pPr marL="505175" lvl="2" indent="0">
              <a:buNone/>
            </a:pPr>
            <a:r>
              <a:rPr lang="de-DE" dirty="0" smtClean="0"/>
              <a:t>…durch einen </a:t>
            </a:r>
            <a:r>
              <a:rPr lang="de-DE" b="1" dirty="0" smtClean="0">
                <a:solidFill>
                  <a:srgbClr val="235189"/>
                </a:solidFill>
              </a:rPr>
              <a:t>Anstieg der Entschädigungsleistungen </a:t>
            </a:r>
            <a:r>
              <a:rPr lang="de-DE" dirty="0" smtClean="0"/>
              <a:t>oder</a:t>
            </a:r>
            <a:endParaRPr lang="de-DE" b="1" dirty="0" smtClean="0">
              <a:solidFill>
                <a:srgbClr val="235189"/>
              </a:solidFill>
            </a:endParaRPr>
          </a:p>
          <a:p>
            <a:pPr marL="505175" lvl="2" indent="0">
              <a:buNone/>
            </a:pPr>
            <a:r>
              <a:rPr lang="de-DE" dirty="0" smtClean="0"/>
              <a:t>…durch ein </a:t>
            </a:r>
            <a:r>
              <a:rPr lang="de-DE" b="1" dirty="0" smtClean="0">
                <a:solidFill>
                  <a:srgbClr val="235189"/>
                </a:solidFill>
              </a:rPr>
              <a:t>verändertes Verhalten der Anspruchstellerseite</a:t>
            </a:r>
            <a:r>
              <a:rPr lang="de-DE" dirty="0" smtClean="0"/>
              <a:t>, die häufiger Ansprüche geltend macht und so Reservesetzungen provozieren könnte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001" y="1735766"/>
            <a:ext cx="8423275" cy="430887"/>
          </a:xfrm>
        </p:spPr>
        <p:txBody>
          <a:bodyPr/>
          <a:lstStyle/>
          <a:p>
            <a:r>
              <a:rPr lang="de-DE" dirty="0" smtClean="0"/>
              <a:t>Grundlagen einer Schadenanalyse der Ecclesia: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0001" y="2845516"/>
            <a:ext cx="8424000" cy="2369880"/>
          </a:xfrm>
        </p:spPr>
        <p:txBody>
          <a:bodyPr/>
          <a:lstStyle/>
          <a:p>
            <a:r>
              <a:rPr lang="de-DE" dirty="0">
                <a:sym typeface="Arial" charset="0"/>
              </a:rPr>
              <a:t>Seit dem Jahr 1987 nimmt die Ecclesia Gruppe eine systematische Erfassung der Struktur- und Leistungsdaten sowie Schadendaten von Krankenhäusern </a:t>
            </a:r>
            <a:r>
              <a:rPr lang="de-DE" dirty="0" smtClean="0">
                <a:sym typeface="Arial" charset="0"/>
              </a:rPr>
              <a:t>vor</a:t>
            </a:r>
            <a:endParaRPr lang="de-DE" dirty="0" smtClean="0"/>
          </a:p>
          <a:p>
            <a:r>
              <a:rPr lang="de-DE" dirty="0" smtClean="0"/>
              <a:t>Datenbank mit mehr als 210.000 Schadenfällen</a:t>
            </a:r>
          </a:p>
          <a:p>
            <a:r>
              <a:rPr lang="de-DE" dirty="0" smtClean="0"/>
              <a:t>Für diese Veranstaltung wurden Schadenfälle der Meldejahre 2010 – 2017 betrachtet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370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503986"/>
            <a:ext cx="8423275" cy="430887"/>
          </a:xfrm>
        </p:spPr>
        <p:txBody>
          <a:bodyPr/>
          <a:lstStyle/>
          <a:p>
            <a:r>
              <a:rPr lang="de-DE" dirty="0" smtClean="0">
                <a:solidFill>
                  <a:srgbClr val="235189"/>
                </a:solidFill>
              </a:rPr>
              <a:t>…Anstieg der Entschädigungsleistungen?</a:t>
            </a:r>
            <a:endParaRPr lang="de-DE" dirty="0">
              <a:solidFill>
                <a:srgbClr val="235189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0001" y="2381956"/>
            <a:ext cx="8424000" cy="3847207"/>
          </a:xfrm>
        </p:spPr>
        <p:txBody>
          <a:bodyPr/>
          <a:lstStyle/>
          <a:p>
            <a:r>
              <a:rPr lang="de-DE" dirty="0" smtClean="0"/>
              <a:t>Eine 10-Jahres-Schadenübersicht zeigt im Durchschnitt nur 2/3 des zu erwartenden Endschadens</a:t>
            </a:r>
          </a:p>
          <a:p>
            <a:r>
              <a:rPr lang="de-DE" dirty="0" smtClean="0"/>
              <a:t>Zum einen kommen noch Schadenfälle hinzu (IBNR), zum anderen steigt der Aufwand bereits bekannter Schäden aufgrund unzureichend gesetzter Reserven weiter an (IBNER)</a:t>
            </a:r>
          </a:p>
          <a:p>
            <a:r>
              <a:rPr lang="de-DE" dirty="0" smtClean="0"/>
              <a:t>Von den Schäden, die ab dem Jahr 2013 (Inkrafttreten </a:t>
            </a:r>
            <a:r>
              <a:rPr lang="de-DE" dirty="0" err="1" smtClean="0"/>
              <a:t>PatRG</a:t>
            </a:r>
            <a:r>
              <a:rPr lang="de-DE" dirty="0" smtClean="0"/>
              <a:t>) gemeldet wurden, sind viele noch nicht geschlossen, </a:t>
            </a:r>
            <a:r>
              <a:rPr lang="de-DE" u="sng" dirty="0" smtClean="0"/>
              <a:t>zu einem Anstieg der Entschädigungs-leistungen kann deshalb noch nichts gesagt werden: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6949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249357"/>
            <a:ext cx="8423275" cy="861774"/>
          </a:xfrm>
        </p:spPr>
        <p:txBody>
          <a:bodyPr/>
          <a:lstStyle/>
          <a:p>
            <a:r>
              <a:rPr lang="de-DE" dirty="0" smtClean="0"/>
              <a:t>Verhältnis offene / geschlossene Schäden seit Meldejahr 2013:</a:t>
            </a:r>
            <a:endParaRPr lang="de-DE" dirty="0"/>
          </a:p>
        </p:txBody>
      </p:sp>
      <p:pic>
        <p:nvPicPr>
          <p:cNvPr id="1026" name="Diagramm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1" y="2303584"/>
            <a:ext cx="6728712" cy="40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4820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3857" y="1936065"/>
            <a:ext cx="8423275" cy="430887"/>
          </a:xfrm>
        </p:spPr>
        <p:txBody>
          <a:bodyPr/>
          <a:lstStyle/>
          <a:p>
            <a:r>
              <a:rPr lang="de-DE" dirty="0" smtClean="0">
                <a:solidFill>
                  <a:srgbClr val="235189"/>
                </a:solidFill>
              </a:rPr>
              <a:t>…verändertes Verhalten der Anspruchsteller?</a:t>
            </a:r>
            <a:endParaRPr lang="de-DE" dirty="0">
              <a:solidFill>
                <a:srgbClr val="235189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73132" y="3246114"/>
            <a:ext cx="8424000" cy="1292662"/>
          </a:xfrm>
        </p:spPr>
        <p:txBody>
          <a:bodyPr/>
          <a:lstStyle/>
          <a:p>
            <a:r>
              <a:rPr lang="de-DE" sz="2800" dirty="0" smtClean="0"/>
              <a:t>Werden häufiger </a:t>
            </a:r>
            <a:r>
              <a:rPr lang="de-DE" sz="2800" b="1" dirty="0" smtClean="0"/>
              <a:t>Behandlungsverläufe hinterfragt</a:t>
            </a:r>
            <a:r>
              <a:rPr lang="de-DE" sz="2800" dirty="0" smtClean="0"/>
              <a:t>, z.B. durch Begehren um Einsicht-</a:t>
            </a:r>
            <a:r>
              <a:rPr lang="de-DE" sz="2800" dirty="0" err="1" smtClean="0"/>
              <a:t>nahme</a:t>
            </a:r>
            <a:r>
              <a:rPr lang="de-DE" sz="2800" dirty="0" smtClean="0"/>
              <a:t> in Krankenunterlagen?</a:t>
            </a:r>
            <a:endParaRPr lang="de-DE" sz="2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8545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5" name="Rechteck 4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extfeld 2"/>
          <p:cNvSpPr txBox="1"/>
          <p:nvPr/>
        </p:nvSpPr>
        <p:spPr>
          <a:xfrm>
            <a:off x="371789" y="1220002"/>
            <a:ext cx="722128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 b="1" dirty="0" smtClean="0">
                <a:solidFill>
                  <a:srgbClr val="3061C2"/>
                </a:solidFill>
                <a:latin typeface="Arial" pitchFamily="34" charset="0"/>
                <a:cs typeface="Arial" pitchFamily="34" charset="0"/>
              </a:rPr>
              <a:t>Verhältnis mit / ohne Anspruchserhebung</a:t>
            </a:r>
          </a:p>
        </p:txBody>
      </p:sp>
      <p:pic>
        <p:nvPicPr>
          <p:cNvPr id="2050" name="Diagramm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1" y="1813988"/>
            <a:ext cx="72771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1262616" y="2095341"/>
            <a:ext cx="6330462" cy="24006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e-DE" sz="2600" dirty="0" smtClean="0">
                <a:latin typeface="Tahoma" pitchFamily="34" charset="0"/>
              </a:rPr>
              <a:t>Der Anteil der Meldungen ohne Anspruchserhebungen hat nur unwesentlich zugenommen – ein Effekt, der sich mit der Entwicklung der vorhandenen Meldungen noch verringern kann (durch Erhebung eines Anspruches)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AC5F-C23A-410B-8DA6-7E53EBF173BE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001" y="1986307"/>
            <a:ext cx="8423275" cy="430887"/>
          </a:xfrm>
        </p:spPr>
        <p:txBody>
          <a:bodyPr/>
          <a:lstStyle/>
          <a:p>
            <a:r>
              <a:rPr lang="de-DE" dirty="0" smtClean="0">
                <a:solidFill>
                  <a:srgbClr val="235189"/>
                </a:solidFill>
              </a:rPr>
              <a:t>…verändertes Verhalten der Anspruchsteller?</a:t>
            </a:r>
            <a:endParaRPr lang="de-DE" dirty="0">
              <a:solidFill>
                <a:srgbClr val="235189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0001" y="3346598"/>
            <a:ext cx="8424000" cy="430887"/>
          </a:xfrm>
        </p:spPr>
        <p:txBody>
          <a:bodyPr/>
          <a:lstStyle/>
          <a:p>
            <a:r>
              <a:rPr lang="de-DE" sz="2800" dirty="0" smtClean="0"/>
              <a:t>Gibt es mehr </a:t>
            </a:r>
            <a:r>
              <a:rPr lang="de-DE" sz="2800" b="1" dirty="0" smtClean="0"/>
              <a:t>Anspruchserhebungen</a:t>
            </a:r>
            <a:r>
              <a:rPr lang="de-DE" sz="2800" dirty="0" smtClean="0"/>
              <a:t>?</a:t>
            </a:r>
            <a:endParaRPr lang="de-DE" sz="2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68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73132" y="225631"/>
            <a:ext cx="950026" cy="831273"/>
            <a:chOff x="273132" y="225631"/>
            <a:chExt cx="950026" cy="831273"/>
          </a:xfrm>
        </p:grpSpPr>
        <p:sp>
          <p:nvSpPr>
            <p:cNvPr id="3" name="Rechteck 2"/>
            <p:cNvSpPr/>
            <p:nvPr/>
          </p:nvSpPr>
          <p:spPr>
            <a:xfrm>
              <a:off x="273132" y="225631"/>
              <a:ext cx="950026" cy="831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011" y="271170"/>
              <a:ext cx="750058" cy="690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0726" y="1249357"/>
            <a:ext cx="8423275" cy="430887"/>
          </a:xfrm>
        </p:spPr>
        <p:txBody>
          <a:bodyPr/>
          <a:lstStyle/>
          <a:p>
            <a:r>
              <a:rPr lang="de-DE" dirty="0" smtClean="0"/>
              <a:t>Anspruchserhebungen über Meldejahre verteilt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0001" y="5316075"/>
            <a:ext cx="8424000" cy="1308050"/>
          </a:xfrm>
        </p:spPr>
        <p:txBody>
          <a:bodyPr/>
          <a:lstStyle/>
          <a:p>
            <a:r>
              <a:rPr lang="de-DE" sz="2000" dirty="0" smtClean="0"/>
              <a:t>Ungefähr gleichbleibende, leicht sinkende Anzahl – aber:</a:t>
            </a:r>
          </a:p>
          <a:p>
            <a:pPr lvl="1"/>
            <a:r>
              <a:rPr lang="de-DE" sz="2000" dirty="0" smtClean="0"/>
              <a:t>Was, wenn darunter eine Fachrichtung ist, die besonders teure Schäden verursacht und nur </a:t>
            </a:r>
            <a:r>
              <a:rPr lang="de-DE" sz="2000" u="sng" dirty="0" smtClean="0"/>
              <a:t>diese</a:t>
            </a:r>
            <a:r>
              <a:rPr lang="de-DE" sz="2000" dirty="0" smtClean="0"/>
              <a:t> einen Anstieg der Anspruchserhebungen verzeichnen würde?</a:t>
            </a:r>
            <a:endParaRPr lang="de-DE" sz="2000" dirty="0"/>
          </a:p>
        </p:txBody>
      </p:sp>
      <p:pic>
        <p:nvPicPr>
          <p:cNvPr id="4098" name="Diagramm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2" y="1688631"/>
            <a:ext cx="6794512" cy="361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223158" y="2743200"/>
            <a:ext cx="661455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e-DE" sz="2600" dirty="0" smtClean="0">
                <a:latin typeface="Tahoma" pitchFamily="34" charset="0"/>
              </a:rPr>
              <a:t>Achtung: keine Berücksichtigung der steigenden Behandlungsfallzahlen - hier nur absolut betrachteter Trend der Meldungen!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de-DE" smtClean="0"/>
              <a:t>Seite </a:t>
            </a:r>
            <a:fld id="{B6E9D544-ED09-4823-BB17-0D21C0421ACC}" type="slidenum">
              <a:rPr lang="de-DE" smtClean="0"/>
              <a:pPr algn="l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253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theme/theme1.xml><?xml version="1.0" encoding="utf-8"?>
<a:theme xmlns:a="http://schemas.openxmlformats.org/drawingml/2006/main" name="EccGruppe-Folienmaster_2013_vpe">
  <a:themeElements>
    <a:clrScheme name="ReWi">
      <a:dk1>
        <a:sysClr val="windowText" lastClr="000000"/>
      </a:dk1>
      <a:lt1>
        <a:sysClr val="window" lastClr="FFFFFF"/>
      </a:lt1>
      <a:dk2>
        <a:srgbClr val="1A3B65"/>
      </a:dk2>
      <a:lt2>
        <a:srgbClr val="D77960"/>
      </a:lt2>
      <a:accent1>
        <a:srgbClr val="F1910E"/>
      </a:accent1>
      <a:accent2>
        <a:srgbClr val="1A3B65"/>
      </a:accent2>
      <a:accent3>
        <a:srgbClr val="C94A3B"/>
      </a:accent3>
      <a:accent4>
        <a:srgbClr val="BE0723"/>
      </a:accent4>
      <a:accent5>
        <a:srgbClr val="000000"/>
      </a:accent5>
      <a:accent6>
        <a:srgbClr val="F1910E"/>
      </a:accent6>
      <a:hlink>
        <a:srgbClr val="000000"/>
      </a:hlink>
      <a:folHlink>
        <a:srgbClr val="000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073B5">
            <a:alpha val="50000"/>
          </a:srgbClr>
        </a:solidFill>
        <a:ln>
          <a:solidFill>
            <a:srgbClr val="5073B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2600" smtClean="0">
            <a:latin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569</Words>
  <Application>Microsoft Office PowerPoint</Application>
  <PresentationFormat>Bildschirmpräsentation (4:3)</PresentationFormat>
  <Paragraphs>88</Paragraphs>
  <Slides>18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EccGruppe-Folienmaster_2013_vpe</vt:lpstr>
      <vt:lpstr>Bestandsaufnahme zum PatientenrechteG seit 2013 Statistische Erkenntnisse und Erfahrungen  …aus Sicht der Haftpflichtversicherung</vt:lpstr>
      <vt:lpstr>Weshalb ist eine Bestandsaufnahme aus Sicht der Haftpflichtversicherung überhaupt von Interesse?</vt:lpstr>
      <vt:lpstr>Grundlagen einer Schadenanalyse der Ecclesia:</vt:lpstr>
      <vt:lpstr>…Anstieg der Entschädigungsleistungen?</vt:lpstr>
      <vt:lpstr>Verhältnis offene / geschlossene Schäden seit Meldejahr 2013:</vt:lpstr>
      <vt:lpstr>…verändertes Verhalten der Anspruchsteller?</vt:lpstr>
      <vt:lpstr>PowerPoint-Präsentation</vt:lpstr>
      <vt:lpstr>…verändertes Verhalten der Anspruchsteller?</vt:lpstr>
      <vt:lpstr>Anspruchserhebungen über Meldejahre verteilt</vt:lpstr>
      <vt:lpstr>Welche Fachrichtung ist „teuer“?</vt:lpstr>
      <vt:lpstr>Anspruchserhebungen über Meldejahre – nur Geburtshilfe</vt:lpstr>
      <vt:lpstr>…verändertes Verhalten der Anspruchsteller?</vt:lpstr>
      <vt:lpstr>Anspruchserhebungen nach Meldejahren mit geltend gemachtem Aufklärungsdefizit</vt:lpstr>
      <vt:lpstr>…verändertes Verhalten der Anspruchsteller?</vt:lpstr>
      <vt:lpstr>Anspruchserhebungen nach Meldejahren mit Dokumentationsmängeln</vt:lpstr>
      <vt:lpstr>Zusammenfassung</vt:lpstr>
      <vt:lpstr>PowerPoint-Präsentation</vt:lpstr>
      <vt:lpstr>PowerPoint-Präsentation</vt:lpstr>
    </vt:vector>
  </TitlesOfParts>
  <Company>Ecclesia Versicherungsdienst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Konzept PPP-CD-Ecclesia Gruppe</dc:subject>
  <dc:creator>fleis726</dc:creator>
  <dc:description>Im März 2013</dc:description>
  <cp:lastModifiedBy>stuelh40</cp:lastModifiedBy>
  <cp:revision>300</cp:revision>
  <cp:lastPrinted>2017-11-13T10:46:17Z</cp:lastPrinted>
  <dcterms:created xsi:type="dcterms:W3CDTF">2014-04-22T10:07:58Z</dcterms:created>
  <dcterms:modified xsi:type="dcterms:W3CDTF">2017-11-15T11:20:35Z</dcterms:modified>
  <cp:category>Masterfolie</cp:category>
  <cp:contentStatus>Entwurf</cp:contentStatus>
</cp:coreProperties>
</file>