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49"/>
  </p:notesMasterIdLst>
  <p:sldIdLst>
    <p:sldId id="329" r:id="rId3"/>
    <p:sldId id="322" r:id="rId4"/>
    <p:sldId id="286" r:id="rId5"/>
    <p:sldId id="324" r:id="rId6"/>
    <p:sldId id="325" r:id="rId7"/>
    <p:sldId id="326" r:id="rId8"/>
    <p:sldId id="335" r:id="rId9"/>
    <p:sldId id="307" r:id="rId10"/>
    <p:sldId id="308" r:id="rId11"/>
    <p:sldId id="287" r:id="rId12"/>
    <p:sldId id="328" r:id="rId13"/>
    <p:sldId id="341" r:id="rId14"/>
    <p:sldId id="288" r:id="rId15"/>
    <p:sldId id="330" r:id="rId16"/>
    <p:sldId id="312" r:id="rId17"/>
    <p:sldId id="299" r:id="rId18"/>
    <p:sldId id="340" r:id="rId19"/>
    <p:sldId id="316" r:id="rId20"/>
    <p:sldId id="306" r:id="rId21"/>
    <p:sldId id="318" r:id="rId22"/>
    <p:sldId id="313" r:id="rId23"/>
    <p:sldId id="309" r:id="rId24"/>
    <p:sldId id="290" r:id="rId25"/>
    <p:sldId id="347" r:id="rId26"/>
    <p:sldId id="342" r:id="rId27"/>
    <p:sldId id="274" r:id="rId28"/>
    <p:sldId id="298" r:id="rId29"/>
    <p:sldId id="346" r:id="rId30"/>
    <p:sldId id="301" r:id="rId31"/>
    <p:sldId id="291" r:id="rId32"/>
    <p:sldId id="311" r:id="rId33"/>
    <p:sldId id="317" r:id="rId34"/>
    <p:sldId id="345" r:id="rId35"/>
    <p:sldId id="280" r:id="rId36"/>
    <p:sldId id="319" r:id="rId37"/>
    <p:sldId id="337" r:id="rId38"/>
    <p:sldId id="283" r:id="rId39"/>
    <p:sldId id="314" r:id="rId40"/>
    <p:sldId id="338" r:id="rId41"/>
    <p:sldId id="281" r:id="rId42"/>
    <p:sldId id="261" r:id="rId43"/>
    <p:sldId id="266" r:id="rId44"/>
    <p:sldId id="269" r:id="rId45"/>
    <p:sldId id="304" r:id="rId46"/>
    <p:sldId id="339" r:id="rId47"/>
    <p:sldId id="262" r:id="rId4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93800" autoAdjust="0"/>
  </p:normalViewPr>
  <p:slideViewPr>
    <p:cSldViewPr snapToGrid="0">
      <p:cViewPr varScale="1">
        <p:scale>
          <a:sx n="64" d="100"/>
          <a:sy n="64" d="100"/>
        </p:scale>
        <p:origin x="1080" y="32"/>
      </p:cViewPr>
      <p:guideLst/>
    </p:cSldViewPr>
  </p:slideViewPr>
  <p:outlineViewPr>
    <p:cViewPr>
      <p:scale>
        <a:sx n="33" d="100"/>
        <a:sy n="33" d="100"/>
      </p:scale>
      <p:origin x="0" y="-7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6411BD8-0C8C-456C-8922-6317D654B635}" type="datetimeFigureOut">
              <a:rPr lang="de-DE" smtClean="0"/>
              <a:t>25.11.2023</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6C7CA7D-4373-4A02-B495-2407813DAA52}" type="slidenum">
              <a:rPr lang="de-DE" smtClean="0"/>
              <a:t>‹Nr.›</a:t>
            </a:fld>
            <a:endParaRPr lang="de-DE"/>
          </a:p>
        </p:txBody>
      </p:sp>
    </p:spTree>
    <p:extLst>
      <p:ext uri="{BB962C8B-B14F-4D97-AF65-F5344CB8AC3E}">
        <p14:creationId xmlns:p14="http://schemas.microsoft.com/office/powerpoint/2010/main" val="160996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5B60A-9E2B-49C2-B5E3-72F27F714E95}" type="slidenum">
              <a:rPr lang="de-DE" altLang="de-DE" smtClean="0">
                <a:latin typeface="Arial" charset="0"/>
                <a:cs typeface="Arial" charset="0"/>
              </a:rPr>
              <a:pPr fontAlgn="base">
                <a:spcBef>
                  <a:spcPct val="0"/>
                </a:spcBef>
                <a:spcAft>
                  <a:spcPct val="0"/>
                </a:spcAft>
              </a:pPr>
              <a:t>1</a:t>
            </a:fld>
            <a:endParaRPr lang="de-DE" altLang="de-DE" smtClean="0">
              <a:latin typeface="Arial" charset="0"/>
              <a:cs typeface="Arial"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latin typeface="Arial" charset="0"/>
            </a:endParaRPr>
          </a:p>
        </p:txBody>
      </p:sp>
    </p:spTree>
    <p:extLst>
      <p:ext uri="{BB962C8B-B14F-4D97-AF65-F5344CB8AC3E}">
        <p14:creationId xmlns:p14="http://schemas.microsoft.com/office/powerpoint/2010/main" val="75747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 Frau Clüsserath: Weißbuch</a:t>
            </a:r>
            <a:r>
              <a:rPr lang="de-DE" altLang="de-DE" baseline="0" dirty="0" smtClean="0"/>
              <a:t> MKIS – quer drüber legen? QM-Box</a:t>
            </a:r>
            <a:endParaRPr lang="de-DE" altLang="de-DE" dirty="0" smtClean="0"/>
          </a:p>
        </p:txBody>
      </p:sp>
    </p:spTree>
    <p:extLst>
      <p:ext uri="{BB962C8B-B14F-4D97-AF65-F5344CB8AC3E}">
        <p14:creationId xmlns:p14="http://schemas.microsoft.com/office/powerpoint/2010/main" val="140062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Hinweis auf KHZG</a:t>
            </a:r>
            <a:r>
              <a:rPr lang="de-DE" altLang="de-DE" baseline="0" dirty="0" smtClean="0"/>
              <a:t> – Fördermaßnahmen Umsetzung der EPA etc. </a:t>
            </a:r>
            <a:endParaRPr lang="de-DE" altLang="de-DE" dirty="0" smtClean="0"/>
          </a:p>
        </p:txBody>
      </p:sp>
    </p:spTree>
    <p:extLst>
      <p:ext uri="{BB962C8B-B14F-4D97-AF65-F5344CB8AC3E}">
        <p14:creationId xmlns:p14="http://schemas.microsoft.com/office/powerpoint/2010/main" val="207691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63430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422495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53933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47262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237989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1477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240657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49693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5B60A-9E2B-49C2-B5E3-72F27F714E95}" type="slidenum">
              <a:rPr lang="de-DE" altLang="de-DE" smtClean="0">
                <a:latin typeface="Arial" charset="0"/>
                <a:cs typeface="Arial" charset="0"/>
              </a:rPr>
              <a:pPr fontAlgn="base">
                <a:spcBef>
                  <a:spcPct val="0"/>
                </a:spcBef>
                <a:spcAft>
                  <a:spcPct val="0"/>
                </a:spcAft>
              </a:pPr>
              <a:t>2</a:t>
            </a:fld>
            <a:endParaRPr lang="de-DE" altLang="de-DE" smtClean="0">
              <a:latin typeface="Arial" charset="0"/>
              <a:cs typeface="Arial"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latin typeface="Arial" charset="0"/>
            </a:endParaRPr>
          </a:p>
        </p:txBody>
      </p:sp>
    </p:spTree>
    <p:extLst>
      <p:ext uri="{BB962C8B-B14F-4D97-AF65-F5344CB8AC3E}">
        <p14:creationId xmlns:p14="http://schemas.microsoft.com/office/powerpoint/2010/main" val="109180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07503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Frau Clüsserath, Kann man hier auch Folie 22 „drüber legen“?</a:t>
            </a:r>
          </a:p>
        </p:txBody>
      </p:sp>
    </p:spTree>
    <p:extLst>
      <p:ext uri="{BB962C8B-B14F-4D97-AF65-F5344CB8AC3E}">
        <p14:creationId xmlns:p14="http://schemas.microsoft.com/office/powerpoint/2010/main" val="954017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Können</a:t>
            </a:r>
            <a:r>
              <a:rPr lang="de-DE" altLang="de-DE" baseline="0" dirty="0" smtClean="0"/>
              <a:t> wir das auch verlinken?</a:t>
            </a:r>
            <a:endParaRPr lang="de-DE" altLang="de-DE" dirty="0" smtClean="0"/>
          </a:p>
        </p:txBody>
      </p:sp>
    </p:spTree>
    <p:extLst>
      <p:ext uri="{BB962C8B-B14F-4D97-AF65-F5344CB8AC3E}">
        <p14:creationId xmlns:p14="http://schemas.microsoft.com/office/powerpoint/2010/main" val="2067119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83704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312806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23480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693369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43121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526813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Ein ganz profaner Fehler …. Der aber auch Auswirkungen</a:t>
            </a:r>
            <a:r>
              <a:rPr lang="de-DE" altLang="de-DE" baseline="0" dirty="0" smtClean="0"/>
              <a:t> haben kann – davon könnte ich viele zeigen z.B. auch bei der Medikation.</a:t>
            </a:r>
            <a:endParaRPr lang="de-DE" altLang="de-DE" dirty="0" smtClean="0"/>
          </a:p>
        </p:txBody>
      </p:sp>
    </p:spTree>
    <p:extLst>
      <p:ext uri="{BB962C8B-B14F-4D97-AF65-F5344CB8AC3E}">
        <p14:creationId xmlns:p14="http://schemas.microsoft.com/office/powerpoint/2010/main" val="358358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4078126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452321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324522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808655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799152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12680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41399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058048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176670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s. DMI </a:t>
            </a:r>
            <a:r>
              <a:rPr lang="de-DE" altLang="de-DE" dirty="0" err="1" smtClean="0"/>
              <a:t>Einscannprozess</a:t>
            </a:r>
            <a:endParaRPr lang="de-DE" altLang="de-DE" dirty="0" smtClean="0"/>
          </a:p>
        </p:txBody>
      </p:sp>
    </p:spTree>
    <p:extLst>
      <p:ext uri="{BB962C8B-B14F-4D97-AF65-F5344CB8AC3E}">
        <p14:creationId xmlns:p14="http://schemas.microsoft.com/office/powerpoint/2010/main" val="1533274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Nachfrage danach praktisch nicht vorhanden – Umsetzung bei den KK stoppt genauso!</a:t>
            </a:r>
          </a:p>
        </p:txBody>
      </p:sp>
    </p:spTree>
    <p:extLst>
      <p:ext uri="{BB962C8B-B14F-4D97-AF65-F5344CB8AC3E}">
        <p14:creationId xmlns:p14="http://schemas.microsoft.com/office/powerpoint/2010/main" val="402930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483C86-C623-414E-AD3A-F781C0FB513B}" type="slidenum">
              <a:rPr lang="de-DE" altLang="de-DE" smtClean="0">
                <a:solidFill>
                  <a:srgbClr val="000000"/>
                </a:solidFill>
                <a:latin typeface="Arial" charset="0"/>
                <a:cs typeface="Arial" charset="0"/>
              </a:rPr>
              <a:pPr fontAlgn="base">
                <a:spcBef>
                  <a:spcPct val="0"/>
                </a:spcBef>
                <a:spcAft>
                  <a:spcPct val="0"/>
                </a:spcAft>
              </a:pPr>
              <a:t>4</a:t>
            </a:fld>
            <a:endParaRPr lang="de-DE" altLang="de-DE" smtClean="0">
              <a:solidFill>
                <a:srgbClr val="000000"/>
              </a:solidFill>
              <a:latin typeface="Arial" charset="0"/>
              <a:cs typeface="Arial"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latin typeface="Arial" charset="0"/>
            </a:endParaRPr>
          </a:p>
        </p:txBody>
      </p:sp>
      <p:sp>
        <p:nvSpPr>
          <p:cNvPr id="2" name="Datumsplatzhalter 1"/>
          <p:cNvSpPr>
            <a:spLocks noGrp="1"/>
          </p:cNvSpPr>
          <p:nvPr>
            <p:ph type="dt" idx="10"/>
          </p:nvPr>
        </p:nvSpPr>
        <p:spPr/>
        <p:txBody>
          <a:bodyPr/>
          <a:lstStyle/>
          <a:p>
            <a:fld id="{14C08802-3F97-4C42-8C05-B934C914C5FE}" type="datetime1">
              <a:rPr lang="de-DE" smtClean="0"/>
              <a:t>25.11.2023</a:t>
            </a:fld>
            <a:endParaRPr lang="de-DE"/>
          </a:p>
        </p:txBody>
      </p:sp>
    </p:spTree>
    <p:extLst>
      <p:ext uri="{BB962C8B-B14F-4D97-AF65-F5344CB8AC3E}">
        <p14:creationId xmlns:p14="http://schemas.microsoft.com/office/powerpoint/2010/main" val="3405054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818412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206879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104050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504683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58956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E2FC4-7153-44D8-953D-9FAAF4FBE702}" type="slidenum">
              <a:rPr lang="de-DE" altLang="de-DE" smtClean="0">
                <a:solidFill>
                  <a:srgbClr val="000000"/>
                </a:solidFill>
                <a:latin typeface="Arial" charset="0"/>
                <a:cs typeface="Arial" charset="0"/>
              </a:rPr>
              <a:pPr fontAlgn="base">
                <a:spcBef>
                  <a:spcPct val="0"/>
                </a:spcBef>
                <a:spcAft>
                  <a:spcPct val="0"/>
                </a:spcAft>
              </a:pPr>
              <a:t>5</a:t>
            </a:fld>
            <a:endParaRPr lang="de-DE" altLang="de-DE" smtClean="0">
              <a:solidFill>
                <a:srgbClr val="000000"/>
              </a:solidFill>
              <a:latin typeface="Arial" charset="0"/>
              <a:cs typeface="Arial"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latin typeface="Arial" charset="0"/>
            </a:endParaRPr>
          </a:p>
        </p:txBody>
      </p:sp>
      <p:sp>
        <p:nvSpPr>
          <p:cNvPr id="2" name="Datumsplatzhalter 1"/>
          <p:cNvSpPr>
            <a:spLocks noGrp="1"/>
          </p:cNvSpPr>
          <p:nvPr>
            <p:ph type="dt" idx="10"/>
          </p:nvPr>
        </p:nvSpPr>
        <p:spPr/>
        <p:txBody>
          <a:bodyPr/>
          <a:lstStyle/>
          <a:p>
            <a:fld id="{5AD37591-C617-4CBF-B78D-8739DF61163C}" type="datetime1">
              <a:rPr lang="de-DE" smtClean="0"/>
              <a:t>25.11.2023</a:t>
            </a:fld>
            <a:endParaRPr lang="de-DE"/>
          </a:p>
        </p:txBody>
      </p:sp>
    </p:spTree>
    <p:extLst>
      <p:ext uri="{BB962C8B-B14F-4D97-AF65-F5344CB8AC3E}">
        <p14:creationId xmlns:p14="http://schemas.microsoft.com/office/powerpoint/2010/main" val="77575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C7CA7D-4373-4A02-B495-2407813DAA52}" type="slidenum">
              <a:rPr lang="de-DE" smtClean="0"/>
              <a:t>6</a:t>
            </a:fld>
            <a:endParaRPr lang="de-DE"/>
          </a:p>
        </p:txBody>
      </p:sp>
    </p:spTree>
    <p:extLst>
      <p:ext uri="{BB962C8B-B14F-4D97-AF65-F5344CB8AC3E}">
        <p14:creationId xmlns:p14="http://schemas.microsoft.com/office/powerpoint/2010/main" val="401114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345039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de-DE" altLang="de-DE" dirty="0" smtClean="0"/>
              <a:t>Hinweis auf KHZG</a:t>
            </a:r>
            <a:r>
              <a:rPr lang="de-DE" altLang="de-DE" baseline="0" dirty="0" smtClean="0"/>
              <a:t> – Fördermaßnahmen Umsetzung der EPA etc. </a:t>
            </a:r>
            <a:endParaRPr lang="de-DE" altLang="de-DE" dirty="0" smtClean="0"/>
          </a:p>
        </p:txBody>
      </p:sp>
    </p:spTree>
    <p:extLst>
      <p:ext uri="{BB962C8B-B14F-4D97-AF65-F5344CB8AC3E}">
        <p14:creationId xmlns:p14="http://schemas.microsoft.com/office/powerpoint/2010/main" val="396867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DD88D-078F-400E-B276-F06F9855AF18}"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169488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smtClean="0"/>
              <a:t>13. November 2023</a:t>
            </a:r>
            <a:endParaRPr lang="de-DE"/>
          </a:p>
        </p:txBody>
      </p:sp>
      <p:sp>
        <p:nvSpPr>
          <p:cNvPr id="5" name="Footer Placeholder 4"/>
          <p:cNvSpPr>
            <a:spLocks noGrp="1"/>
          </p:cNvSpPr>
          <p:nvPr>
            <p:ph type="ftr" sz="quarter" idx="11"/>
          </p:nvPr>
        </p:nvSpPr>
        <p:spPr/>
        <p:txBody>
          <a:bodyPr/>
          <a:lstStyle/>
          <a:p>
            <a:r>
              <a:rPr lang="de-DE" smtClean="0"/>
              <a:t>Dokumentation in der Klinik</a:t>
            </a:r>
            <a:endParaRPr lang="de-DE"/>
          </a:p>
        </p:txBody>
      </p:sp>
      <p:sp>
        <p:nvSpPr>
          <p:cNvPr id="6" name="Slide Number Placeholder 5"/>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176121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13. November 2023</a:t>
            </a:r>
            <a:endParaRPr lang="de-DE"/>
          </a:p>
        </p:txBody>
      </p:sp>
      <p:sp>
        <p:nvSpPr>
          <p:cNvPr id="5" name="Footer Placeholder 4"/>
          <p:cNvSpPr>
            <a:spLocks noGrp="1"/>
          </p:cNvSpPr>
          <p:nvPr>
            <p:ph type="ftr" sz="quarter" idx="11"/>
          </p:nvPr>
        </p:nvSpPr>
        <p:spPr/>
        <p:txBody>
          <a:bodyPr/>
          <a:lstStyle/>
          <a:p>
            <a:r>
              <a:rPr lang="de-DE" smtClean="0"/>
              <a:t>Dokumentation in der Klinik</a:t>
            </a:r>
            <a:endParaRPr lang="de-DE"/>
          </a:p>
        </p:txBody>
      </p:sp>
      <p:sp>
        <p:nvSpPr>
          <p:cNvPr id="6" name="Slide Number Placeholder 5"/>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264787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13. November 2023</a:t>
            </a:r>
            <a:endParaRPr lang="de-DE"/>
          </a:p>
        </p:txBody>
      </p:sp>
      <p:sp>
        <p:nvSpPr>
          <p:cNvPr id="5" name="Footer Placeholder 4"/>
          <p:cNvSpPr>
            <a:spLocks noGrp="1"/>
          </p:cNvSpPr>
          <p:nvPr>
            <p:ph type="ftr" sz="quarter" idx="11"/>
          </p:nvPr>
        </p:nvSpPr>
        <p:spPr/>
        <p:txBody>
          <a:bodyPr/>
          <a:lstStyle/>
          <a:p>
            <a:r>
              <a:rPr lang="de-DE" smtClean="0"/>
              <a:t>Dokumentation in der Klinik</a:t>
            </a:r>
            <a:endParaRPr lang="de-DE"/>
          </a:p>
        </p:txBody>
      </p:sp>
      <p:sp>
        <p:nvSpPr>
          <p:cNvPr id="6" name="Slide Number Placeholder 5"/>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25711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Rectangle 25"/>
          <p:cNvSpPr>
            <a:spLocks noGrp="1" noChangeArrowheads="1"/>
          </p:cNvSpPr>
          <p:nvPr>
            <p:ph type="ftr" sz="quarter" idx="10"/>
          </p:nvPr>
        </p:nvSpPr>
        <p:spPr>
          <a:ln/>
        </p:spPr>
        <p:txBody>
          <a:bodyPr/>
          <a:lstStyle>
            <a:lvl1pPr>
              <a:defRPr sz="900">
                <a:latin typeface="Calibri" panose="020F0502020204030204" pitchFamily="34" charset="0"/>
              </a:defRPr>
            </a:lvl1pPr>
          </a:lstStyle>
          <a:p>
            <a:pPr>
              <a:defRPr/>
            </a:pPr>
            <a:r>
              <a:rPr lang="de-DE" altLang="de-DE" smtClean="0">
                <a:solidFill>
                  <a:srgbClr val="000000"/>
                </a:solidFill>
              </a:rPr>
              <a:t>Dokumentation in der Klinik</a:t>
            </a:r>
            <a:endParaRPr lang="de-DE" altLang="de-DE" dirty="0">
              <a:solidFill>
                <a:srgbClr val="000000"/>
              </a:solidFill>
            </a:endParaRPr>
          </a:p>
        </p:txBody>
      </p:sp>
      <p:sp>
        <p:nvSpPr>
          <p:cNvPr id="5" name="Rectangle 26"/>
          <p:cNvSpPr>
            <a:spLocks noGrp="1" noChangeArrowheads="1"/>
          </p:cNvSpPr>
          <p:nvPr>
            <p:ph type="sldNum" sz="quarter" idx="11"/>
          </p:nvPr>
        </p:nvSpPr>
        <p:spPr>
          <a:ln/>
        </p:spPr>
        <p:txBody>
          <a:bodyPr/>
          <a:lstStyle>
            <a:lvl1pPr>
              <a:defRPr sz="900">
                <a:latin typeface="Calibri" panose="020F0502020204030204" pitchFamily="34" charset="0"/>
              </a:defRPr>
            </a:lvl1pPr>
          </a:lstStyle>
          <a:p>
            <a:pPr>
              <a:defRPr/>
            </a:pPr>
            <a:fld id="{5781FC18-9F3B-4D95-9F4B-C480D8FC820C}" type="slidenum">
              <a:rPr lang="de-DE" altLang="de-DE" smtClean="0">
                <a:solidFill>
                  <a:srgbClr val="000000"/>
                </a:solidFill>
              </a:rPr>
              <a:pPr>
                <a:defRPr/>
              </a:pPr>
              <a:t>‹Nr.›</a:t>
            </a:fld>
            <a:endParaRPr lang="de-DE" altLang="de-DE" dirty="0">
              <a:solidFill>
                <a:srgbClr val="000000"/>
              </a:solidFill>
            </a:endParaRPr>
          </a:p>
        </p:txBody>
      </p:sp>
    </p:spTree>
    <p:extLst>
      <p:ext uri="{BB962C8B-B14F-4D97-AF65-F5344CB8AC3E}">
        <p14:creationId xmlns:p14="http://schemas.microsoft.com/office/powerpoint/2010/main" val="3426722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liennummernplatzhalter 3"/>
          <p:cNvSpPr>
            <a:spLocks noGrp="1"/>
          </p:cNvSpPr>
          <p:nvPr>
            <p:ph type="sldNum" sz="quarter" idx="10"/>
          </p:nvPr>
        </p:nvSpPr>
        <p:spPr>
          <a:xfrm>
            <a:off x="7885113" y="6524625"/>
            <a:ext cx="946150" cy="188913"/>
          </a:xfrm>
        </p:spPr>
        <p:txBody>
          <a:bodyPr/>
          <a:lstStyle>
            <a:lvl1pPr>
              <a:defRPr sz="1000" baseline="0"/>
            </a:lvl1pPr>
          </a:lstStyle>
          <a:p>
            <a:pPr>
              <a:defRPr/>
            </a:pPr>
            <a:fld id="{26B1EB85-A3F3-40B7-B5A4-723F915E3D32}" type="slidenum">
              <a:rPr lang="de-DE" altLang="de-DE" smtClean="0"/>
              <a:pPr>
                <a:defRPr/>
              </a:pPr>
              <a:t>‹Nr.›</a:t>
            </a:fld>
            <a:endParaRPr lang="de-DE" altLang="de-DE" dirty="0"/>
          </a:p>
        </p:txBody>
      </p:sp>
      <p:sp>
        <p:nvSpPr>
          <p:cNvPr id="4" name="Rectangle 6"/>
          <p:cNvSpPr>
            <a:spLocks noGrp="1" noChangeArrowheads="1"/>
          </p:cNvSpPr>
          <p:nvPr>
            <p:ph type="ftr" sz="quarter" idx="11"/>
          </p:nvPr>
        </p:nvSpPr>
        <p:spPr>
          <a:xfrm>
            <a:off x="2771800" y="6597650"/>
            <a:ext cx="3255938" cy="260350"/>
          </a:xfrm>
        </p:spPr>
        <p:txBody>
          <a:bodyPr/>
          <a:lstStyle>
            <a:lvl1pPr eaLnBrk="0" hangingPunct="0">
              <a:defRPr sz="1000" baseline="0"/>
            </a:lvl1pPr>
          </a:lstStyle>
          <a:p>
            <a:pPr>
              <a:defRPr/>
            </a:pPr>
            <a:r>
              <a:rPr lang="de-DE" altLang="de-DE" smtClean="0"/>
              <a:t>Dokumentation in der Klinik</a:t>
            </a:r>
            <a:endParaRPr lang="de-DE" altLang="de-DE" dirty="0"/>
          </a:p>
        </p:txBody>
      </p:sp>
    </p:spTree>
    <p:extLst>
      <p:ext uri="{BB962C8B-B14F-4D97-AF65-F5344CB8AC3E}">
        <p14:creationId xmlns:p14="http://schemas.microsoft.com/office/powerpoint/2010/main" val="3230252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13. November 2023</a:t>
            </a:r>
            <a:endParaRPr lang="de-DE"/>
          </a:p>
        </p:txBody>
      </p:sp>
      <p:sp>
        <p:nvSpPr>
          <p:cNvPr id="5" name="Fußzeilenplatzhalter 4"/>
          <p:cNvSpPr>
            <a:spLocks noGrp="1"/>
          </p:cNvSpPr>
          <p:nvPr>
            <p:ph type="ftr" sz="quarter" idx="11"/>
          </p:nvPr>
        </p:nvSpPr>
        <p:spPr/>
        <p:txBody>
          <a:bodyPr/>
          <a:lstStyle/>
          <a:p>
            <a:r>
              <a:rPr lang="de-DE" smtClean="0"/>
              <a:t>Dokumentation in der Klinik</a:t>
            </a:r>
            <a:endParaRPr lang="de-DE"/>
          </a:p>
        </p:txBody>
      </p:sp>
      <p:sp>
        <p:nvSpPr>
          <p:cNvPr id="6" name="Foliennummernplatzhalter 5"/>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320936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13. November 2023</a:t>
            </a:r>
            <a:endParaRPr lang="de-DE"/>
          </a:p>
        </p:txBody>
      </p:sp>
      <p:sp>
        <p:nvSpPr>
          <p:cNvPr id="5" name="Fußzeilenplatzhalter 4"/>
          <p:cNvSpPr>
            <a:spLocks noGrp="1"/>
          </p:cNvSpPr>
          <p:nvPr>
            <p:ph type="ftr" sz="quarter" idx="11"/>
          </p:nvPr>
        </p:nvSpPr>
        <p:spPr/>
        <p:txBody>
          <a:bodyPr/>
          <a:lstStyle/>
          <a:p>
            <a:r>
              <a:rPr lang="de-DE" smtClean="0"/>
              <a:t>Dokumentation in der Klinik</a:t>
            </a:r>
            <a:endParaRPr lang="de-DE"/>
          </a:p>
        </p:txBody>
      </p:sp>
      <p:sp>
        <p:nvSpPr>
          <p:cNvPr id="6" name="Foliennummernplatzhalter 5"/>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3476564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13. November 2023</a:t>
            </a:r>
            <a:endParaRPr lang="de-DE"/>
          </a:p>
        </p:txBody>
      </p:sp>
      <p:sp>
        <p:nvSpPr>
          <p:cNvPr id="5" name="Fußzeilenplatzhalter 4"/>
          <p:cNvSpPr>
            <a:spLocks noGrp="1"/>
          </p:cNvSpPr>
          <p:nvPr>
            <p:ph type="ftr" sz="quarter" idx="11"/>
          </p:nvPr>
        </p:nvSpPr>
        <p:spPr/>
        <p:txBody>
          <a:bodyPr/>
          <a:lstStyle/>
          <a:p>
            <a:r>
              <a:rPr lang="de-DE" smtClean="0"/>
              <a:t>Dokumentation in der Klinik</a:t>
            </a:r>
            <a:endParaRPr lang="de-DE"/>
          </a:p>
        </p:txBody>
      </p:sp>
      <p:sp>
        <p:nvSpPr>
          <p:cNvPr id="6" name="Foliennummernplatzhalter 5"/>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228763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6" name="Fußzeilenplatzhalter 5"/>
          <p:cNvSpPr>
            <a:spLocks noGrp="1"/>
          </p:cNvSpPr>
          <p:nvPr>
            <p:ph type="ftr" sz="quarter" idx="11"/>
          </p:nvPr>
        </p:nvSpPr>
        <p:spPr/>
        <p:txBody>
          <a:bodyPr/>
          <a:lstStyle/>
          <a:p>
            <a:r>
              <a:rPr lang="de-DE" smtClean="0"/>
              <a:t>Dokumentation in der Klinik</a:t>
            </a:r>
            <a:endParaRPr lang="de-DE"/>
          </a:p>
        </p:txBody>
      </p:sp>
      <p:sp>
        <p:nvSpPr>
          <p:cNvPr id="7" name="Foliennummernplatzhalter 6"/>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89586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13. November 2023</a:t>
            </a:r>
            <a:endParaRPr lang="de-DE"/>
          </a:p>
        </p:txBody>
      </p:sp>
      <p:sp>
        <p:nvSpPr>
          <p:cNvPr id="8" name="Fußzeilenplatzhalter 7"/>
          <p:cNvSpPr>
            <a:spLocks noGrp="1"/>
          </p:cNvSpPr>
          <p:nvPr>
            <p:ph type="ftr" sz="quarter" idx="11"/>
          </p:nvPr>
        </p:nvSpPr>
        <p:spPr/>
        <p:txBody>
          <a:bodyPr/>
          <a:lstStyle/>
          <a:p>
            <a:r>
              <a:rPr lang="de-DE" smtClean="0"/>
              <a:t>Dokumentation in der Klinik</a:t>
            </a:r>
            <a:endParaRPr lang="de-DE"/>
          </a:p>
        </p:txBody>
      </p:sp>
      <p:sp>
        <p:nvSpPr>
          <p:cNvPr id="9" name="Foliennummernplatzhalter 8"/>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96574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13. November 2023</a:t>
            </a:r>
            <a:endParaRPr lang="de-DE"/>
          </a:p>
        </p:txBody>
      </p:sp>
      <p:sp>
        <p:nvSpPr>
          <p:cNvPr id="4" name="Fußzeilenplatzhalter 3"/>
          <p:cNvSpPr>
            <a:spLocks noGrp="1"/>
          </p:cNvSpPr>
          <p:nvPr>
            <p:ph type="ftr" sz="quarter" idx="11"/>
          </p:nvPr>
        </p:nvSpPr>
        <p:spPr/>
        <p:txBody>
          <a:bodyPr/>
          <a:lstStyle/>
          <a:p>
            <a:r>
              <a:rPr lang="de-DE" smtClean="0"/>
              <a:t>Dokumentation in der Klinik</a:t>
            </a:r>
            <a:endParaRPr lang="de-DE"/>
          </a:p>
        </p:txBody>
      </p:sp>
      <p:sp>
        <p:nvSpPr>
          <p:cNvPr id="5" name="Foliennummernplatzhalter 4"/>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200213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DE" smtClean="0"/>
              <a:t>13. November 2023</a:t>
            </a:r>
            <a:endParaRPr lang="de-DE"/>
          </a:p>
        </p:txBody>
      </p:sp>
      <p:sp>
        <p:nvSpPr>
          <p:cNvPr id="5" name="Footer Placeholder 4"/>
          <p:cNvSpPr>
            <a:spLocks noGrp="1"/>
          </p:cNvSpPr>
          <p:nvPr>
            <p:ph type="ftr" sz="quarter" idx="11"/>
          </p:nvPr>
        </p:nvSpPr>
        <p:spPr/>
        <p:txBody>
          <a:bodyPr/>
          <a:lstStyle/>
          <a:p>
            <a:r>
              <a:rPr lang="de-DE" smtClean="0"/>
              <a:t>Dokumentation in der Klinik</a:t>
            </a:r>
            <a:endParaRPr lang="de-DE"/>
          </a:p>
        </p:txBody>
      </p:sp>
      <p:sp>
        <p:nvSpPr>
          <p:cNvPr id="6" name="Slide Number Placeholder 5"/>
          <p:cNvSpPr>
            <a:spLocks noGrp="1"/>
          </p:cNvSpPr>
          <p:nvPr>
            <p:ph type="sldNum" sz="quarter" idx="12"/>
          </p:nvPr>
        </p:nvSpPr>
        <p:spPr/>
        <p:txBody>
          <a:bodyPr/>
          <a:lstStyle/>
          <a:p>
            <a:fld id="{0ECD4BF4-C019-4338-A76B-E9CC826AA62E}"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9083" y="185738"/>
            <a:ext cx="1117038" cy="1117038"/>
          </a:xfrm>
          <a:prstGeom prst="rect">
            <a:avLst/>
          </a:prstGeom>
        </p:spPr>
      </p:pic>
    </p:spTree>
    <p:extLst>
      <p:ext uri="{BB962C8B-B14F-4D97-AF65-F5344CB8AC3E}">
        <p14:creationId xmlns:p14="http://schemas.microsoft.com/office/powerpoint/2010/main" val="11548468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13. November 2023</a:t>
            </a:r>
            <a:endParaRPr lang="de-DE"/>
          </a:p>
        </p:txBody>
      </p:sp>
      <p:sp>
        <p:nvSpPr>
          <p:cNvPr id="3" name="Fußzeilenplatzhalter 2"/>
          <p:cNvSpPr>
            <a:spLocks noGrp="1"/>
          </p:cNvSpPr>
          <p:nvPr>
            <p:ph type="ftr" sz="quarter" idx="11"/>
          </p:nvPr>
        </p:nvSpPr>
        <p:spPr/>
        <p:txBody>
          <a:bodyPr/>
          <a:lstStyle/>
          <a:p>
            <a:r>
              <a:rPr lang="de-DE" smtClean="0"/>
              <a:t>Dokumentation in der Klinik</a:t>
            </a:r>
            <a:endParaRPr lang="de-DE"/>
          </a:p>
        </p:txBody>
      </p:sp>
      <p:sp>
        <p:nvSpPr>
          <p:cNvPr id="4" name="Foliennummernplatzhalter 3"/>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188989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6" name="Fußzeilenplatzhalter 5"/>
          <p:cNvSpPr>
            <a:spLocks noGrp="1"/>
          </p:cNvSpPr>
          <p:nvPr>
            <p:ph type="ftr" sz="quarter" idx="11"/>
          </p:nvPr>
        </p:nvSpPr>
        <p:spPr/>
        <p:txBody>
          <a:bodyPr/>
          <a:lstStyle/>
          <a:p>
            <a:r>
              <a:rPr lang="de-DE" smtClean="0"/>
              <a:t>Dokumentation in der Klinik</a:t>
            </a:r>
            <a:endParaRPr lang="de-DE"/>
          </a:p>
        </p:txBody>
      </p:sp>
      <p:sp>
        <p:nvSpPr>
          <p:cNvPr id="7" name="Foliennummernplatzhalter 6"/>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3294415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6" name="Fußzeilenplatzhalter 5"/>
          <p:cNvSpPr>
            <a:spLocks noGrp="1"/>
          </p:cNvSpPr>
          <p:nvPr>
            <p:ph type="ftr" sz="quarter" idx="11"/>
          </p:nvPr>
        </p:nvSpPr>
        <p:spPr/>
        <p:txBody>
          <a:bodyPr/>
          <a:lstStyle/>
          <a:p>
            <a:r>
              <a:rPr lang="de-DE" smtClean="0"/>
              <a:t>Dokumentation in der Klinik</a:t>
            </a:r>
            <a:endParaRPr lang="de-DE"/>
          </a:p>
        </p:txBody>
      </p:sp>
      <p:sp>
        <p:nvSpPr>
          <p:cNvPr id="7" name="Foliennummernplatzhalter 6"/>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2792739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13. November 2023</a:t>
            </a:r>
            <a:endParaRPr lang="de-DE"/>
          </a:p>
        </p:txBody>
      </p:sp>
      <p:sp>
        <p:nvSpPr>
          <p:cNvPr id="5" name="Fußzeilenplatzhalter 4"/>
          <p:cNvSpPr>
            <a:spLocks noGrp="1"/>
          </p:cNvSpPr>
          <p:nvPr>
            <p:ph type="ftr" sz="quarter" idx="11"/>
          </p:nvPr>
        </p:nvSpPr>
        <p:spPr/>
        <p:txBody>
          <a:bodyPr/>
          <a:lstStyle/>
          <a:p>
            <a:r>
              <a:rPr lang="de-DE" smtClean="0"/>
              <a:t>Dokumentation in der Klinik</a:t>
            </a:r>
            <a:endParaRPr lang="de-DE"/>
          </a:p>
        </p:txBody>
      </p:sp>
      <p:sp>
        <p:nvSpPr>
          <p:cNvPr id="6" name="Foliennummernplatzhalter 5"/>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343363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13. November 2023</a:t>
            </a:r>
            <a:endParaRPr lang="de-DE"/>
          </a:p>
        </p:txBody>
      </p:sp>
      <p:sp>
        <p:nvSpPr>
          <p:cNvPr id="5" name="Fußzeilenplatzhalter 4"/>
          <p:cNvSpPr>
            <a:spLocks noGrp="1"/>
          </p:cNvSpPr>
          <p:nvPr>
            <p:ph type="ftr" sz="quarter" idx="11"/>
          </p:nvPr>
        </p:nvSpPr>
        <p:spPr/>
        <p:txBody>
          <a:bodyPr/>
          <a:lstStyle/>
          <a:p>
            <a:r>
              <a:rPr lang="de-DE" smtClean="0"/>
              <a:t>Dokumentation in der Klinik</a:t>
            </a:r>
            <a:endParaRPr lang="de-DE"/>
          </a:p>
        </p:txBody>
      </p:sp>
      <p:sp>
        <p:nvSpPr>
          <p:cNvPr id="6" name="Foliennummernplatzhalter 5"/>
          <p:cNvSpPr>
            <a:spLocks noGrp="1"/>
          </p:cNvSpPr>
          <p:nvPr>
            <p:ph type="sldNum" sz="quarter" idx="12"/>
          </p:nvPr>
        </p:nvSpPr>
        <p:spPr/>
        <p:txBody>
          <a:bodyPr/>
          <a:lstStyle/>
          <a:p>
            <a:fld id="{5FE1BA67-0B0D-4F72-A49B-28763E3B02CF}" type="slidenum">
              <a:rPr lang="de-DE" smtClean="0"/>
              <a:t>‹Nr.›</a:t>
            </a:fld>
            <a:endParaRPr lang="de-DE"/>
          </a:p>
        </p:txBody>
      </p:sp>
    </p:spTree>
    <p:extLst>
      <p:ext uri="{BB962C8B-B14F-4D97-AF65-F5344CB8AC3E}">
        <p14:creationId xmlns:p14="http://schemas.microsoft.com/office/powerpoint/2010/main" val="312185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liennummernplatzhalter 3"/>
          <p:cNvSpPr>
            <a:spLocks noGrp="1"/>
          </p:cNvSpPr>
          <p:nvPr>
            <p:ph type="sldNum" sz="quarter" idx="10"/>
          </p:nvPr>
        </p:nvSpPr>
        <p:spPr>
          <a:xfrm>
            <a:off x="7885113" y="6524625"/>
            <a:ext cx="946150" cy="188913"/>
          </a:xfrm>
        </p:spPr>
        <p:txBody>
          <a:bodyPr/>
          <a:lstStyle>
            <a:lvl1pPr>
              <a:defRPr sz="1000" baseline="0"/>
            </a:lvl1pPr>
          </a:lstStyle>
          <a:p>
            <a:pPr>
              <a:defRPr/>
            </a:pPr>
            <a:fld id="{26B1EB85-A3F3-40B7-B5A4-723F915E3D32}" type="slidenum">
              <a:rPr lang="de-DE" altLang="de-DE" smtClean="0"/>
              <a:pPr>
                <a:defRPr/>
              </a:pPr>
              <a:t>‹Nr.›</a:t>
            </a:fld>
            <a:endParaRPr lang="de-DE" altLang="de-DE" dirty="0"/>
          </a:p>
        </p:txBody>
      </p:sp>
      <p:sp>
        <p:nvSpPr>
          <p:cNvPr id="4" name="Rectangle 6"/>
          <p:cNvSpPr>
            <a:spLocks noGrp="1" noChangeArrowheads="1"/>
          </p:cNvSpPr>
          <p:nvPr>
            <p:ph type="ftr" sz="quarter" idx="11"/>
          </p:nvPr>
        </p:nvSpPr>
        <p:spPr>
          <a:xfrm>
            <a:off x="2771800" y="6597650"/>
            <a:ext cx="3255938" cy="260350"/>
          </a:xfrm>
        </p:spPr>
        <p:txBody>
          <a:bodyPr/>
          <a:lstStyle>
            <a:lvl1pPr eaLnBrk="0" hangingPunct="0">
              <a:defRPr sz="1000" baseline="0"/>
            </a:lvl1pPr>
          </a:lstStyle>
          <a:p>
            <a:pPr>
              <a:defRPr/>
            </a:pPr>
            <a:r>
              <a:rPr lang="de-DE" altLang="de-DE" smtClean="0"/>
              <a:t>Dokumentation in der Klinik</a:t>
            </a:r>
            <a:endParaRPr lang="de-DE" altLang="de-DE" dirty="0"/>
          </a:p>
        </p:txBody>
      </p:sp>
    </p:spTree>
    <p:extLst>
      <p:ext uri="{BB962C8B-B14F-4D97-AF65-F5344CB8AC3E}">
        <p14:creationId xmlns:p14="http://schemas.microsoft.com/office/powerpoint/2010/main" val="101409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r>
              <a:rPr lang="de-DE" smtClean="0"/>
              <a:t>13. November 2023</a:t>
            </a:r>
            <a:endParaRPr lang="de-DE"/>
          </a:p>
        </p:txBody>
      </p:sp>
      <p:sp>
        <p:nvSpPr>
          <p:cNvPr id="5" name="Footer Placeholder 4"/>
          <p:cNvSpPr>
            <a:spLocks noGrp="1"/>
          </p:cNvSpPr>
          <p:nvPr>
            <p:ph type="ftr" sz="quarter" idx="11"/>
          </p:nvPr>
        </p:nvSpPr>
        <p:spPr/>
        <p:txBody>
          <a:bodyPr/>
          <a:lstStyle/>
          <a:p>
            <a:r>
              <a:rPr lang="de-DE" smtClean="0"/>
              <a:t>Dokumentation in der Klinik</a:t>
            </a:r>
            <a:endParaRPr lang="de-DE"/>
          </a:p>
        </p:txBody>
      </p:sp>
      <p:sp>
        <p:nvSpPr>
          <p:cNvPr id="6" name="Slide Number Placeholder 5"/>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240342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r>
              <a:rPr lang="de-DE" smtClean="0"/>
              <a:t>13. November 2023</a:t>
            </a:r>
            <a:endParaRPr lang="de-DE"/>
          </a:p>
        </p:txBody>
      </p:sp>
      <p:sp>
        <p:nvSpPr>
          <p:cNvPr id="6" name="Footer Placeholder 5"/>
          <p:cNvSpPr>
            <a:spLocks noGrp="1"/>
          </p:cNvSpPr>
          <p:nvPr>
            <p:ph type="ftr" sz="quarter" idx="11"/>
          </p:nvPr>
        </p:nvSpPr>
        <p:spPr/>
        <p:txBody>
          <a:bodyPr/>
          <a:lstStyle/>
          <a:p>
            <a:r>
              <a:rPr lang="de-DE" smtClean="0"/>
              <a:t>Dokumentation in der Klinik</a:t>
            </a:r>
            <a:endParaRPr lang="de-DE"/>
          </a:p>
        </p:txBody>
      </p:sp>
      <p:sp>
        <p:nvSpPr>
          <p:cNvPr id="7" name="Slide Number Placeholder 6"/>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190269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r>
              <a:rPr lang="de-DE" smtClean="0"/>
              <a:t>13. November 2023</a:t>
            </a:r>
            <a:endParaRPr lang="de-DE"/>
          </a:p>
        </p:txBody>
      </p:sp>
      <p:sp>
        <p:nvSpPr>
          <p:cNvPr id="8" name="Footer Placeholder 7"/>
          <p:cNvSpPr>
            <a:spLocks noGrp="1"/>
          </p:cNvSpPr>
          <p:nvPr>
            <p:ph type="ftr" sz="quarter" idx="11"/>
          </p:nvPr>
        </p:nvSpPr>
        <p:spPr/>
        <p:txBody>
          <a:bodyPr/>
          <a:lstStyle/>
          <a:p>
            <a:r>
              <a:rPr lang="de-DE" smtClean="0"/>
              <a:t>Dokumentation in der Klinik</a:t>
            </a:r>
            <a:endParaRPr lang="de-DE"/>
          </a:p>
        </p:txBody>
      </p:sp>
      <p:sp>
        <p:nvSpPr>
          <p:cNvPr id="9" name="Slide Number Placeholder 8"/>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237861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r>
              <a:rPr lang="de-DE" smtClean="0"/>
              <a:t>13. November 2023</a:t>
            </a:r>
            <a:endParaRPr lang="de-DE"/>
          </a:p>
        </p:txBody>
      </p:sp>
      <p:sp>
        <p:nvSpPr>
          <p:cNvPr id="4" name="Footer Placeholder 3"/>
          <p:cNvSpPr>
            <a:spLocks noGrp="1"/>
          </p:cNvSpPr>
          <p:nvPr>
            <p:ph type="ftr" sz="quarter" idx="11"/>
          </p:nvPr>
        </p:nvSpPr>
        <p:spPr/>
        <p:txBody>
          <a:bodyPr/>
          <a:lstStyle/>
          <a:p>
            <a:r>
              <a:rPr lang="de-DE" smtClean="0"/>
              <a:t>Dokumentation in der Klinik</a:t>
            </a:r>
            <a:endParaRPr lang="de-DE"/>
          </a:p>
        </p:txBody>
      </p:sp>
      <p:sp>
        <p:nvSpPr>
          <p:cNvPr id="5" name="Slide Number Placeholder 4"/>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40780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4767" y="6374046"/>
            <a:ext cx="2057400" cy="365125"/>
          </a:xfrm>
        </p:spPr>
        <p:txBody>
          <a:bodyPr/>
          <a:lstStyle/>
          <a:p>
            <a:r>
              <a:rPr lang="de-DE" smtClean="0"/>
              <a:t>13. November 2023</a:t>
            </a:r>
            <a:endParaRPr lang="de-DE"/>
          </a:p>
        </p:txBody>
      </p:sp>
      <p:sp>
        <p:nvSpPr>
          <p:cNvPr id="3" name="Footer Placeholder 2"/>
          <p:cNvSpPr>
            <a:spLocks noGrp="1"/>
          </p:cNvSpPr>
          <p:nvPr>
            <p:ph type="ftr" sz="quarter" idx="11"/>
          </p:nvPr>
        </p:nvSpPr>
        <p:spPr>
          <a:xfrm>
            <a:off x="2807008" y="6356351"/>
            <a:ext cx="3086100" cy="365125"/>
          </a:xfrm>
        </p:spPr>
        <p:txBody>
          <a:bodyPr/>
          <a:lstStyle/>
          <a:p>
            <a:r>
              <a:rPr lang="de-DE" smtClean="0"/>
              <a:t>Dokumentation in der Klinik</a:t>
            </a:r>
            <a:endParaRPr lang="de-DE"/>
          </a:p>
        </p:txBody>
      </p:sp>
      <p:sp>
        <p:nvSpPr>
          <p:cNvPr id="4" name="Slide Number Placeholder 3"/>
          <p:cNvSpPr>
            <a:spLocks noGrp="1"/>
          </p:cNvSpPr>
          <p:nvPr>
            <p:ph type="sldNum" sz="quarter" idx="12"/>
          </p:nvPr>
        </p:nvSpPr>
        <p:spPr/>
        <p:txBody>
          <a:bodyPr/>
          <a:lstStyle/>
          <a:p>
            <a:fld id="{0ECD4BF4-C019-4338-A76B-E9CC826AA62E}" type="slidenum">
              <a:rPr lang="de-DE" smtClean="0"/>
              <a:t>‹Nr.›</a:t>
            </a:fld>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650" y="135819"/>
            <a:ext cx="1296144" cy="1296144"/>
          </a:xfrm>
          <a:prstGeom prst="rect">
            <a:avLst/>
          </a:prstGeom>
        </p:spPr>
      </p:pic>
    </p:spTree>
    <p:extLst>
      <p:ext uri="{BB962C8B-B14F-4D97-AF65-F5344CB8AC3E}">
        <p14:creationId xmlns:p14="http://schemas.microsoft.com/office/powerpoint/2010/main" val="26736259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r>
              <a:rPr lang="de-DE" smtClean="0"/>
              <a:t>13. November 2023</a:t>
            </a:r>
            <a:endParaRPr lang="de-DE"/>
          </a:p>
        </p:txBody>
      </p:sp>
      <p:sp>
        <p:nvSpPr>
          <p:cNvPr id="6" name="Footer Placeholder 5"/>
          <p:cNvSpPr>
            <a:spLocks noGrp="1"/>
          </p:cNvSpPr>
          <p:nvPr>
            <p:ph type="ftr" sz="quarter" idx="11"/>
          </p:nvPr>
        </p:nvSpPr>
        <p:spPr/>
        <p:txBody>
          <a:bodyPr/>
          <a:lstStyle/>
          <a:p>
            <a:r>
              <a:rPr lang="de-DE" smtClean="0"/>
              <a:t>Dokumentation in der Klinik</a:t>
            </a:r>
            <a:endParaRPr lang="de-DE"/>
          </a:p>
        </p:txBody>
      </p:sp>
      <p:sp>
        <p:nvSpPr>
          <p:cNvPr id="7" name="Slide Number Placeholder 6"/>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389701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r>
              <a:rPr lang="de-DE" smtClean="0"/>
              <a:t>13. November 2023</a:t>
            </a:r>
            <a:endParaRPr lang="de-DE"/>
          </a:p>
        </p:txBody>
      </p:sp>
      <p:sp>
        <p:nvSpPr>
          <p:cNvPr id="6" name="Footer Placeholder 5"/>
          <p:cNvSpPr>
            <a:spLocks noGrp="1"/>
          </p:cNvSpPr>
          <p:nvPr>
            <p:ph type="ftr" sz="quarter" idx="11"/>
          </p:nvPr>
        </p:nvSpPr>
        <p:spPr/>
        <p:txBody>
          <a:bodyPr/>
          <a:lstStyle/>
          <a:p>
            <a:r>
              <a:rPr lang="de-DE" smtClean="0"/>
              <a:t>Dokumentation in der Klinik</a:t>
            </a:r>
            <a:endParaRPr lang="de-DE"/>
          </a:p>
        </p:txBody>
      </p:sp>
      <p:sp>
        <p:nvSpPr>
          <p:cNvPr id="7" name="Slide Number Placeholder 6"/>
          <p:cNvSpPr>
            <a:spLocks noGrp="1"/>
          </p:cNvSpPr>
          <p:nvPr>
            <p:ph type="sldNum" sz="quarter" idx="12"/>
          </p:nvPr>
        </p:nvSpPr>
        <p:spPr/>
        <p:txBody>
          <a:bodyPr/>
          <a:lstStyle/>
          <a:p>
            <a:fld id="{0ECD4BF4-C019-4338-A76B-E9CC826AA62E}" type="slidenum">
              <a:rPr lang="de-DE" smtClean="0"/>
              <a:t>‹Nr.›</a:t>
            </a:fld>
            <a:endParaRPr lang="de-DE"/>
          </a:p>
        </p:txBody>
      </p:sp>
    </p:spTree>
    <p:extLst>
      <p:ext uri="{BB962C8B-B14F-4D97-AF65-F5344CB8AC3E}">
        <p14:creationId xmlns:p14="http://schemas.microsoft.com/office/powerpoint/2010/main" val="161544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13. November 2023</a:t>
            </a:r>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Dokumentation in der Klinik</a:t>
            </a:r>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4BF4-C019-4338-A76B-E9CC826AA62E}" type="slidenum">
              <a:rPr lang="de-DE" smtClean="0"/>
              <a:t>‹Nr.›</a:t>
            </a:fld>
            <a:endParaRPr lang="de-DE"/>
          </a:p>
        </p:txBody>
      </p:sp>
    </p:spTree>
    <p:extLst>
      <p:ext uri="{BB962C8B-B14F-4D97-AF65-F5344CB8AC3E}">
        <p14:creationId xmlns:p14="http://schemas.microsoft.com/office/powerpoint/2010/main" val="3468398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13. November 2023</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Dokumentation in der Klinik</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1BA67-0B0D-4F72-A49B-28763E3B02CF}" type="slidenum">
              <a:rPr lang="de-DE" smtClean="0"/>
              <a:t>‹Nr.›</a:t>
            </a:fld>
            <a:endParaRPr lang="de-DE"/>
          </a:p>
        </p:txBody>
      </p:sp>
    </p:spTree>
    <p:extLst>
      <p:ext uri="{BB962C8B-B14F-4D97-AF65-F5344CB8AC3E}">
        <p14:creationId xmlns:p14="http://schemas.microsoft.com/office/powerpoint/2010/main" val="38673852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info@mutterhaus.de" TargetMode="External"/><Relationship Id="rId5" Type="http://schemas.openxmlformats.org/officeDocument/2006/relationships/hyperlink" Target="http://www.mutterhaus.de/"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info@mutterhaus.de" TargetMode="External"/><Relationship Id="rId5" Type="http://schemas.openxmlformats.org/officeDocument/2006/relationships/hyperlink" Target="http://www.mutterhaus.de/"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2"/>
          <p:cNvSpPr txBox="1">
            <a:spLocks noChangeArrowheads="1"/>
          </p:cNvSpPr>
          <p:nvPr/>
        </p:nvSpPr>
        <p:spPr bwMode="auto">
          <a:xfrm>
            <a:off x="8675688" y="6521450"/>
            <a:ext cx="360362" cy="304800"/>
          </a:xfrm>
          <a:prstGeom prst="rect">
            <a:avLst/>
          </a:prstGeom>
          <a:noFill/>
          <a:ln w="9525">
            <a:noFill/>
            <a:miter lim="800000"/>
            <a:headEnd/>
            <a:tailEnd/>
          </a:ln>
        </p:spPr>
        <p:txBody>
          <a:bodyPr>
            <a:spAutoFit/>
          </a:bodyPr>
          <a:lstStyle/>
          <a:p>
            <a:pPr>
              <a:spcBef>
                <a:spcPct val="50000"/>
              </a:spcBef>
            </a:pPr>
            <a:endParaRPr lang="de-DE" altLang="de-DE" sz="1400"/>
          </a:p>
        </p:txBody>
      </p:sp>
      <p:sp>
        <p:nvSpPr>
          <p:cNvPr id="67589" name="Text Box 3"/>
          <p:cNvSpPr txBox="1">
            <a:spLocks noChangeArrowheads="1"/>
          </p:cNvSpPr>
          <p:nvPr/>
        </p:nvSpPr>
        <p:spPr bwMode="auto">
          <a:xfrm>
            <a:off x="6372225" y="6553200"/>
            <a:ext cx="1008063" cy="549275"/>
          </a:xfrm>
          <a:prstGeom prst="rect">
            <a:avLst/>
          </a:prstGeom>
          <a:noFill/>
          <a:ln w="9525">
            <a:noFill/>
            <a:miter lim="800000"/>
            <a:headEnd/>
            <a:tailEnd/>
          </a:ln>
        </p:spPr>
        <p:txBody>
          <a:bodyPr>
            <a:spAutoFit/>
          </a:bodyPr>
          <a:lstStyle/>
          <a:p>
            <a:pPr>
              <a:spcBef>
                <a:spcPct val="50000"/>
              </a:spcBef>
            </a:pPr>
            <a:endParaRPr lang="de-DE" altLang="de-DE" sz="1200">
              <a:solidFill>
                <a:schemeClr val="bg1"/>
              </a:solidFill>
            </a:endParaRPr>
          </a:p>
          <a:p>
            <a:pPr>
              <a:spcBef>
                <a:spcPct val="50000"/>
              </a:spcBef>
            </a:pPr>
            <a:endParaRPr lang="de-DE" altLang="de-DE" sz="1200">
              <a:solidFill>
                <a:schemeClr val="bg1"/>
              </a:solidFill>
            </a:endParaRPr>
          </a:p>
        </p:txBody>
      </p:sp>
      <p:sp>
        <p:nvSpPr>
          <p:cNvPr id="4" name="Fußzeilenplatzhalter 3"/>
          <p:cNvSpPr>
            <a:spLocks noGrp="1"/>
          </p:cNvSpPr>
          <p:nvPr>
            <p:ph type="ftr" sz="quarter" idx="10"/>
          </p:nvPr>
        </p:nvSpPr>
        <p:spPr>
          <a:xfrm>
            <a:off x="3000375" y="6247818"/>
            <a:ext cx="3086100" cy="365125"/>
          </a:xfrm>
        </p:spPr>
        <p:txBody>
          <a:bodyPr/>
          <a:lstStyle/>
          <a:p>
            <a:pPr>
              <a:defRPr/>
            </a:pPr>
            <a:r>
              <a:rPr lang="de-DE" altLang="de-DE" smtClean="0"/>
              <a:t>Dokumentation in der Klinik</a:t>
            </a:r>
            <a:endParaRPr lang="de-DE" altLang="de-DE" dirty="0"/>
          </a:p>
        </p:txBody>
      </p:sp>
      <p:sp>
        <p:nvSpPr>
          <p:cNvPr id="5" name="Foliennummernplatzhalter 4"/>
          <p:cNvSpPr>
            <a:spLocks noGrp="1"/>
          </p:cNvSpPr>
          <p:nvPr>
            <p:ph type="sldNum" sz="quarter" idx="11"/>
          </p:nvPr>
        </p:nvSpPr>
        <p:spPr/>
        <p:txBody>
          <a:bodyPr/>
          <a:lstStyle/>
          <a:p>
            <a:pPr>
              <a:defRPr/>
            </a:pPr>
            <a:fld id="{26B1EB85-A3F3-40B7-B5A4-723F915E3D32}" type="slidenum">
              <a:rPr lang="de-DE" altLang="de-DE" smtClean="0"/>
              <a:pPr>
                <a:defRPr/>
              </a:pPr>
              <a:t>1</a:t>
            </a:fld>
            <a:endParaRPr lang="de-DE" altLang="de-DE" dirty="0"/>
          </a:p>
        </p:txBody>
      </p:sp>
      <p:pic>
        <p:nvPicPr>
          <p:cNvPr id="2054" name="Grafik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963" y="-1584325"/>
            <a:ext cx="1754187" cy="396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Grafik 46" descr="2020-09-17campus-tri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775" y="-1625600"/>
            <a:ext cx="16287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47" descr="2020-09-17campus-tri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775" y="-1254125"/>
            <a:ext cx="1628775" cy="371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247775" y="-208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Klinikum Mutterhaus der Borromäerinnen gGmbH				Klinik des Medizincampus Trier  </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Feldstraße 16, D-54290 Trier								der Universitätsmedizin Mainz</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247775" y="-162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Tel. 0651 947-0, </a:t>
            </a: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hlinkClick r:id="rId5"/>
              </a:rPr>
              <a:t>www.mutterhaus.de</a:t>
            </a: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 </a:t>
            </a: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hlinkClick r:id="rId6"/>
              </a:rPr>
              <a:t>info@mutterhaus.de</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247775" y="-125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10"/>
          <p:cNvSpPr>
            <a:spLocks noChangeArrowheads="1"/>
          </p:cNvSpPr>
          <p:nvPr/>
        </p:nvSpPr>
        <p:spPr bwMode="auto">
          <a:xfrm>
            <a:off x="1247775" y="-125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Handelsregister Wittlich HRB 40295 | Geschäftsführer: Dr. med. Christian Sprenger</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Vorsitzende des Aufsichtsrates: Sr. M. Elisabeth Mues</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1247775" y="-88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3688" y="332656"/>
            <a:ext cx="5445224" cy="5445224"/>
          </a:xfrm>
          <a:prstGeom prst="rect">
            <a:avLst/>
          </a:prstGeom>
        </p:spPr>
      </p:pic>
      <p:sp>
        <p:nvSpPr>
          <p:cNvPr id="23" name="Textfeld 22"/>
          <p:cNvSpPr txBox="1"/>
          <p:nvPr/>
        </p:nvSpPr>
        <p:spPr>
          <a:xfrm>
            <a:off x="971600" y="4005065"/>
            <a:ext cx="7187108" cy="1446550"/>
          </a:xfrm>
          <a:prstGeom prst="rect">
            <a:avLst/>
          </a:prstGeom>
          <a:noFill/>
        </p:spPr>
        <p:txBody>
          <a:bodyPr wrap="square" rtlCol="0">
            <a:spAutoFit/>
          </a:bodyPr>
          <a:lstStyle/>
          <a:p>
            <a:pPr algn="ctr"/>
            <a:r>
              <a:rPr lang="de-DE" sz="2800" b="1" dirty="0" smtClean="0">
                <a:solidFill>
                  <a:srgbClr val="C00000"/>
                </a:solidFill>
                <a:effectLst>
                  <a:outerShdw blurRad="38100" dist="38100" dir="2700000" algn="tl">
                    <a:srgbClr val="000000">
                      <a:alpha val="43137"/>
                    </a:srgbClr>
                  </a:outerShdw>
                </a:effectLst>
              </a:rPr>
              <a:t>DOKUMENTATION IN</a:t>
            </a:r>
          </a:p>
          <a:p>
            <a:pPr algn="ctr"/>
            <a:r>
              <a:rPr lang="de-DE" sz="2800" b="1" dirty="0" smtClean="0">
                <a:solidFill>
                  <a:srgbClr val="C00000"/>
                </a:solidFill>
                <a:effectLst>
                  <a:outerShdw blurRad="38100" dist="38100" dir="2700000" algn="tl">
                    <a:srgbClr val="000000">
                      <a:alpha val="43137"/>
                    </a:srgbClr>
                  </a:outerShdw>
                </a:effectLst>
              </a:rPr>
              <a:t>DER KLINIK</a:t>
            </a:r>
          </a:p>
          <a:p>
            <a:endParaRPr lang="de-DE" sz="3200" dirty="0"/>
          </a:p>
        </p:txBody>
      </p:sp>
    </p:spTree>
    <p:extLst>
      <p:ext uri="{BB962C8B-B14F-4D97-AF65-F5344CB8AC3E}">
        <p14:creationId xmlns:p14="http://schemas.microsoft.com/office/powerpoint/2010/main" val="886352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10</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524579" y="660111"/>
            <a:ext cx="8205307" cy="4678204"/>
          </a:xfrm>
          <a:prstGeom prst="rect">
            <a:avLst/>
          </a:prstGeom>
          <a:noFill/>
        </p:spPr>
        <p:txBody>
          <a:bodyPr wrap="square" rtlCol="0">
            <a:spAutoFit/>
          </a:bodyPr>
          <a:lstStyle/>
          <a:p>
            <a:r>
              <a:rPr lang="de-DE" sz="2400" b="1" dirty="0" smtClean="0">
                <a:effectLst>
                  <a:outerShdw blurRad="38100" dist="38100" dir="2700000" algn="tl">
                    <a:srgbClr val="000000">
                      <a:alpha val="43137"/>
                    </a:srgbClr>
                  </a:outerShdw>
                </a:effectLst>
                <a:latin typeface="Calibri"/>
              </a:rPr>
              <a:t>Digitalisierungsstrategie am Klinikum Mutterhaus</a:t>
            </a:r>
          </a:p>
          <a:p>
            <a:endParaRPr lang="de-DE" b="1" dirty="0" smtClean="0"/>
          </a:p>
          <a:p>
            <a:r>
              <a:rPr lang="de-DE" b="1" dirty="0" smtClean="0"/>
              <a:t>Handlungsfelder </a:t>
            </a:r>
            <a:r>
              <a:rPr lang="de-DE" b="1" dirty="0"/>
              <a:t>für die Neugestaltung einer digital </a:t>
            </a:r>
            <a:r>
              <a:rPr lang="de-DE" b="1" dirty="0" smtClean="0"/>
              <a:t>unterstützten Gesundheits-versorgung </a:t>
            </a:r>
            <a:r>
              <a:rPr lang="de-DE" b="1" dirty="0"/>
              <a:t>zur Erhöhung der Patientensicherheit am Klinikum Mutterhaus </a:t>
            </a:r>
            <a:r>
              <a:rPr lang="de-DE" b="1" dirty="0" smtClean="0"/>
              <a:t>(Auszug):</a:t>
            </a:r>
            <a:endParaRPr lang="de-DE" dirty="0"/>
          </a:p>
          <a:p>
            <a:pPr marL="285750" lvl="0" indent="-285750">
              <a:buFont typeface="Arial" panose="020B0604020202020204" pitchFamily="34" charset="0"/>
              <a:buChar char="•"/>
            </a:pPr>
            <a:r>
              <a:rPr lang="de-DE" dirty="0" smtClean="0"/>
              <a:t>Digitale Patientenakte/E-Gesundheitskarte</a:t>
            </a:r>
            <a:endParaRPr lang="de-DE" dirty="0"/>
          </a:p>
          <a:p>
            <a:pPr marL="285750" lvl="0" indent="-285750">
              <a:buFont typeface="Arial" panose="020B0604020202020204" pitchFamily="34" charset="0"/>
              <a:buChar char="•"/>
            </a:pPr>
            <a:r>
              <a:rPr lang="de-DE" dirty="0" smtClean="0"/>
              <a:t>Prozessoptimierung/digitale Workflowsteuerung</a:t>
            </a:r>
            <a:endParaRPr lang="de-DE" dirty="0"/>
          </a:p>
          <a:p>
            <a:pPr marL="285750" lvl="0" indent="-285750">
              <a:buFont typeface="Arial" panose="020B0604020202020204" pitchFamily="34" charset="0"/>
              <a:buChar char="•"/>
            </a:pPr>
            <a:r>
              <a:rPr lang="de-DE" dirty="0" smtClean="0"/>
              <a:t>Digitale Diagnose/Therapie</a:t>
            </a:r>
            <a:endParaRPr lang="de-DE" dirty="0"/>
          </a:p>
          <a:p>
            <a:pPr marL="285750" lvl="0" indent="-285750">
              <a:buFont typeface="Arial" panose="020B0604020202020204" pitchFamily="34" charset="0"/>
              <a:buChar char="•"/>
            </a:pPr>
            <a:r>
              <a:rPr lang="de-DE" dirty="0" smtClean="0"/>
              <a:t>Tele-</a:t>
            </a:r>
            <a:r>
              <a:rPr lang="de-DE" dirty="0" err="1" smtClean="0"/>
              <a:t>Health</a:t>
            </a:r>
            <a:r>
              <a:rPr lang="de-DE" dirty="0" smtClean="0"/>
              <a:t>/</a:t>
            </a:r>
            <a:r>
              <a:rPr lang="de-DE" dirty="0" err="1" smtClean="0"/>
              <a:t>Zuweiserbindung</a:t>
            </a:r>
            <a:endParaRPr lang="de-DE" dirty="0"/>
          </a:p>
          <a:p>
            <a:pPr marL="285750" lvl="0" indent="-285750">
              <a:buFont typeface="Arial" panose="020B0604020202020204" pitchFamily="34" charset="0"/>
              <a:buChar char="•"/>
            </a:pPr>
            <a:r>
              <a:rPr lang="de-DE" dirty="0" smtClean="0"/>
              <a:t>Intersektorale </a:t>
            </a:r>
            <a:r>
              <a:rPr lang="de-DE" dirty="0"/>
              <a:t>Versorgung und </a:t>
            </a:r>
            <a:r>
              <a:rPr lang="de-DE" dirty="0" smtClean="0"/>
              <a:t>Vernetzung</a:t>
            </a:r>
            <a:endParaRPr lang="de-DE" dirty="0"/>
          </a:p>
          <a:p>
            <a:pPr marL="285750" lvl="0" indent="-285750">
              <a:buFont typeface="Arial" panose="020B0604020202020204" pitchFamily="34" charset="0"/>
              <a:buChar char="•"/>
            </a:pPr>
            <a:r>
              <a:rPr lang="de-DE" dirty="0" smtClean="0"/>
              <a:t>Künstliche </a:t>
            </a:r>
            <a:r>
              <a:rPr lang="de-DE" dirty="0"/>
              <a:t>Intelligenz/Big </a:t>
            </a:r>
            <a:r>
              <a:rPr lang="de-DE" dirty="0" smtClean="0"/>
              <a:t>Data/</a:t>
            </a:r>
            <a:r>
              <a:rPr lang="de-DE" dirty="0" err="1" smtClean="0"/>
              <a:t>DataIntegration</a:t>
            </a:r>
            <a:r>
              <a:rPr lang="de-DE" dirty="0" smtClean="0"/>
              <a:t>/MIS</a:t>
            </a:r>
            <a:endParaRPr lang="de-DE" dirty="0"/>
          </a:p>
          <a:p>
            <a:pPr marL="285750" lvl="0" indent="-285750">
              <a:buFont typeface="Arial" panose="020B0604020202020204" pitchFamily="34" charset="0"/>
              <a:buChar char="•"/>
            </a:pPr>
            <a:r>
              <a:rPr lang="de-DE" dirty="0" smtClean="0"/>
              <a:t>Datenschutz </a:t>
            </a:r>
            <a:r>
              <a:rPr lang="de-DE" dirty="0"/>
              <a:t>und </a:t>
            </a:r>
            <a:r>
              <a:rPr lang="de-DE" dirty="0" smtClean="0"/>
              <a:t>Informationssicherheit</a:t>
            </a:r>
          </a:p>
          <a:p>
            <a:pPr marL="285750" lvl="0" indent="-285750">
              <a:buFont typeface="Arial" panose="020B0604020202020204" pitchFamily="34" charset="0"/>
              <a:buChar char="•"/>
            </a:pPr>
            <a:r>
              <a:rPr lang="de-DE" dirty="0" smtClean="0"/>
              <a:t>Digitale </a:t>
            </a:r>
            <a:r>
              <a:rPr lang="de-DE" dirty="0"/>
              <a:t>Kompetenzen der </a:t>
            </a:r>
            <a:r>
              <a:rPr lang="de-DE" dirty="0" smtClean="0"/>
              <a:t>Mitarbeiter</a:t>
            </a:r>
          </a:p>
          <a:p>
            <a:endParaRPr lang="de-DE" dirty="0"/>
          </a:p>
          <a:p>
            <a:r>
              <a:rPr lang="de-DE" sz="2400" b="1" dirty="0" smtClean="0">
                <a:solidFill>
                  <a:srgbClr val="C00000"/>
                </a:solidFill>
                <a:effectLst>
                  <a:outerShdw blurRad="38100" dist="38100" dir="2700000" algn="tl">
                    <a:srgbClr val="000000">
                      <a:alpha val="43137"/>
                    </a:srgbClr>
                  </a:outerShdw>
                </a:effectLst>
              </a:rPr>
              <a:t>Prinzipien: </a:t>
            </a:r>
          </a:p>
          <a:p>
            <a:endParaRPr lang="de-DE" sz="1600" b="1" dirty="0">
              <a:solidFill>
                <a:srgbClr val="C00000"/>
              </a:solidFill>
              <a:effectLst>
                <a:outerShdw blurRad="38100" dist="38100" dir="2700000" algn="tl">
                  <a:srgbClr val="000000">
                    <a:alpha val="43137"/>
                  </a:srgbClr>
                </a:outerShdw>
              </a:effectLst>
            </a:endParaRPr>
          </a:p>
          <a:p>
            <a:pPr marL="285750" indent="-285750">
              <a:buFont typeface="Wingdings" panose="05000000000000000000" pitchFamily="2" charset="2"/>
              <a:buChar char="v"/>
            </a:pPr>
            <a:r>
              <a:rPr lang="de-DE" dirty="0" smtClean="0"/>
              <a:t>Das </a:t>
            </a:r>
            <a:r>
              <a:rPr lang="de-DE" b="1" dirty="0" smtClean="0"/>
              <a:t>Klinikinformationssystem</a:t>
            </a:r>
            <a:r>
              <a:rPr lang="de-DE" dirty="0" smtClean="0"/>
              <a:t> </a:t>
            </a:r>
            <a:r>
              <a:rPr lang="de-DE" dirty="0"/>
              <a:t>ist das </a:t>
            </a:r>
            <a:r>
              <a:rPr lang="de-DE" b="1" dirty="0"/>
              <a:t>führende Dokumentationssystem</a:t>
            </a:r>
            <a:r>
              <a:rPr lang="de-DE" dirty="0"/>
              <a:t>. </a:t>
            </a:r>
            <a:r>
              <a:rPr lang="de-DE" dirty="0" smtClean="0"/>
              <a:t>[…]. </a:t>
            </a:r>
            <a:endParaRPr lang="de-DE" dirty="0"/>
          </a:p>
        </p:txBody>
      </p:sp>
      <p:sp>
        <p:nvSpPr>
          <p:cNvPr id="5" name="Datumsplatzhalter 4"/>
          <p:cNvSpPr>
            <a:spLocks noGrp="1"/>
          </p:cNvSpPr>
          <p:nvPr>
            <p:ph type="dt" sz="half" idx="10"/>
          </p:nvPr>
        </p:nvSpPr>
        <p:spPr>
          <a:xfrm>
            <a:off x="650562" y="6204296"/>
            <a:ext cx="2057400" cy="365125"/>
          </a:xfrm>
        </p:spPr>
        <p:txBody>
          <a:bodyPr/>
          <a:lstStyle/>
          <a:p>
            <a:r>
              <a:rPr lang="de-DE" dirty="0" smtClean="0"/>
              <a:t>13. November 2023</a:t>
            </a:r>
            <a:endParaRPr lang="de-DE" dirty="0"/>
          </a:p>
        </p:txBody>
      </p:sp>
      <p:sp>
        <p:nvSpPr>
          <p:cNvPr id="11" name="Textfeld 10"/>
          <p:cNvSpPr txBox="1"/>
          <p:nvPr/>
        </p:nvSpPr>
        <p:spPr>
          <a:xfrm>
            <a:off x="178511" y="133478"/>
            <a:ext cx="6985776"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endParaRPr lang="de-DE" sz="2400" b="1" dirty="0">
              <a:solidFill>
                <a:srgbClr val="C00000"/>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84358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11</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3069296" y="6386859"/>
            <a:ext cx="3174082" cy="273844"/>
          </a:xfrm>
        </p:spPr>
        <p:txBody>
          <a:bodyPr/>
          <a:lstStyle/>
          <a:p>
            <a:r>
              <a:rPr lang="de-DE" dirty="0" smtClean="0"/>
              <a:t>Dokumentation in der Klinik</a:t>
            </a:r>
            <a:endParaRPr lang="de-DE" dirty="0"/>
          </a:p>
        </p:txBody>
      </p:sp>
      <p:sp>
        <p:nvSpPr>
          <p:cNvPr id="7" name="Datumsplatzhalter 6"/>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33478"/>
            <a:ext cx="6985776"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9" name="Rectangle 3"/>
          <p:cNvSpPr>
            <a:spLocks noChangeArrowheads="1"/>
          </p:cNvSpPr>
          <p:nvPr/>
        </p:nvSpPr>
        <p:spPr bwMode="auto">
          <a:xfrm>
            <a:off x="222175" y="5289026"/>
            <a:ext cx="8810425"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3C3C3C"/>
                </a:solidFill>
                <a:effectLst/>
                <a:latin typeface="+mn-lt"/>
              </a:rPr>
              <a:t>„</a:t>
            </a:r>
            <a:r>
              <a:rPr kumimoji="0" lang="de-DE" altLang="de-DE" sz="1400" b="0" i="1" u="none" strike="noStrike" cap="none" normalizeH="0" baseline="0" dirty="0" smtClean="0">
                <a:ln>
                  <a:noFill/>
                </a:ln>
                <a:solidFill>
                  <a:srgbClr val="3C3C3C"/>
                </a:solidFill>
                <a:effectLst/>
                <a:latin typeface="+mn-lt"/>
              </a:rPr>
              <a:t>M-KIS Next orientiert sich an den sich ändernden Bedürfnissen von Krankenhäusern und trägt entscheidend dazu bei,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1" u="none" strike="noStrike" cap="none" normalizeH="0" baseline="0" dirty="0" smtClean="0">
                <a:ln>
                  <a:noFill/>
                </a:ln>
                <a:solidFill>
                  <a:srgbClr val="3C3C3C"/>
                </a:solidFill>
                <a:effectLst/>
                <a:latin typeface="+mn-lt"/>
              </a:rPr>
              <a:t>damit Sie auch in Zukunft Ihren Versorgungsauftrag hinsichtlich Qualität, Effektivität und Produktivität leisten können.“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3C3C3C"/>
                </a:solidFill>
                <a:effectLst/>
                <a:latin typeface="+mn-lt"/>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de-DE" altLang="de-DE" sz="1400" b="0" i="1" u="none" strike="noStrike" cap="none" normalizeH="0" baseline="0" dirty="0" smtClean="0">
                <a:ln>
                  <a:noFill/>
                </a:ln>
                <a:solidFill>
                  <a:srgbClr val="3C3C3C"/>
                </a:solidFill>
                <a:effectLst/>
                <a:latin typeface="+mn-lt"/>
              </a:rPr>
              <a:t>Matthias Meierhofer, Vorstandsvorsitzender und Gründer der Meierhofer AG</a:t>
            </a:r>
            <a:endParaRPr kumimoji="0" lang="de-DE" altLang="de-DE" sz="2000" b="0" i="0" u="none" strike="noStrike" cap="none" normalizeH="0" baseline="0" dirty="0" smtClean="0">
              <a:ln>
                <a:noFill/>
              </a:ln>
              <a:solidFill>
                <a:schemeClr val="tx1"/>
              </a:solidFill>
              <a:effectLst/>
              <a:latin typeface="+mn-lt"/>
            </a:endParaRPr>
          </a:p>
        </p:txBody>
      </p:sp>
      <p:pic>
        <p:nvPicPr>
          <p:cNvPr id="4" name="Grafik 3"/>
          <p:cNvPicPr>
            <a:picLocks noChangeAspect="1"/>
          </p:cNvPicPr>
          <p:nvPr/>
        </p:nvPicPr>
        <p:blipFill>
          <a:blip r:embed="rId3"/>
          <a:stretch>
            <a:fillRect/>
          </a:stretch>
        </p:blipFill>
        <p:spPr>
          <a:xfrm>
            <a:off x="1899026" y="672651"/>
            <a:ext cx="4344352" cy="4566651"/>
          </a:xfrm>
          <a:prstGeom prst="rect">
            <a:avLst/>
          </a:prstGeom>
        </p:spPr>
      </p:pic>
    </p:spTree>
    <p:extLst>
      <p:ext uri="{BB962C8B-B14F-4D97-AF65-F5344CB8AC3E}">
        <p14:creationId xmlns:p14="http://schemas.microsoft.com/office/powerpoint/2010/main" val="104972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12</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413383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13</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3000646" y="6318235"/>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178511" y="1093386"/>
            <a:ext cx="8309756" cy="1477328"/>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Anspruch:</a:t>
            </a:r>
          </a:p>
          <a:p>
            <a:r>
              <a:rPr lang="de-DE" dirty="0" smtClean="0"/>
              <a:t>Sicherstellung der wesentlichen Dokumentationsanforderungen gem. § 630 f BGB. Die </a:t>
            </a:r>
            <a:r>
              <a:rPr lang="de-DE" dirty="0"/>
              <a:t>Dokumentation ist die Aufzeichnung ärztlicher und pflegerischer Tätigkeiten. Sie erstreckt sich insbesondere auf </a:t>
            </a:r>
            <a:r>
              <a:rPr lang="de-DE" dirty="0">
                <a:solidFill>
                  <a:srgbClr val="C00000"/>
                </a:solidFill>
                <a:effectLst>
                  <a:outerShdw blurRad="38100" dist="38100" dir="2700000" algn="tl">
                    <a:srgbClr val="000000">
                      <a:alpha val="43137"/>
                    </a:srgbClr>
                  </a:outerShdw>
                </a:effectLst>
              </a:rPr>
              <a:t>Anamnese, Diagnose, Therapie, Krankheitsverlauf sowie die getroffenen Maßnahmen und deren Wirkung</a:t>
            </a:r>
            <a:r>
              <a:rPr lang="de-DE" dirty="0"/>
              <a:t>. </a:t>
            </a:r>
            <a:r>
              <a:rPr lang="de-DE" dirty="0" smtClean="0"/>
              <a:t>(Auszug DA Doku)</a:t>
            </a:r>
            <a:endParaRPr lang="de-DE" dirty="0"/>
          </a:p>
        </p:txBody>
      </p:sp>
      <p:pic>
        <p:nvPicPr>
          <p:cNvPr id="7" name="Grafik 6"/>
          <p:cNvPicPr>
            <a:picLocks noChangeAspect="1"/>
          </p:cNvPicPr>
          <p:nvPr/>
        </p:nvPicPr>
        <p:blipFill>
          <a:blip r:embed="rId3"/>
          <a:stretch>
            <a:fillRect/>
          </a:stretch>
        </p:blipFill>
        <p:spPr>
          <a:xfrm>
            <a:off x="178511" y="2817011"/>
            <a:ext cx="8309756" cy="3172268"/>
          </a:xfrm>
          <a:prstGeom prst="rect">
            <a:avLst/>
          </a:prstGeom>
        </p:spPr>
      </p:pic>
      <p:sp>
        <p:nvSpPr>
          <p:cNvPr id="5" name="Datumsplatzhalter 4"/>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1" y="133478"/>
            <a:ext cx="6985776"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4" name="Textfeld 3"/>
          <p:cNvSpPr txBox="1"/>
          <p:nvPr/>
        </p:nvSpPr>
        <p:spPr>
          <a:xfrm>
            <a:off x="2438400" y="2817011"/>
            <a:ext cx="1185333" cy="369332"/>
          </a:xfrm>
          <a:prstGeom prst="rect">
            <a:avLst/>
          </a:prstGeom>
          <a:solidFill>
            <a:schemeClr val="tx1"/>
          </a:solidFill>
        </p:spPr>
        <p:txBody>
          <a:bodyPr wrap="square" rtlCol="0">
            <a:spAutoFit/>
          </a:bodyPr>
          <a:lstStyle/>
          <a:p>
            <a:endParaRPr lang="de-DE" dirty="0"/>
          </a:p>
        </p:txBody>
      </p:sp>
    </p:spTree>
    <p:extLst>
      <p:ext uri="{BB962C8B-B14F-4D97-AF65-F5344CB8AC3E}">
        <p14:creationId xmlns:p14="http://schemas.microsoft.com/office/powerpoint/2010/main" val="101979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311441" y="1228000"/>
            <a:ext cx="8340726" cy="1042801"/>
          </a:xfrm>
          <a:prstGeom prst="rect">
            <a:avLst/>
          </a:prstGeom>
        </p:spPr>
      </p:pic>
      <p:pic>
        <p:nvPicPr>
          <p:cNvPr id="13" name="Grafik 12"/>
          <p:cNvPicPr>
            <a:picLocks noChangeAspect="1"/>
          </p:cNvPicPr>
          <p:nvPr/>
        </p:nvPicPr>
        <p:blipFill>
          <a:blip r:embed="rId4"/>
          <a:stretch>
            <a:fillRect/>
          </a:stretch>
        </p:blipFill>
        <p:spPr>
          <a:xfrm>
            <a:off x="5472344" y="1460965"/>
            <a:ext cx="3383886" cy="5019898"/>
          </a:xfrm>
          <a:prstGeom prst="rect">
            <a:avLst/>
          </a:prstGeom>
        </p:spPr>
      </p:pic>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14</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3000646" y="6318235"/>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5" name="Textfeld 14"/>
          <p:cNvSpPr txBox="1"/>
          <p:nvPr/>
        </p:nvSpPr>
        <p:spPr>
          <a:xfrm>
            <a:off x="311441" y="2590780"/>
            <a:ext cx="4215008" cy="1754326"/>
          </a:xfrm>
          <a:prstGeom prst="rect">
            <a:avLst/>
          </a:prstGeom>
          <a:noFill/>
        </p:spPr>
        <p:txBody>
          <a:bodyPr wrap="square" rtlCol="0">
            <a:spAutoFit/>
          </a:bodyPr>
          <a:lstStyle/>
          <a:p>
            <a:pPr marL="342900" indent="-342900">
              <a:buFont typeface="Wingdings" panose="05000000000000000000" pitchFamily="2" charset="2"/>
              <a:buChar char="ü"/>
            </a:pPr>
            <a:r>
              <a:rPr lang="de-DE" b="1" dirty="0" smtClean="0">
                <a:effectLst>
                  <a:outerShdw blurRad="38100" dist="38100" dir="2700000" algn="tl">
                    <a:srgbClr val="000000">
                      <a:alpha val="43137"/>
                    </a:srgbClr>
                  </a:outerShdw>
                </a:effectLst>
              </a:rPr>
              <a:t>„Bruch“ der Prinzipien/Ziele</a:t>
            </a:r>
            <a:r>
              <a:rPr lang="de-DE" dirty="0" smtClean="0"/>
              <a:t>: BV schriftlich unterzeichnet und sodann in M-KIS eingescannt </a:t>
            </a:r>
          </a:p>
          <a:p>
            <a:pPr marL="285750" indent="-285750">
              <a:buFont typeface="Wingdings" panose="05000000000000000000" pitchFamily="2" charset="2"/>
              <a:buChar char="ü"/>
            </a:pPr>
            <a:endParaRPr lang="de-DE" dirty="0" smtClean="0"/>
          </a:p>
          <a:p>
            <a:pPr marL="342900" indent="-342900">
              <a:buFont typeface="Wingdings" panose="05000000000000000000" pitchFamily="2" charset="2"/>
              <a:buChar char="ü"/>
            </a:pPr>
            <a:r>
              <a:rPr lang="de-DE" dirty="0" smtClean="0"/>
              <a:t>Original geht in die „Papier-Handakte“ auf Station</a:t>
            </a:r>
            <a:endParaRPr lang="de-DE" dirty="0"/>
          </a:p>
        </p:txBody>
      </p:sp>
      <p:sp>
        <p:nvSpPr>
          <p:cNvPr id="16" name="Textfeld 15"/>
          <p:cNvSpPr txBox="1"/>
          <p:nvPr/>
        </p:nvSpPr>
        <p:spPr>
          <a:xfrm>
            <a:off x="178511" y="170593"/>
            <a:ext cx="6985776"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Mutterhaus</a:t>
            </a:r>
            <a:endParaRPr lang="de-DE" sz="2000" dirty="0">
              <a:solidFill>
                <a:srgbClr val="C00000"/>
              </a:solidFill>
              <a:latin typeface="Calibri"/>
            </a:endParaRPr>
          </a:p>
        </p:txBody>
      </p:sp>
      <p:sp>
        <p:nvSpPr>
          <p:cNvPr id="3" name="Textfeld 2"/>
          <p:cNvSpPr txBox="1"/>
          <p:nvPr/>
        </p:nvSpPr>
        <p:spPr>
          <a:xfrm>
            <a:off x="7425267" y="1524000"/>
            <a:ext cx="1226900" cy="592667"/>
          </a:xfrm>
          <a:prstGeom prst="rect">
            <a:avLst/>
          </a:prstGeom>
          <a:solidFill>
            <a:schemeClr val="tx1"/>
          </a:solidFill>
        </p:spPr>
        <p:txBody>
          <a:bodyPr wrap="square" rtlCol="0">
            <a:spAutoFit/>
          </a:bodyPr>
          <a:lstStyle/>
          <a:p>
            <a:endParaRPr lang="de-DE" dirty="0"/>
          </a:p>
        </p:txBody>
      </p:sp>
    </p:spTree>
    <p:extLst>
      <p:ext uri="{BB962C8B-B14F-4D97-AF65-F5344CB8AC3E}">
        <p14:creationId xmlns:p14="http://schemas.microsoft.com/office/powerpoint/2010/main" val="307019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322205" y="6386859"/>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15</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7847" y="6343941"/>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7" name="Rechteck 6"/>
          <p:cNvSpPr/>
          <p:nvPr/>
        </p:nvSpPr>
        <p:spPr>
          <a:xfrm>
            <a:off x="223770" y="1287429"/>
            <a:ext cx="8920229" cy="1508105"/>
          </a:xfrm>
          <a:prstGeom prst="rect">
            <a:avLst/>
          </a:prstGeom>
        </p:spPr>
        <p:txBody>
          <a:bodyPr wrap="square">
            <a:spAutoFit/>
          </a:bodyPr>
          <a:lstStyle/>
          <a:p>
            <a:r>
              <a:rPr lang="de-DE" sz="2000" b="1" dirty="0" smtClean="0">
                <a:solidFill>
                  <a:srgbClr val="000000"/>
                </a:solidFill>
                <a:effectLst>
                  <a:outerShdw blurRad="38100" dist="38100" dir="2700000" algn="tl">
                    <a:srgbClr val="000000">
                      <a:alpha val="43137"/>
                    </a:srgbClr>
                  </a:outerShdw>
                </a:effectLst>
              </a:rPr>
              <a:t>Anamnese </a:t>
            </a:r>
            <a:endParaRPr lang="de-DE" sz="2000" b="1" dirty="0">
              <a:solidFill>
                <a:srgbClr val="000000"/>
              </a:solidFill>
              <a:effectLst>
                <a:outerShdw blurRad="38100" dist="38100" dir="2700000" algn="tl">
                  <a:srgbClr val="000000">
                    <a:alpha val="43137"/>
                  </a:srgbClr>
                </a:outerShdw>
              </a:effectLst>
            </a:endParaRPr>
          </a:p>
          <a:p>
            <a:r>
              <a:rPr lang="de-DE" dirty="0">
                <a:solidFill>
                  <a:srgbClr val="000000"/>
                </a:solidFill>
              </a:rPr>
              <a:t>Die Anamnese wird unterteilt nach „aktuelle Anamnese“ und „Medizinische Vorgeschichte“. Sie wird auf den Dokumentationsseiten dokumentiert. So ist sichergestellt, dass die Anamnese sowohl in der </a:t>
            </a:r>
            <a:r>
              <a:rPr lang="de-DE" dirty="0">
                <a:solidFill>
                  <a:srgbClr val="C00000"/>
                </a:solidFill>
                <a:effectLst>
                  <a:outerShdw blurRad="38100" dist="38100" dir="2700000" algn="tl">
                    <a:srgbClr val="000000">
                      <a:alpha val="43137"/>
                    </a:srgbClr>
                  </a:outerShdw>
                </a:effectLst>
              </a:rPr>
              <a:t>Fallübersicht angezeigt </a:t>
            </a:r>
            <a:r>
              <a:rPr lang="de-DE" dirty="0" smtClean="0">
                <a:solidFill>
                  <a:srgbClr val="000000"/>
                </a:solidFill>
              </a:rPr>
              <a:t>wird, </a:t>
            </a:r>
            <a:r>
              <a:rPr lang="de-DE" dirty="0">
                <a:solidFill>
                  <a:srgbClr val="000000"/>
                </a:solidFill>
              </a:rPr>
              <a:t>als auch automatisch in den </a:t>
            </a:r>
            <a:r>
              <a:rPr lang="de-DE" dirty="0">
                <a:solidFill>
                  <a:srgbClr val="C00000"/>
                </a:solidFill>
                <a:effectLst>
                  <a:outerShdw blurRad="38100" dist="38100" dir="2700000" algn="tl">
                    <a:srgbClr val="000000">
                      <a:alpha val="43137"/>
                    </a:srgbClr>
                  </a:outerShdw>
                </a:effectLst>
              </a:rPr>
              <a:t>Arztbrief </a:t>
            </a:r>
            <a:r>
              <a:rPr lang="de-DE" dirty="0">
                <a:solidFill>
                  <a:srgbClr val="000000"/>
                </a:solidFill>
              </a:rPr>
              <a:t>übernommen werden kann. </a:t>
            </a:r>
            <a:endParaRPr lang="de-DE" dirty="0"/>
          </a:p>
        </p:txBody>
      </p:sp>
      <p:pic>
        <p:nvPicPr>
          <p:cNvPr id="5" name="Grafik 4"/>
          <p:cNvPicPr>
            <a:picLocks noChangeAspect="1"/>
          </p:cNvPicPr>
          <p:nvPr/>
        </p:nvPicPr>
        <p:blipFill>
          <a:blip r:embed="rId3"/>
          <a:stretch>
            <a:fillRect/>
          </a:stretch>
        </p:blipFill>
        <p:spPr>
          <a:xfrm>
            <a:off x="223771" y="3254224"/>
            <a:ext cx="8583912" cy="2506494"/>
          </a:xfrm>
          <a:prstGeom prst="rect">
            <a:avLst/>
          </a:prstGeom>
        </p:spPr>
      </p:pic>
      <p:sp>
        <p:nvSpPr>
          <p:cNvPr id="6" name="Datumsplatzhalter 5"/>
          <p:cNvSpPr>
            <a:spLocks noGrp="1"/>
          </p:cNvSpPr>
          <p:nvPr>
            <p:ph type="dt" sz="half" idx="10"/>
          </p:nvPr>
        </p:nvSpPr>
        <p:spPr/>
        <p:txBody>
          <a:bodyPr/>
          <a:lstStyle/>
          <a:p>
            <a:r>
              <a:rPr lang="de-DE" smtClean="0"/>
              <a:t>13. November 2023</a:t>
            </a:r>
            <a:endParaRPr lang="de-DE"/>
          </a:p>
        </p:txBody>
      </p:sp>
      <p:sp>
        <p:nvSpPr>
          <p:cNvPr id="13" name="Textfeld 12"/>
          <p:cNvSpPr txBox="1"/>
          <p:nvPr/>
        </p:nvSpPr>
        <p:spPr>
          <a:xfrm>
            <a:off x="178510" y="170593"/>
            <a:ext cx="7471255" cy="1077218"/>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a:t>
            </a:r>
            <a:r>
              <a:rPr lang="de-DE" sz="2000" dirty="0" smtClean="0">
                <a:solidFill>
                  <a:srgbClr val="C00000"/>
                </a:solidFill>
              </a:rPr>
              <a:t>Mutterhaus</a:t>
            </a:r>
          </a:p>
          <a:p>
            <a:pPr marL="714375" lvl="1" indent="-350838">
              <a:buFont typeface="Wingdings" panose="05000000000000000000" pitchFamily="2" charset="2"/>
              <a:buChar char="v"/>
              <a:defRPr/>
            </a:pPr>
            <a:r>
              <a:rPr lang="de-DE" sz="2000" dirty="0">
                <a:solidFill>
                  <a:srgbClr val="C00000"/>
                </a:solidFill>
              </a:rPr>
              <a:t>Auszug aus dem Weißbuch M-KIS </a:t>
            </a:r>
            <a:r>
              <a:rPr lang="de-DE" sz="2000" dirty="0" smtClean="0">
                <a:solidFill>
                  <a:srgbClr val="C00000"/>
                </a:solidFill>
              </a:rPr>
              <a:t>Dokumentation</a:t>
            </a:r>
            <a:endParaRPr lang="de-DE" sz="2000" dirty="0">
              <a:solidFill>
                <a:srgbClr val="C00000"/>
              </a:solidFill>
              <a:latin typeface="Calibri"/>
            </a:endParaRPr>
          </a:p>
        </p:txBody>
      </p:sp>
    </p:spTree>
    <p:extLst>
      <p:ext uri="{BB962C8B-B14F-4D97-AF65-F5344CB8AC3E}">
        <p14:creationId xmlns:p14="http://schemas.microsoft.com/office/powerpoint/2010/main" val="234265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16</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32914" y="6374046"/>
            <a:ext cx="3174082" cy="273844"/>
          </a:xfrm>
        </p:spPr>
        <p:txBody>
          <a:bodyPr/>
          <a:lstStyle/>
          <a:p>
            <a:r>
              <a:rPr lang="de-DE" dirty="0" smtClean="0"/>
              <a:t>Dokumentation in der Klinik</a:t>
            </a:r>
            <a:endParaRPr lang="de-DE" dirty="0"/>
          </a:p>
        </p:txBody>
      </p:sp>
      <p:sp>
        <p:nvSpPr>
          <p:cNvPr id="10" name="Textfeld 9"/>
          <p:cNvSpPr txBox="1"/>
          <p:nvPr/>
        </p:nvSpPr>
        <p:spPr>
          <a:xfrm>
            <a:off x="865034" y="1206433"/>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178511" y="1573004"/>
            <a:ext cx="8965489" cy="1200329"/>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Anforderungen </a:t>
            </a:r>
            <a:endParaRPr lang="de-DE" b="1" dirty="0">
              <a:effectLst>
                <a:outerShdw blurRad="38100" dist="38100" dir="2700000" algn="tl">
                  <a:srgbClr val="000000">
                    <a:alpha val="43137"/>
                  </a:srgbClr>
                </a:outerShdw>
              </a:effectLst>
            </a:endParaRPr>
          </a:p>
          <a:p>
            <a:r>
              <a:rPr lang="de-DE" dirty="0"/>
              <a:t>Anforderungen an Funktionsstellen (EKG, </a:t>
            </a:r>
            <a:r>
              <a:rPr lang="de-DE" dirty="0" err="1"/>
              <a:t>Konsile</a:t>
            </a:r>
            <a:r>
              <a:rPr lang="de-DE" dirty="0"/>
              <a:t>, Radiologie, Labor…) </a:t>
            </a:r>
            <a:endParaRPr lang="de-DE" dirty="0" smtClean="0"/>
          </a:p>
          <a:p>
            <a:r>
              <a:rPr lang="de-DE" dirty="0" smtClean="0"/>
              <a:t>erfolgen </a:t>
            </a:r>
            <a:r>
              <a:rPr lang="de-DE" dirty="0"/>
              <a:t>digital in </a:t>
            </a:r>
            <a:r>
              <a:rPr lang="de-DE" dirty="0" smtClean="0"/>
              <a:t>M-KIS</a:t>
            </a:r>
            <a:r>
              <a:rPr lang="de-DE" dirty="0"/>
              <a:t>. </a:t>
            </a:r>
            <a:endParaRPr lang="de-DE" dirty="0" smtClean="0"/>
          </a:p>
          <a:p>
            <a:endParaRPr lang="de-DE" dirty="0"/>
          </a:p>
        </p:txBody>
      </p:sp>
      <p:pic>
        <p:nvPicPr>
          <p:cNvPr id="7" name="Grafik 6"/>
          <p:cNvPicPr>
            <a:picLocks noChangeAspect="1"/>
          </p:cNvPicPr>
          <p:nvPr/>
        </p:nvPicPr>
        <p:blipFill>
          <a:blip r:embed="rId3"/>
          <a:stretch>
            <a:fillRect/>
          </a:stretch>
        </p:blipFill>
        <p:spPr>
          <a:xfrm>
            <a:off x="52107" y="2773333"/>
            <a:ext cx="8935697" cy="3038899"/>
          </a:xfrm>
          <a:prstGeom prst="rect">
            <a:avLst/>
          </a:prstGeom>
        </p:spPr>
      </p:pic>
      <p:sp>
        <p:nvSpPr>
          <p:cNvPr id="5" name="Datumsplatzhalter 4"/>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0" y="170593"/>
            <a:ext cx="7471255" cy="1077218"/>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a:t>
            </a:r>
            <a:r>
              <a:rPr lang="de-DE" sz="2000" dirty="0" smtClean="0">
                <a:solidFill>
                  <a:srgbClr val="C00000"/>
                </a:solidFill>
              </a:rPr>
              <a:t>Mutterhaus</a:t>
            </a:r>
          </a:p>
          <a:p>
            <a:pPr marL="714375" lvl="1" indent="-350838">
              <a:buFont typeface="Wingdings" panose="05000000000000000000" pitchFamily="2" charset="2"/>
              <a:buChar char="v"/>
              <a:defRPr/>
            </a:pPr>
            <a:r>
              <a:rPr lang="de-DE" sz="2000" dirty="0">
                <a:solidFill>
                  <a:srgbClr val="C00000"/>
                </a:solidFill>
              </a:rPr>
              <a:t>Auszug aus dem Weißbuch M-KIS </a:t>
            </a:r>
            <a:r>
              <a:rPr lang="de-DE" sz="2000" dirty="0" smtClean="0">
                <a:solidFill>
                  <a:srgbClr val="C00000"/>
                </a:solidFill>
              </a:rPr>
              <a:t>Dokumentation</a:t>
            </a:r>
            <a:endParaRPr lang="de-DE" sz="2000" dirty="0">
              <a:solidFill>
                <a:srgbClr val="C00000"/>
              </a:solidFill>
              <a:latin typeface="Calibri"/>
            </a:endParaRPr>
          </a:p>
        </p:txBody>
      </p:sp>
    </p:spTree>
    <p:extLst>
      <p:ext uri="{BB962C8B-B14F-4D97-AF65-F5344CB8AC3E}">
        <p14:creationId xmlns:p14="http://schemas.microsoft.com/office/powerpoint/2010/main" val="82309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17</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867026" y="6374046"/>
            <a:ext cx="3174082" cy="273844"/>
          </a:xfrm>
        </p:spPr>
        <p:txBody>
          <a:bodyPr/>
          <a:lstStyle/>
          <a:p>
            <a:r>
              <a:rPr lang="de-DE" smtClean="0"/>
              <a:t>Dokumentation in der Klinik</a:t>
            </a:r>
            <a:endParaRPr lang="de-DE" dirty="0"/>
          </a:p>
        </p:txBody>
      </p:sp>
      <p:sp>
        <p:nvSpPr>
          <p:cNvPr id="10" name="Textfeld 9"/>
          <p:cNvSpPr txBox="1"/>
          <p:nvPr/>
        </p:nvSpPr>
        <p:spPr>
          <a:xfrm>
            <a:off x="865034" y="1206433"/>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286004" y="1391099"/>
            <a:ext cx="4240275" cy="2769989"/>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Aufklärung und Einwilligung</a:t>
            </a:r>
          </a:p>
          <a:p>
            <a:pPr marL="285750" indent="-285750">
              <a:spcBef>
                <a:spcPts val="1200"/>
              </a:spcBef>
              <a:buFont typeface="Wingdings" panose="05000000000000000000" pitchFamily="2" charset="2"/>
              <a:buChar char="ü"/>
            </a:pPr>
            <a:r>
              <a:rPr lang="de-DE" b="1" dirty="0" smtClean="0">
                <a:effectLst>
                  <a:outerShdw blurRad="38100" dist="38100" dir="2700000" algn="tl">
                    <a:srgbClr val="000000">
                      <a:alpha val="43137"/>
                    </a:srgbClr>
                  </a:outerShdw>
                </a:effectLst>
              </a:rPr>
              <a:t>„</a:t>
            </a:r>
            <a:r>
              <a:rPr lang="de-DE" b="1" dirty="0">
                <a:effectLst>
                  <a:outerShdw blurRad="38100" dist="38100" dir="2700000" algn="tl">
                    <a:srgbClr val="000000">
                      <a:alpha val="43137"/>
                    </a:srgbClr>
                  </a:outerShdw>
                </a:effectLst>
              </a:rPr>
              <a:t>Bruch“ der </a:t>
            </a:r>
            <a:r>
              <a:rPr lang="de-DE" b="1" dirty="0" smtClean="0">
                <a:effectLst>
                  <a:outerShdw blurRad="38100" dist="38100" dir="2700000" algn="tl">
                    <a:srgbClr val="000000">
                      <a:alpha val="43137"/>
                    </a:srgbClr>
                  </a:outerShdw>
                </a:effectLst>
              </a:rPr>
              <a:t>Prinzipien</a:t>
            </a:r>
            <a:r>
              <a:rPr lang="de-DE" b="1" dirty="0" smtClean="0"/>
              <a:t>: </a:t>
            </a:r>
            <a:r>
              <a:rPr lang="de-DE" dirty="0"/>
              <a:t>Papierform </a:t>
            </a:r>
            <a:r>
              <a:rPr lang="de-DE" dirty="0" smtClean="0"/>
              <a:t>mit händischer Unterschrift des Patienten</a:t>
            </a:r>
          </a:p>
          <a:p>
            <a:pPr marL="285750" indent="-285750">
              <a:spcBef>
                <a:spcPts val="1200"/>
              </a:spcBef>
              <a:buFont typeface="Wingdings" panose="05000000000000000000" pitchFamily="2" charset="2"/>
              <a:buChar char="ü"/>
            </a:pPr>
            <a:r>
              <a:rPr lang="de-DE" dirty="0" smtClean="0"/>
              <a:t>Keine Aufnahme in M-KIS, da sie nicht zu der </a:t>
            </a:r>
            <a:r>
              <a:rPr lang="de-DE" dirty="0" err="1" smtClean="0"/>
              <a:t>Fallakte</a:t>
            </a:r>
            <a:r>
              <a:rPr lang="de-DE" dirty="0" smtClean="0"/>
              <a:t> eingescannt werden</a:t>
            </a:r>
          </a:p>
          <a:p>
            <a:pPr marL="285750" indent="-285750">
              <a:spcBef>
                <a:spcPts val="1200"/>
              </a:spcBef>
              <a:buFont typeface="Wingdings" panose="05000000000000000000" pitchFamily="2" charset="2"/>
              <a:buChar char="ü"/>
            </a:pPr>
            <a:r>
              <a:rPr lang="de-DE" dirty="0" smtClean="0"/>
              <a:t>Aufnahme erfolgt erst in unser </a:t>
            </a:r>
            <a:r>
              <a:rPr lang="de-DE" dirty="0" smtClean="0"/>
              <a:t>CGM</a:t>
            </a:r>
            <a:r>
              <a:rPr lang="de-DE" dirty="0" smtClean="0"/>
              <a:t> </a:t>
            </a:r>
            <a:r>
              <a:rPr lang="de-DE" dirty="0" smtClean="0"/>
              <a:t>Langzeitarchiv, wenn durch DMI die Papierakte eingescannt wurde.</a:t>
            </a:r>
            <a:endParaRPr lang="de-DE" dirty="0"/>
          </a:p>
        </p:txBody>
      </p:sp>
      <p:sp>
        <p:nvSpPr>
          <p:cNvPr id="6" name="Datumsplatzhalter 5"/>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1" y="170593"/>
            <a:ext cx="6985776"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Mutterhaus</a:t>
            </a:r>
            <a:endParaRPr lang="de-DE" sz="2000" dirty="0">
              <a:solidFill>
                <a:srgbClr val="C00000"/>
              </a:solidFill>
              <a:latin typeface="Calibri"/>
            </a:endParaRPr>
          </a:p>
        </p:txBody>
      </p:sp>
      <p:pic>
        <p:nvPicPr>
          <p:cNvPr id="4" name="Grafik 3"/>
          <p:cNvPicPr>
            <a:picLocks noChangeAspect="1"/>
          </p:cNvPicPr>
          <p:nvPr/>
        </p:nvPicPr>
        <p:blipFill>
          <a:blip r:embed="rId3"/>
          <a:stretch>
            <a:fillRect/>
          </a:stretch>
        </p:blipFill>
        <p:spPr>
          <a:xfrm>
            <a:off x="4645333" y="1813671"/>
            <a:ext cx="4379828" cy="4160090"/>
          </a:xfrm>
          <a:prstGeom prst="rect">
            <a:avLst/>
          </a:prstGeom>
        </p:spPr>
      </p:pic>
    </p:spTree>
    <p:extLst>
      <p:ext uri="{BB962C8B-B14F-4D97-AF65-F5344CB8AC3E}">
        <p14:creationId xmlns:p14="http://schemas.microsoft.com/office/powerpoint/2010/main" val="107033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18</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88120" y="6374046"/>
            <a:ext cx="3174082" cy="273844"/>
          </a:xfrm>
        </p:spPr>
        <p:txBody>
          <a:bodyPr/>
          <a:lstStyle/>
          <a:p>
            <a:r>
              <a:rPr lang="de-DE" dirty="0" smtClean="0"/>
              <a:t>Dokumentation in der Klinik</a:t>
            </a:r>
            <a:endParaRPr lang="de-DE" dirty="0"/>
          </a:p>
        </p:txBody>
      </p:sp>
      <p:sp>
        <p:nvSpPr>
          <p:cNvPr id="10" name="Textfeld 9"/>
          <p:cNvSpPr txBox="1"/>
          <p:nvPr/>
        </p:nvSpPr>
        <p:spPr>
          <a:xfrm>
            <a:off x="865034" y="1206433"/>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146907" y="1478171"/>
            <a:ext cx="8480121" cy="2031325"/>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Leistungsdokumentation </a:t>
            </a:r>
            <a:r>
              <a:rPr lang="de-DE" b="1" dirty="0">
                <a:effectLst>
                  <a:outerShdw blurRad="38100" dist="38100" dir="2700000" algn="tl">
                    <a:srgbClr val="000000">
                      <a:alpha val="43137"/>
                    </a:srgbClr>
                  </a:outerShdw>
                </a:effectLst>
              </a:rPr>
              <a:t>im OP </a:t>
            </a:r>
          </a:p>
          <a:p>
            <a:r>
              <a:rPr lang="de-DE" dirty="0"/>
              <a:t>Die Leistungsdokumentation des OPs beginnt mit der </a:t>
            </a:r>
            <a:r>
              <a:rPr lang="de-DE" b="1" dirty="0">
                <a:effectLst>
                  <a:outerShdw blurRad="38100" dist="38100" dir="2700000" algn="tl">
                    <a:srgbClr val="000000">
                      <a:alpha val="43137"/>
                    </a:srgbClr>
                  </a:outerShdw>
                </a:effectLst>
              </a:rPr>
              <a:t>OP-Beauftragung</a:t>
            </a:r>
            <a:r>
              <a:rPr lang="de-DE" dirty="0"/>
              <a:t>. Bei Erstellung des OP-Auftrages wird eine hinterlegte OP ausgewählt die möglichst exakt auf die aktuell zu planende OP passt. </a:t>
            </a:r>
            <a:endParaRPr lang="de-DE" dirty="0" smtClean="0"/>
          </a:p>
          <a:p>
            <a:endParaRPr lang="de-DE" dirty="0" smtClean="0"/>
          </a:p>
          <a:p>
            <a:endParaRPr lang="de-DE" dirty="0" smtClean="0"/>
          </a:p>
          <a:p>
            <a:endParaRPr lang="de-DE" dirty="0" smtClean="0"/>
          </a:p>
        </p:txBody>
      </p:sp>
      <p:pic>
        <p:nvPicPr>
          <p:cNvPr id="5" name="Grafik 4"/>
          <p:cNvPicPr>
            <a:picLocks noChangeAspect="1"/>
          </p:cNvPicPr>
          <p:nvPr/>
        </p:nvPicPr>
        <p:blipFill>
          <a:blip r:embed="rId3"/>
          <a:stretch>
            <a:fillRect/>
          </a:stretch>
        </p:blipFill>
        <p:spPr>
          <a:xfrm>
            <a:off x="4454067" y="2450367"/>
            <a:ext cx="4706326" cy="2946239"/>
          </a:xfrm>
          <a:prstGeom prst="rect">
            <a:avLst/>
          </a:prstGeom>
        </p:spPr>
      </p:pic>
      <p:sp>
        <p:nvSpPr>
          <p:cNvPr id="6" name="Datumsplatzhalter 5"/>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0" y="170593"/>
            <a:ext cx="7471255" cy="1077218"/>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a:t>
            </a:r>
            <a:r>
              <a:rPr lang="de-DE" sz="2000" dirty="0" smtClean="0">
                <a:solidFill>
                  <a:srgbClr val="C00000"/>
                </a:solidFill>
              </a:rPr>
              <a:t>Mutterhaus</a:t>
            </a:r>
          </a:p>
          <a:p>
            <a:pPr marL="714375" lvl="1" indent="-350838">
              <a:buFont typeface="Wingdings" panose="05000000000000000000" pitchFamily="2" charset="2"/>
              <a:buChar char="v"/>
              <a:defRPr/>
            </a:pPr>
            <a:r>
              <a:rPr lang="de-DE" sz="2000" smtClean="0">
                <a:solidFill>
                  <a:srgbClr val="C00000"/>
                </a:solidFill>
              </a:rPr>
              <a:t>Auszug aus dem Weißbuch M-KIS Dokumentation</a:t>
            </a:r>
            <a:endParaRPr lang="de-DE" sz="2000" dirty="0">
              <a:solidFill>
                <a:srgbClr val="C00000"/>
              </a:solidFill>
              <a:latin typeface="Calibri"/>
            </a:endParaRPr>
          </a:p>
        </p:txBody>
      </p:sp>
      <p:sp>
        <p:nvSpPr>
          <p:cNvPr id="7" name="Textfeld 6"/>
          <p:cNvSpPr txBox="1"/>
          <p:nvPr/>
        </p:nvSpPr>
        <p:spPr>
          <a:xfrm>
            <a:off x="178510" y="2912165"/>
            <a:ext cx="4184768" cy="3447098"/>
          </a:xfrm>
          <a:prstGeom prst="rect">
            <a:avLst/>
          </a:prstGeom>
          <a:noFill/>
        </p:spPr>
        <p:txBody>
          <a:bodyPr wrap="square" rtlCol="0">
            <a:spAutoFit/>
          </a:bodyPr>
          <a:lstStyle/>
          <a:p>
            <a:pPr marL="285750" indent="-285750">
              <a:buFont typeface="Wingdings" panose="05000000000000000000" pitchFamily="2" charset="2"/>
              <a:buChar char="ü"/>
            </a:pPr>
            <a:r>
              <a:rPr lang="de-DE" dirty="0"/>
              <a:t>Im Rahmen des Eingabedialogs werden die </a:t>
            </a:r>
            <a:r>
              <a:rPr lang="de-DE" dirty="0" smtClean="0"/>
              <a:t>passenden </a:t>
            </a:r>
            <a:r>
              <a:rPr lang="de-DE" dirty="0"/>
              <a:t>OP-</a:t>
            </a:r>
            <a:r>
              <a:rPr lang="de-DE" dirty="0" err="1"/>
              <a:t>Proceduren</a:t>
            </a:r>
            <a:r>
              <a:rPr lang="de-DE" dirty="0"/>
              <a:t> (OPS-Codes) </a:t>
            </a:r>
            <a:r>
              <a:rPr lang="de-DE" dirty="0" smtClean="0"/>
              <a:t>vorausgewählt.</a:t>
            </a:r>
            <a:endParaRPr lang="de-DE" dirty="0"/>
          </a:p>
          <a:p>
            <a:pPr marL="285750" indent="-285750">
              <a:spcBef>
                <a:spcPts val="1200"/>
              </a:spcBef>
              <a:buFont typeface="Wingdings" panose="05000000000000000000" pitchFamily="2" charset="2"/>
              <a:buChar char="ü"/>
            </a:pPr>
            <a:r>
              <a:rPr lang="de-DE" dirty="0"/>
              <a:t>Codierungsrelevante Leistungen müssen </a:t>
            </a:r>
            <a:r>
              <a:rPr lang="de-DE" dirty="0" smtClean="0"/>
              <a:t>im </a:t>
            </a:r>
            <a:r>
              <a:rPr lang="de-DE" dirty="0"/>
              <a:t>OP-Bericht nachvollziehbar dokumentiert </a:t>
            </a:r>
            <a:r>
              <a:rPr lang="de-DE" dirty="0" smtClean="0"/>
              <a:t>werden</a:t>
            </a:r>
            <a:r>
              <a:rPr lang="de-DE" dirty="0"/>
              <a:t>.</a:t>
            </a:r>
          </a:p>
          <a:p>
            <a:pPr marL="285750" indent="-285750">
              <a:spcBef>
                <a:spcPts val="1200"/>
              </a:spcBef>
              <a:buFont typeface="Wingdings" panose="05000000000000000000" pitchFamily="2" charset="2"/>
              <a:buChar char="ü"/>
            </a:pPr>
            <a:r>
              <a:rPr lang="de-DE" dirty="0"/>
              <a:t>Der Operateur hat sicherzustellen, dass OP-Dokumentationen in MKIS vollständig erfolgen und abgeschlossen werden. </a:t>
            </a:r>
          </a:p>
          <a:p>
            <a:endParaRPr lang="de-DE" dirty="0"/>
          </a:p>
        </p:txBody>
      </p:sp>
    </p:spTree>
    <p:extLst>
      <p:ext uri="{BB962C8B-B14F-4D97-AF65-F5344CB8AC3E}">
        <p14:creationId xmlns:p14="http://schemas.microsoft.com/office/powerpoint/2010/main" val="291952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19</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386859"/>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Datumsplatzhalter 2"/>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1" y="170593"/>
            <a:ext cx="6985776"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Mutterhaus</a:t>
            </a:r>
            <a:endParaRPr lang="de-DE" sz="2000" dirty="0">
              <a:solidFill>
                <a:srgbClr val="C00000"/>
              </a:solidFill>
              <a:latin typeface="Calibri"/>
            </a:endParaRPr>
          </a:p>
        </p:txBody>
      </p:sp>
      <p:grpSp>
        <p:nvGrpSpPr>
          <p:cNvPr id="7" name="Gruppieren 6"/>
          <p:cNvGrpSpPr/>
          <p:nvPr/>
        </p:nvGrpSpPr>
        <p:grpSpPr>
          <a:xfrm>
            <a:off x="568183" y="1504950"/>
            <a:ext cx="7851917" cy="4732362"/>
            <a:chOff x="568183" y="1169305"/>
            <a:chExt cx="8183118" cy="5068007"/>
          </a:xfrm>
        </p:grpSpPr>
        <p:pic>
          <p:nvPicPr>
            <p:cNvPr id="5" name="Grafik 4"/>
            <p:cNvPicPr>
              <a:picLocks noChangeAspect="1"/>
            </p:cNvPicPr>
            <p:nvPr/>
          </p:nvPicPr>
          <p:blipFill>
            <a:blip r:embed="rId3"/>
            <a:stretch>
              <a:fillRect/>
            </a:stretch>
          </p:blipFill>
          <p:spPr>
            <a:xfrm>
              <a:off x="568184" y="1169305"/>
              <a:ext cx="8183117" cy="5068007"/>
            </a:xfrm>
            <a:prstGeom prst="rect">
              <a:avLst/>
            </a:prstGeom>
          </p:spPr>
        </p:pic>
        <p:sp>
          <p:nvSpPr>
            <p:cNvPr id="4" name="Textfeld 3"/>
            <p:cNvSpPr txBox="1"/>
            <p:nvPr/>
          </p:nvSpPr>
          <p:spPr>
            <a:xfrm>
              <a:off x="568184" y="2218267"/>
              <a:ext cx="1270141" cy="369332"/>
            </a:xfrm>
            <a:prstGeom prst="rect">
              <a:avLst/>
            </a:prstGeom>
            <a:solidFill>
              <a:schemeClr val="tx1"/>
            </a:solidFill>
          </p:spPr>
          <p:txBody>
            <a:bodyPr wrap="square" rtlCol="0">
              <a:spAutoFit/>
            </a:bodyPr>
            <a:lstStyle/>
            <a:p>
              <a:endParaRPr lang="de-DE" dirty="0"/>
            </a:p>
          </p:txBody>
        </p:sp>
        <p:sp>
          <p:nvSpPr>
            <p:cNvPr id="12" name="Textfeld 11"/>
            <p:cNvSpPr txBox="1"/>
            <p:nvPr/>
          </p:nvSpPr>
          <p:spPr>
            <a:xfrm>
              <a:off x="568183" y="2587782"/>
              <a:ext cx="1270141" cy="1200329"/>
            </a:xfrm>
            <a:prstGeom prst="rect">
              <a:avLst/>
            </a:prstGeom>
            <a:solidFill>
              <a:schemeClr val="tx1"/>
            </a:solidFill>
          </p:spPr>
          <p:txBody>
            <a:bodyPr wrap="square" rtlCol="0">
              <a:spAutoFit/>
            </a:bodyPr>
            <a:lstStyle/>
            <a:p>
              <a:endParaRPr lang="de-DE" dirty="0" smtClean="0"/>
            </a:p>
            <a:p>
              <a:endParaRPr lang="de-DE" dirty="0"/>
            </a:p>
            <a:p>
              <a:endParaRPr lang="de-DE" dirty="0" smtClean="0"/>
            </a:p>
            <a:p>
              <a:endParaRPr lang="de-DE" dirty="0"/>
            </a:p>
          </p:txBody>
        </p:sp>
      </p:grpSp>
    </p:spTree>
    <p:extLst>
      <p:ext uri="{BB962C8B-B14F-4D97-AF65-F5344CB8AC3E}">
        <p14:creationId xmlns:p14="http://schemas.microsoft.com/office/powerpoint/2010/main" val="222580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2"/>
          <p:cNvSpPr txBox="1">
            <a:spLocks noChangeArrowheads="1"/>
          </p:cNvSpPr>
          <p:nvPr/>
        </p:nvSpPr>
        <p:spPr bwMode="auto">
          <a:xfrm>
            <a:off x="8675688" y="6521450"/>
            <a:ext cx="360362" cy="304800"/>
          </a:xfrm>
          <a:prstGeom prst="rect">
            <a:avLst/>
          </a:prstGeom>
          <a:noFill/>
          <a:ln w="9525">
            <a:noFill/>
            <a:miter lim="800000"/>
            <a:headEnd/>
            <a:tailEnd/>
          </a:ln>
        </p:spPr>
        <p:txBody>
          <a:bodyPr>
            <a:spAutoFit/>
          </a:bodyPr>
          <a:lstStyle/>
          <a:p>
            <a:pPr>
              <a:spcBef>
                <a:spcPct val="50000"/>
              </a:spcBef>
            </a:pPr>
            <a:endParaRPr lang="de-DE" altLang="de-DE" sz="1400"/>
          </a:p>
        </p:txBody>
      </p:sp>
      <p:sp>
        <p:nvSpPr>
          <p:cNvPr id="67589" name="Text Box 3"/>
          <p:cNvSpPr txBox="1">
            <a:spLocks noChangeArrowheads="1"/>
          </p:cNvSpPr>
          <p:nvPr/>
        </p:nvSpPr>
        <p:spPr bwMode="auto">
          <a:xfrm>
            <a:off x="6372225" y="6553200"/>
            <a:ext cx="1008063" cy="549275"/>
          </a:xfrm>
          <a:prstGeom prst="rect">
            <a:avLst/>
          </a:prstGeom>
          <a:noFill/>
          <a:ln w="9525">
            <a:noFill/>
            <a:miter lim="800000"/>
            <a:headEnd/>
            <a:tailEnd/>
          </a:ln>
        </p:spPr>
        <p:txBody>
          <a:bodyPr>
            <a:spAutoFit/>
          </a:bodyPr>
          <a:lstStyle/>
          <a:p>
            <a:pPr>
              <a:spcBef>
                <a:spcPct val="50000"/>
              </a:spcBef>
            </a:pPr>
            <a:endParaRPr lang="de-DE" altLang="de-DE" sz="1200">
              <a:solidFill>
                <a:schemeClr val="bg1"/>
              </a:solidFill>
            </a:endParaRPr>
          </a:p>
          <a:p>
            <a:pPr>
              <a:spcBef>
                <a:spcPct val="50000"/>
              </a:spcBef>
            </a:pPr>
            <a:endParaRPr lang="de-DE" altLang="de-DE" sz="1200">
              <a:solidFill>
                <a:schemeClr val="bg1"/>
              </a:solidFill>
            </a:endParaRPr>
          </a:p>
        </p:txBody>
      </p:sp>
      <p:sp>
        <p:nvSpPr>
          <p:cNvPr id="67593" name="Text Box 9"/>
          <p:cNvSpPr txBox="1">
            <a:spLocks noChangeArrowheads="1"/>
          </p:cNvSpPr>
          <p:nvPr/>
        </p:nvSpPr>
        <p:spPr bwMode="auto">
          <a:xfrm>
            <a:off x="5148263" y="1718801"/>
            <a:ext cx="3887787" cy="3539430"/>
          </a:xfrm>
          <a:prstGeom prst="rect">
            <a:avLst/>
          </a:prstGeom>
          <a:noFill/>
          <a:ln w="9525">
            <a:noFill/>
            <a:miter lim="800000"/>
            <a:headEnd/>
            <a:tailEnd/>
          </a:ln>
        </p:spPr>
        <p:txBody>
          <a:bodyPr wrap="square">
            <a:spAutoFit/>
          </a:bodyPr>
          <a:lstStyle/>
          <a:p>
            <a:pPr>
              <a:spcBef>
                <a:spcPct val="50000"/>
              </a:spcBef>
            </a:pPr>
            <a:r>
              <a:rPr lang="de-DE" altLang="de-DE" sz="2400" b="1" dirty="0" smtClean="0">
                <a:solidFill>
                  <a:srgbClr val="000000"/>
                </a:solidFill>
              </a:rPr>
              <a:t>Referentin:</a:t>
            </a:r>
            <a:endParaRPr lang="de-DE" altLang="de-DE" sz="2400" b="1" dirty="0">
              <a:solidFill>
                <a:srgbClr val="000000"/>
              </a:solidFill>
            </a:endParaRPr>
          </a:p>
          <a:p>
            <a:pPr>
              <a:spcBef>
                <a:spcPct val="50000"/>
              </a:spcBef>
            </a:pPr>
            <a:endParaRPr lang="de-DE" altLang="de-DE" sz="1600" b="1" dirty="0">
              <a:solidFill>
                <a:srgbClr val="000000"/>
              </a:solidFill>
            </a:endParaRPr>
          </a:p>
          <a:p>
            <a:r>
              <a:rPr lang="de-DE" altLang="de-DE" sz="1600" b="1" dirty="0" smtClean="0">
                <a:solidFill>
                  <a:srgbClr val="000000"/>
                </a:solidFill>
              </a:rPr>
              <a:t>Dr. Barbara Grundmann (41)</a:t>
            </a:r>
          </a:p>
          <a:p>
            <a:endParaRPr lang="de-DE" sz="1600" dirty="0" smtClean="0"/>
          </a:p>
          <a:p>
            <a:endParaRPr lang="de-DE" sz="1600" dirty="0" smtClean="0"/>
          </a:p>
          <a:p>
            <a:r>
              <a:rPr lang="de-DE" sz="1600" dirty="0" smtClean="0"/>
              <a:t>Seit 2019: </a:t>
            </a:r>
          </a:p>
          <a:p>
            <a:r>
              <a:rPr lang="de-DE" sz="1600" dirty="0" smtClean="0"/>
              <a:t>Leiterin </a:t>
            </a:r>
            <a:r>
              <a:rPr lang="de-DE" sz="1600" dirty="0"/>
              <a:t>des Geschäftsbereichs Recht, Prokuristin am Klinikum Mutterhaus der </a:t>
            </a:r>
            <a:r>
              <a:rPr lang="de-DE" sz="1600" dirty="0" err="1" smtClean="0"/>
              <a:t>Borromäerinnen</a:t>
            </a:r>
            <a:endParaRPr lang="de-DE" sz="1600" dirty="0" smtClean="0"/>
          </a:p>
          <a:p>
            <a:endParaRPr lang="de-DE" altLang="de-DE" sz="1600" dirty="0">
              <a:solidFill>
                <a:srgbClr val="000000"/>
              </a:solidFill>
            </a:endParaRPr>
          </a:p>
          <a:p>
            <a:r>
              <a:rPr lang="de-DE" altLang="de-DE" sz="1600" dirty="0" smtClean="0">
                <a:solidFill>
                  <a:srgbClr val="000000"/>
                </a:solidFill>
              </a:rPr>
              <a:t>Bis 2019:</a:t>
            </a:r>
            <a:r>
              <a:rPr lang="de-DE" altLang="de-DE" sz="1600" dirty="0"/>
              <a:t>	</a:t>
            </a:r>
            <a:endParaRPr lang="de-DE" altLang="de-DE" sz="1600" dirty="0" smtClean="0"/>
          </a:p>
          <a:p>
            <a:r>
              <a:rPr lang="de-DE" sz="1600" dirty="0" smtClean="0"/>
              <a:t>Caritas </a:t>
            </a:r>
            <a:r>
              <a:rPr lang="de-DE" sz="1600" dirty="0"/>
              <a:t>Trägergesellschaft Saarbrücken mbH</a:t>
            </a:r>
          </a:p>
          <a:p>
            <a:r>
              <a:rPr lang="de-DE" sz="1600" dirty="0"/>
              <a:t>Uniklinikum des </a:t>
            </a:r>
            <a:r>
              <a:rPr lang="de-DE" sz="1600" dirty="0" smtClean="0"/>
              <a:t>Saarlandes</a:t>
            </a:r>
            <a:endParaRPr lang="de-DE" altLang="de-DE" sz="2000" dirty="0">
              <a:solidFill>
                <a:srgbClr val="000000"/>
              </a:solidFill>
            </a:endParaRPr>
          </a:p>
        </p:txBody>
      </p:sp>
      <p:sp>
        <p:nvSpPr>
          <p:cNvPr id="4" name="Fußzeilenplatzhalter 3"/>
          <p:cNvSpPr>
            <a:spLocks noGrp="1"/>
          </p:cNvSpPr>
          <p:nvPr>
            <p:ph type="ftr" sz="quarter" idx="10"/>
          </p:nvPr>
        </p:nvSpPr>
        <p:spPr>
          <a:xfrm>
            <a:off x="3000375" y="6247818"/>
            <a:ext cx="3086100" cy="365125"/>
          </a:xfrm>
        </p:spPr>
        <p:txBody>
          <a:bodyPr/>
          <a:lstStyle/>
          <a:p>
            <a:pPr>
              <a:defRPr/>
            </a:pPr>
            <a:r>
              <a:rPr lang="de-DE" altLang="de-DE" smtClean="0"/>
              <a:t>Dokumentation in der Klinik</a:t>
            </a:r>
            <a:endParaRPr lang="de-DE" altLang="de-DE" dirty="0"/>
          </a:p>
        </p:txBody>
      </p:sp>
      <p:sp>
        <p:nvSpPr>
          <p:cNvPr id="5" name="Foliennummernplatzhalter 4"/>
          <p:cNvSpPr>
            <a:spLocks noGrp="1"/>
          </p:cNvSpPr>
          <p:nvPr>
            <p:ph type="sldNum" sz="quarter" idx="11"/>
          </p:nvPr>
        </p:nvSpPr>
        <p:spPr/>
        <p:txBody>
          <a:bodyPr/>
          <a:lstStyle/>
          <a:p>
            <a:pPr>
              <a:defRPr/>
            </a:pPr>
            <a:fld id="{26B1EB85-A3F3-40B7-B5A4-723F915E3D32}" type="slidenum">
              <a:rPr lang="de-DE" altLang="de-DE" smtClean="0"/>
              <a:pPr>
                <a:defRPr/>
              </a:pPr>
              <a:t>2</a:t>
            </a:fld>
            <a:endParaRPr lang="de-DE" altLang="de-DE" dirty="0"/>
          </a:p>
        </p:txBody>
      </p:sp>
      <p:pic>
        <p:nvPicPr>
          <p:cNvPr id="2054" name="Grafik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963" y="-1584325"/>
            <a:ext cx="1754187" cy="396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Grafik 46" descr="2020-09-17campus-tri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775" y="-1625600"/>
            <a:ext cx="16287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47" descr="2020-09-17campus-tri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775" y="-1254125"/>
            <a:ext cx="1628775" cy="371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3"/>
          <p:cNvSpPr txBox="1">
            <a:spLocks noChangeArrowheads="1"/>
          </p:cNvSpPr>
          <p:nvPr/>
        </p:nvSpPr>
        <p:spPr bwMode="auto">
          <a:xfrm>
            <a:off x="155781" y="4079980"/>
            <a:ext cx="4190751"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Klinikum Mutterhaus der </a:t>
            </a:r>
            <a:r>
              <a:rPr kumimoji="0" lang="de-DE" altLang="de-DE" sz="10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Borromäerinnen</a:t>
            </a: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gGmbH</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Feldstraße 16, D-54290 Trier</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Tel. 0651 947-0, </a:t>
            </a: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hlinkClick r:id="rId5"/>
              </a:rPr>
              <a:t>www.mutterhaus.de</a:t>
            </a: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a:t>
            </a: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hlinkClick r:id="rId6"/>
              </a:rPr>
              <a:t>info@mutterhaus.de</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Handelsregister Wittlich HRB | Geschäftsführer: Dr. med. Christian Sprenger</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Vorsitzende des Aufsichtsrates: Sr. M. Elisabeth Mues</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247775" y="-208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Klinikum Mutterhaus der Borromäerinnen gGmbH				Klinik des Medizincampus Trier  </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Feldstraße 16, D-54290 Trier								der Universitätsmedizin Mainz</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247775" y="-162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Tel. 0651 947-0, </a:t>
            </a: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hlinkClick r:id="rId5"/>
              </a:rPr>
              <a:t>www.mutterhaus.de</a:t>
            </a: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 </a:t>
            </a: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hlinkClick r:id="rId6"/>
              </a:rPr>
              <a:t>info@mutterhaus.de</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247775" y="-125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10"/>
          <p:cNvSpPr>
            <a:spLocks noChangeArrowheads="1"/>
          </p:cNvSpPr>
          <p:nvPr/>
        </p:nvSpPr>
        <p:spPr bwMode="auto">
          <a:xfrm>
            <a:off x="1247775" y="-125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Handelsregister Wittlich HRB 40295 | Geschäftsführer: Dr. med. Christian Sprenger</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Vorsitzende des Aufsichtsrates: Sr. M. Elisabeth Mues</a:t>
            </a:r>
            <a:endParaRPr kumimoji="0" lang="de-DE" altLang="de-D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1247775" y="-88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14" name="Gruppieren 13"/>
          <p:cNvGrpSpPr/>
          <p:nvPr/>
        </p:nvGrpSpPr>
        <p:grpSpPr>
          <a:xfrm>
            <a:off x="6439944" y="5437747"/>
            <a:ext cx="2428875" cy="835109"/>
            <a:chOff x="6435594" y="5338363"/>
            <a:chExt cx="2428875" cy="835109"/>
          </a:xfrm>
        </p:grpSpPr>
        <p:sp>
          <p:nvSpPr>
            <p:cNvPr id="7" name="Textfeld 13"/>
            <p:cNvSpPr txBox="1">
              <a:spLocks noChangeArrowheads="1"/>
            </p:cNvSpPr>
            <p:nvPr/>
          </p:nvSpPr>
          <p:spPr bwMode="auto">
            <a:xfrm>
              <a:off x="6435594" y="5338363"/>
              <a:ext cx="2428875" cy="38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Klinik des Medizincampus Trier der </a:t>
              </a:r>
              <a:endParaRPr kumimoji="0" lang="de-DE" altLang="de-DE" sz="6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Universitätsmedizin Mainz</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pic>
          <p:nvPicPr>
            <p:cNvPr id="20" name="Grafik 19"/>
            <p:cNvPicPr/>
            <p:nvPr/>
          </p:nvPicPr>
          <p:blipFill>
            <a:blip r:embed="rId3" cstate="print">
              <a:extLst>
                <a:ext uri="{28A0092B-C50C-407E-A947-70E740481C1C}">
                  <a14:useLocalDpi xmlns:a14="http://schemas.microsoft.com/office/drawing/2010/main" val="0"/>
                </a:ext>
              </a:extLst>
            </a:blip>
            <a:stretch>
              <a:fillRect/>
            </a:stretch>
          </p:blipFill>
          <p:spPr>
            <a:xfrm>
              <a:off x="7004745" y="5777232"/>
              <a:ext cx="1754505" cy="396240"/>
            </a:xfrm>
            <a:prstGeom prst="rect">
              <a:avLst/>
            </a:prstGeom>
          </p:spPr>
        </p:pic>
      </p:grpSp>
      <p:pic>
        <p:nvPicPr>
          <p:cNvPr id="21" name="Grafik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4745" y="105090"/>
            <a:ext cx="1977908" cy="1977908"/>
          </a:xfrm>
          <a:prstGeom prst="rect">
            <a:avLst/>
          </a:prstGeom>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789255"/>
            <a:ext cx="4565564" cy="3043709"/>
          </a:xfrm>
          <a:prstGeom prst="rect">
            <a:avLst/>
          </a:prstGeom>
          <a:ln>
            <a:noFill/>
          </a:ln>
          <a:effectLst>
            <a:softEdge rad="112500"/>
          </a:effectLst>
        </p:spPr>
      </p:pic>
    </p:spTree>
    <p:extLst>
      <p:ext uri="{BB962C8B-B14F-4D97-AF65-F5344CB8AC3E}">
        <p14:creationId xmlns:p14="http://schemas.microsoft.com/office/powerpoint/2010/main" val="1493534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20</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grpSp>
        <p:nvGrpSpPr>
          <p:cNvPr id="4" name="Gruppieren 3"/>
          <p:cNvGrpSpPr/>
          <p:nvPr/>
        </p:nvGrpSpPr>
        <p:grpSpPr>
          <a:xfrm>
            <a:off x="99739" y="2210080"/>
            <a:ext cx="8888065" cy="3792174"/>
            <a:chOff x="99739" y="2210080"/>
            <a:chExt cx="8888065" cy="3792174"/>
          </a:xfrm>
        </p:grpSpPr>
        <p:pic>
          <p:nvPicPr>
            <p:cNvPr id="9" name="Grafik 8"/>
            <p:cNvPicPr>
              <a:picLocks noChangeAspect="1"/>
            </p:cNvPicPr>
            <p:nvPr/>
          </p:nvPicPr>
          <p:blipFill>
            <a:blip r:embed="rId3"/>
            <a:stretch>
              <a:fillRect/>
            </a:stretch>
          </p:blipFill>
          <p:spPr>
            <a:xfrm>
              <a:off x="99739" y="2849039"/>
              <a:ext cx="8888065" cy="3153215"/>
            </a:xfrm>
            <a:prstGeom prst="rect">
              <a:avLst/>
            </a:prstGeom>
          </p:spPr>
        </p:pic>
        <p:pic>
          <p:nvPicPr>
            <p:cNvPr id="11" name="Grafik 10"/>
            <p:cNvPicPr>
              <a:picLocks noChangeAspect="1"/>
            </p:cNvPicPr>
            <p:nvPr/>
          </p:nvPicPr>
          <p:blipFill>
            <a:blip r:embed="rId4"/>
            <a:stretch>
              <a:fillRect/>
            </a:stretch>
          </p:blipFill>
          <p:spPr>
            <a:xfrm>
              <a:off x="6091920" y="2210080"/>
              <a:ext cx="2637966" cy="1942616"/>
            </a:xfrm>
            <a:prstGeom prst="rect">
              <a:avLst/>
            </a:prstGeom>
          </p:spPr>
        </p:pic>
      </p:grpSp>
      <p:sp>
        <p:nvSpPr>
          <p:cNvPr id="3" name="Textfeld 2"/>
          <p:cNvSpPr txBox="1"/>
          <p:nvPr/>
        </p:nvSpPr>
        <p:spPr>
          <a:xfrm>
            <a:off x="178511" y="1216496"/>
            <a:ext cx="6422706" cy="923330"/>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Digitale Kurve: </a:t>
            </a:r>
          </a:p>
          <a:p>
            <a:pPr marL="285750" indent="-285750">
              <a:buFont typeface="Arial" panose="020B0604020202020204" pitchFamily="34" charset="0"/>
              <a:buChar char="•"/>
            </a:pPr>
            <a:r>
              <a:rPr lang="de-DE" dirty="0" smtClean="0"/>
              <a:t>beinhaltet alle pflegerischen und ärztlichen  Maßnahmen sowie Anordnungen/Kommunikation zwischen den Berufsgruppen </a:t>
            </a:r>
            <a:endParaRPr lang="de-DE" dirty="0"/>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70593"/>
            <a:ext cx="6985776"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Mutterhaus</a:t>
            </a:r>
            <a:endParaRPr lang="de-DE" sz="2000" dirty="0">
              <a:solidFill>
                <a:srgbClr val="C00000"/>
              </a:solidFill>
              <a:latin typeface="Calibri"/>
            </a:endParaRPr>
          </a:p>
        </p:txBody>
      </p:sp>
    </p:spTree>
    <p:extLst>
      <p:ext uri="{BB962C8B-B14F-4D97-AF65-F5344CB8AC3E}">
        <p14:creationId xmlns:p14="http://schemas.microsoft.com/office/powerpoint/2010/main" val="249440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21</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227872" y="1332322"/>
            <a:ext cx="8715712" cy="3970318"/>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Medikation </a:t>
            </a:r>
            <a:r>
              <a:rPr lang="de-DE" b="1" dirty="0">
                <a:effectLst>
                  <a:outerShdw blurRad="38100" dist="38100" dir="2700000" algn="tl">
                    <a:srgbClr val="000000">
                      <a:alpha val="43137"/>
                    </a:srgbClr>
                  </a:outerShdw>
                </a:effectLst>
              </a:rPr>
              <a:t>(Pflege) </a:t>
            </a:r>
          </a:p>
          <a:p>
            <a:pPr marL="285750" indent="-285750">
              <a:buFont typeface="Arial" panose="020B0604020202020204" pitchFamily="34" charset="0"/>
              <a:buChar char="•"/>
            </a:pPr>
            <a:r>
              <a:rPr lang="de-DE" dirty="0" smtClean="0"/>
              <a:t>Medikamente werden </a:t>
            </a:r>
            <a:r>
              <a:rPr lang="de-DE" dirty="0"/>
              <a:t>ärztlich angeordnet und entsprechend digital dokumentiert / erfasst</a:t>
            </a:r>
            <a:r>
              <a:rPr lang="de-DE" dirty="0" smtClean="0"/>
              <a:t>.[…] </a:t>
            </a:r>
          </a:p>
          <a:p>
            <a:pPr marL="285750" indent="-285750">
              <a:buFont typeface="Arial" panose="020B0604020202020204" pitchFamily="34" charset="0"/>
              <a:buChar char="•"/>
            </a:pPr>
            <a:r>
              <a:rPr lang="de-DE" dirty="0" smtClean="0"/>
              <a:t>Das </a:t>
            </a:r>
            <a:r>
              <a:rPr lang="de-DE" dirty="0"/>
              <a:t>Richten, Kontrollieren und Aushändigen/Verabreichen der Medikamente wird im Nachgang digital </a:t>
            </a:r>
            <a:r>
              <a:rPr lang="de-DE" dirty="0" smtClean="0"/>
              <a:t>dokumentiert (</a:t>
            </a:r>
            <a:r>
              <a:rPr lang="de-DE" b="1" dirty="0" smtClean="0"/>
              <a:t>M-KIS Medikamentenliste).</a:t>
            </a:r>
            <a:r>
              <a:rPr lang="de-DE" dirty="0" smtClean="0"/>
              <a:t> </a:t>
            </a:r>
          </a:p>
          <a:p>
            <a:endParaRPr lang="de-DE" b="1" dirty="0" smtClean="0">
              <a:effectLst>
                <a:outerShdw blurRad="38100" dist="38100" dir="2700000" algn="tl">
                  <a:srgbClr val="000000">
                    <a:alpha val="43137"/>
                  </a:srgbClr>
                </a:outerShdw>
              </a:effectLst>
            </a:endParaRPr>
          </a:p>
          <a:p>
            <a:r>
              <a:rPr lang="de-DE" b="1" dirty="0" smtClean="0">
                <a:effectLst>
                  <a:outerShdw blurRad="38100" dist="38100" dir="2700000" algn="tl">
                    <a:srgbClr val="000000">
                      <a:alpha val="43137"/>
                    </a:srgbClr>
                  </a:outerShdw>
                </a:effectLst>
              </a:rPr>
              <a:t>Medikation (Arzt) </a:t>
            </a:r>
            <a:endParaRPr lang="de-DE"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de-DE" dirty="0" smtClean="0"/>
              <a:t>Die </a:t>
            </a:r>
            <a:r>
              <a:rPr lang="de-DE" dirty="0"/>
              <a:t>Hausmedikation wird bei der vorstationären Aufnahme oder im Rahmen der Notaufnahme durch den ärztlichen Dienst erfasst, in Medikamente des Hauskatalogs überführt, auf Interaktionen überprüft und freigegeben. </a:t>
            </a:r>
            <a:endParaRPr lang="de-DE" dirty="0" smtClean="0"/>
          </a:p>
          <a:p>
            <a:pPr marL="285750" indent="-285750">
              <a:buFont typeface="Arial" panose="020B0604020202020204" pitchFamily="34" charset="0"/>
              <a:buChar char="•"/>
            </a:pPr>
            <a:r>
              <a:rPr lang="de-DE" dirty="0" smtClean="0"/>
              <a:t>Ggf. Übertragung an </a:t>
            </a:r>
            <a:r>
              <a:rPr lang="de-DE" dirty="0"/>
              <a:t>„Stationsapotheker“ </a:t>
            </a:r>
            <a:r>
              <a:rPr lang="de-DE" dirty="0" smtClean="0"/>
              <a:t>mit Ausnahme der </a:t>
            </a:r>
            <a:r>
              <a:rPr lang="de-DE" dirty="0"/>
              <a:t>Freigabe der </a:t>
            </a:r>
            <a:r>
              <a:rPr lang="de-DE" dirty="0" smtClean="0"/>
              <a:t>Medikation (zwingend </a:t>
            </a:r>
            <a:r>
              <a:rPr lang="de-DE" dirty="0"/>
              <a:t>ärztliche </a:t>
            </a:r>
            <a:r>
              <a:rPr lang="de-DE" dirty="0" smtClean="0"/>
              <a:t>Tätigkeit) </a:t>
            </a:r>
          </a:p>
          <a:p>
            <a:pPr marL="285750" indent="-285750">
              <a:buFont typeface="Arial" panose="020B0604020202020204" pitchFamily="34" charset="0"/>
              <a:buChar char="•"/>
            </a:pPr>
            <a:r>
              <a:rPr lang="de-DE" dirty="0" smtClean="0"/>
              <a:t>Änderungen </a:t>
            </a:r>
            <a:r>
              <a:rPr lang="de-DE" dirty="0"/>
              <a:t>der Medikation während der stationären Therapie müssen mit der Pflege kommuniziert werden! </a:t>
            </a:r>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0" y="170593"/>
            <a:ext cx="7471255" cy="1077218"/>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a:t>
            </a:r>
            <a:r>
              <a:rPr lang="de-DE" sz="2000" dirty="0" smtClean="0">
                <a:solidFill>
                  <a:srgbClr val="C00000"/>
                </a:solidFill>
              </a:rPr>
              <a:t>Mutterhaus</a:t>
            </a:r>
          </a:p>
          <a:p>
            <a:pPr marL="714375" lvl="1" indent="-350838">
              <a:buFont typeface="Wingdings" panose="05000000000000000000" pitchFamily="2" charset="2"/>
              <a:buChar char="v"/>
              <a:defRPr/>
            </a:pPr>
            <a:r>
              <a:rPr lang="de-DE" sz="2000" dirty="0">
                <a:solidFill>
                  <a:srgbClr val="C00000"/>
                </a:solidFill>
              </a:rPr>
              <a:t>Auszug aus dem Weißbuch M-KIS </a:t>
            </a:r>
            <a:r>
              <a:rPr lang="de-DE" sz="2000" dirty="0" smtClean="0">
                <a:solidFill>
                  <a:srgbClr val="C00000"/>
                </a:solidFill>
              </a:rPr>
              <a:t>Dokumentation</a:t>
            </a:r>
            <a:endParaRPr lang="de-DE" sz="2000" dirty="0">
              <a:solidFill>
                <a:srgbClr val="C00000"/>
              </a:solidFill>
              <a:latin typeface="Calibri"/>
            </a:endParaRPr>
          </a:p>
        </p:txBody>
      </p:sp>
    </p:spTree>
    <p:extLst>
      <p:ext uri="{BB962C8B-B14F-4D97-AF65-F5344CB8AC3E}">
        <p14:creationId xmlns:p14="http://schemas.microsoft.com/office/powerpoint/2010/main" val="366838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22</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pic>
        <p:nvPicPr>
          <p:cNvPr id="5" name="Grafik 4"/>
          <p:cNvPicPr>
            <a:picLocks noChangeAspect="1"/>
          </p:cNvPicPr>
          <p:nvPr/>
        </p:nvPicPr>
        <p:blipFill>
          <a:blip r:embed="rId3"/>
          <a:stretch>
            <a:fillRect/>
          </a:stretch>
        </p:blipFill>
        <p:spPr>
          <a:xfrm>
            <a:off x="178512" y="1441925"/>
            <a:ext cx="8630854" cy="1438476"/>
          </a:xfrm>
          <a:prstGeom prst="rect">
            <a:avLst/>
          </a:prstGeom>
        </p:spPr>
      </p:pic>
      <p:pic>
        <p:nvPicPr>
          <p:cNvPr id="6" name="Grafik 5"/>
          <p:cNvPicPr>
            <a:picLocks noChangeAspect="1"/>
          </p:cNvPicPr>
          <p:nvPr/>
        </p:nvPicPr>
        <p:blipFill>
          <a:blip r:embed="rId4"/>
          <a:stretch>
            <a:fillRect/>
          </a:stretch>
        </p:blipFill>
        <p:spPr>
          <a:xfrm>
            <a:off x="235670" y="2880401"/>
            <a:ext cx="8573696" cy="2010056"/>
          </a:xfrm>
          <a:prstGeom prst="rect">
            <a:avLst/>
          </a:prstGeom>
        </p:spPr>
      </p:pic>
      <p:pic>
        <p:nvPicPr>
          <p:cNvPr id="7" name="Grafik 6"/>
          <p:cNvPicPr>
            <a:picLocks noChangeAspect="1"/>
          </p:cNvPicPr>
          <p:nvPr/>
        </p:nvPicPr>
        <p:blipFill>
          <a:blip r:embed="rId5"/>
          <a:stretch>
            <a:fillRect/>
          </a:stretch>
        </p:blipFill>
        <p:spPr>
          <a:xfrm>
            <a:off x="202327" y="4881699"/>
            <a:ext cx="8583223" cy="1505160"/>
          </a:xfrm>
          <a:prstGeom prst="rect">
            <a:avLst/>
          </a:prstGeom>
        </p:spPr>
      </p:pic>
      <p:sp>
        <p:nvSpPr>
          <p:cNvPr id="3" name="Datumsplatzhalter 2"/>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70593"/>
            <a:ext cx="6985776"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Mutterhaus</a:t>
            </a:r>
            <a:endParaRPr lang="de-DE" sz="2000" dirty="0">
              <a:solidFill>
                <a:srgbClr val="C00000"/>
              </a:solidFill>
              <a:latin typeface="Calibri"/>
            </a:endParaRPr>
          </a:p>
        </p:txBody>
      </p:sp>
    </p:spTree>
    <p:extLst>
      <p:ext uri="{BB962C8B-B14F-4D97-AF65-F5344CB8AC3E}">
        <p14:creationId xmlns:p14="http://schemas.microsoft.com/office/powerpoint/2010/main" val="341619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23</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3" y="6343941"/>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289617" y="1278052"/>
            <a:ext cx="8546035" cy="923330"/>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Arztbrief </a:t>
            </a:r>
            <a:endParaRPr lang="de-DE" b="1" dirty="0">
              <a:effectLst>
                <a:outerShdw blurRad="38100" dist="38100" dir="2700000" algn="tl">
                  <a:srgbClr val="000000">
                    <a:alpha val="43137"/>
                  </a:srgbClr>
                </a:outerShdw>
              </a:effectLst>
            </a:endParaRPr>
          </a:p>
          <a:p>
            <a:r>
              <a:rPr lang="de-DE" dirty="0"/>
              <a:t>Es ist das Ziel, dass alle stationären Arztbriefe ausschließlich mit der Arztbriefschreibung von MKIS erstellt werden. </a:t>
            </a:r>
            <a:r>
              <a:rPr lang="de-DE" dirty="0" smtClean="0"/>
              <a:t>[…] </a:t>
            </a:r>
            <a:r>
              <a:rPr lang="de-DE" dirty="0"/>
              <a:t>Die Inhalte </a:t>
            </a:r>
            <a:r>
              <a:rPr lang="de-DE" dirty="0" smtClean="0"/>
              <a:t>werden abteilungsspezifisch </a:t>
            </a:r>
            <a:r>
              <a:rPr lang="de-DE" dirty="0"/>
              <a:t>definiert. </a:t>
            </a:r>
          </a:p>
        </p:txBody>
      </p:sp>
      <p:pic>
        <p:nvPicPr>
          <p:cNvPr id="5" name="Grafik 4"/>
          <p:cNvPicPr>
            <a:picLocks noChangeAspect="1"/>
          </p:cNvPicPr>
          <p:nvPr/>
        </p:nvPicPr>
        <p:blipFill>
          <a:blip r:embed="rId3"/>
          <a:stretch>
            <a:fillRect/>
          </a:stretch>
        </p:blipFill>
        <p:spPr>
          <a:xfrm>
            <a:off x="284514" y="2708617"/>
            <a:ext cx="8859486" cy="3077004"/>
          </a:xfrm>
          <a:prstGeom prst="rect">
            <a:avLst/>
          </a:prstGeom>
        </p:spPr>
      </p:pic>
      <p:sp>
        <p:nvSpPr>
          <p:cNvPr id="6" name="Datumsplatzhalter 5"/>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0" y="170593"/>
            <a:ext cx="7471255" cy="1077218"/>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a:t>
            </a:r>
            <a:r>
              <a:rPr lang="de-DE" sz="2000" dirty="0" smtClean="0">
                <a:solidFill>
                  <a:srgbClr val="C00000"/>
                </a:solidFill>
              </a:rPr>
              <a:t>Mutterhaus</a:t>
            </a:r>
          </a:p>
          <a:p>
            <a:pPr marL="714375" lvl="1" indent="-350838">
              <a:buFont typeface="Wingdings" panose="05000000000000000000" pitchFamily="2" charset="2"/>
              <a:buChar char="v"/>
              <a:defRPr/>
            </a:pPr>
            <a:r>
              <a:rPr lang="de-DE" sz="2000" dirty="0">
                <a:solidFill>
                  <a:srgbClr val="C00000"/>
                </a:solidFill>
              </a:rPr>
              <a:t>Auszug aus dem Weißbuch M-KIS </a:t>
            </a:r>
            <a:r>
              <a:rPr lang="de-DE" sz="2000" dirty="0" smtClean="0">
                <a:solidFill>
                  <a:srgbClr val="C00000"/>
                </a:solidFill>
              </a:rPr>
              <a:t>Dokumentation</a:t>
            </a:r>
            <a:endParaRPr lang="de-DE" sz="2000" dirty="0">
              <a:solidFill>
                <a:srgbClr val="C00000"/>
              </a:solidFill>
              <a:latin typeface="Calibri"/>
            </a:endParaRPr>
          </a:p>
        </p:txBody>
      </p:sp>
    </p:spTree>
    <p:extLst>
      <p:ext uri="{BB962C8B-B14F-4D97-AF65-F5344CB8AC3E}">
        <p14:creationId xmlns:p14="http://schemas.microsoft.com/office/powerpoint/2010/main" val="328096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427288" y="6480863"/>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24</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3082274" y="6480863"/>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pic>
        <p:nvPicPr>
          <p:cNvPr id="1026" name="Grafik 8"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r="44433"/>
          <a:stretch/>
        </p:blipFill>
        <p:spPr bwMode="auto">
          <a:xfrm>
            <a:off x="349467" y="954718"/>
            <a:ext cx="7300299" cy="567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umsplatzhalter 4"/>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1" y="185277"/>
            <a:ext cx="7471255" cy="769441"/>
          </a:xfrm>
          <a:prstGeom prst="rect">
            <a:avLst/>
          </a:prstGeom>
          <a:noFill/>
        </p:spPr>
        <p:txBody>
          <a:bodyPr wrap="square" rtlCol="0">
            <a:spAutoFit/>
          </a:bodyPr>
          <a:lstStyle/>
          <a:p>
            <a:pPr>
              <a:defRPr/>
            </a:pPr>
            <a:r>
              <a:rPr lang="de-DE" sz="2400" b="1" dirty="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a:solidFill>
                  <a:srgbClr val="C00000"/>
                </a:solidFill>
              </a:rPr>
              <a:t>Praxisbeispiel aus dem Klinikum Mutterhaus</a:t>
            </a:r>
          </a:p>
        </p:txBody>
      </p:sp>
      <p:sp>
        <p:nvSpPr>
          <p:cNvPr id="3" name="Textfeld 2"/>
          <p:cNvSpPr txBox="1"/>
          <p:nvPr/>
        </p:nvSpPr>
        <p:spPr>
          <a:xfrm>
            <a:off x="1213467" y="2673626"/>
            <a:ext cx="1967055" cy="369332"/>
          </a:xfrm>
          <a:prstGeom prst="rect">
            <a:avLst/>
          </a:prstGeom>
          <a:solidFill>
            <a:schemeClr val="tx1"/>
          </a:solidFill>
        </p:spPr>
        <p:txBody>
          <a:bodyPr wrap="square" rtlCol="0">
            <a:spAutoFit/>
          </a:bodyPr>
          <a:lstStyle/>
          <a:p>
            <a:endParaRPr lang="de-DE" dirty="0"/>
          </a:p>
        </p:txBody>
      </p:sp>
    </p:spTree>
    <p:extLst>
      <p:ext uri="{BB962C8B-B14F-4D97-AF65-F5344CB8AC3E}">
        <p14:creationId xmlns:p14="http://schemas.microsoft.com/office/powerpoint/2010/main" val="21277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25</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270423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26</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3" name="Textfeld 2"/>
          <p:cNvSpPr txBox="1"/>
          <p:nvPr/>
        </p:nvSpPr>
        <p:spPr>
          <a:xfrm>
            <a:off x="328631" y="1155844"/>
            <a:ext cx="8401256" cy="5078313"/>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Praxisbeispiel:</a:t>
            </a:r>
          </a:p>
          <a:p>
            <a:pPr marL="285750" indent="-285750">
              <a:buFont typeface="Arial" panose="020B0604020202020204" pitchFamily="34" charset="0"/>
              <a:buChar char="•"/>
            </a:pPr>
            <a:r>
              <a:rPr lang="de-DE" dirty="0" smtClean="0">
                <a:solidFill>
                  <a:srgbClr val="C00000"/>
                </a:solidFill>
                <a:effectLst>
                  <a:outerShdw blurRad="38100" dist="38100" dir="2700000" algn="tl">
                    <a:srgbClr val="000000">
                      <a:alpha val="43137"/>
                    </a:srgbClr>
                  </a:outerShdw>
                </a:effectLst>
              </a:rPr>
              <a:t>Gleicher Nachname</a:t>
            </a:r>
            <a:r>
              <a:rPr lang="de-DE" dirty="0" smtClean="0"/>
              <a:t>: Mustermann, mit </a:t>
            </a:r>
            <a:r>
              <a:rPr lang="de-DE" dirty="0" smtClean="0">
                <a:solidFill>
                  <a:srgbClr val="C00000"/>
                </a:solidFill>
                <a:effectLst>
                  <a:outerShdw blurRad="38100" dist="38100" dir="2700000" algn="tl">
                    <a:srgbClr val="000000">
                      <a:alpha val="43137"/>
                    </a:srgbClr>
                  </a:outerShdw>
                </a:effectLst>
              </a:rPr>
              <a:t>gleichem Geburtsdatum </a:t>
            </a:r>
            <a:r>
              <a:rPr lang="de-DE" dirty="0" smtClean="0"/>
              <a:t>09.09.2020</a:t>
            </a:r>
          </a:p>
          <a:p>
            <a:pPr marL="285750" indent="-285750">
              <a:buFont typeface="Arial" panose="020B0604020202020204" pitchFamily="34" charset="0"/>
              <a:buChar char="•"/>
            </a:pPr>
            <a:r>
              <a:rPr lang="de-DE" dirty="0" smtClean="0"/>
              <a:t>H. Mustermann wurde bei uns geboren; A. Mustermann wurde andernorts geboren und war danach später als Patient bei uns</a:t>
            </a:r>
          </a:p>
          <a:p>
            <a:pPr marL="285750" indent="-285750">
              <a:buFont typeface="Arial" panose="020B0604020202020204" pitchFamily="34" charset="0"/>
              <a:buChar char="•"/>
            </a:pPr>
            <a:r>
              <a:rPr lang="de-DE" dirty="0" smtClean="0"/>
              <a:t>Bei Aufnahme wurde </a:t>
            </a:r>
            <a:r>
              <a:rPr lang="de-DE" dirty="0" smtClean="0">
                <a:solidFill>
                  <a:srgbClr val="C00000"/>
                </a:solidFill>
                <a:effectLst>
                  <a:outerShdw blurRad="38100" dist="38100" dir="2700000" algn="tl">
                    <a:srgbClr val="000000">
                      <a:alpha val="43137"/>
                    </a:srgbClr>
                  </a:outerShdw>
                </a:effectLst>
              </a:rPr>
              <a:t>anstelle der Neuanlage </a:t>
            </a:r>
            <a:r>
              <a:rPr lang="de-DE" dirty="0" smtClean="0"/>
              <a:t>eines Patienten, der Patient                           </a:t>
            </a:r>
            <a:r>
              <a:rPr lang="de-DE" dirty="0" smtClean="0">
                <a:solidFill>
                  <a:srgbClr val="C00000"/>
                </a:solidFill>
                <a:effectLst>
                  <a:outerShdw blurRad="38100" dist="38100" dir="2700000" algn="tl">
                    <a:srgbClr val="000000">
                      <a:alpha val="43137"/>
                    </a:srgbClr>
                  </a:outerShdw>
                </a:effectLst>
              </a:rPr>
              <a:t>H. Mustermann überschrieben</a:t>
            </a:r>
            <a:r>
              <a:rPr lang="de-DE" dirty="0" smtClean="0"/>
              <a:t>.</a:t>
            </a:r>
          </a:p>
          <a:p>
            <a:endParaRPr lang="de-DE" dirty="0"/>
          </a:p>
          <a:p>
            <a:pPr marL="285750" indent="-285750">
              <a:buFont typeface="Arial" panose="020B0604020202020204" pitchFamily="34" charset="0"/>
              <a:buChar char="•"/>
            </a:pPr>
            <a:r>
              <a:rPr lang="de-DE" b="1" dirty="0" smtClean="0"/>
              <a:t>FOLGE:</a:t>
            </a:r>
          </a:p>
          <a:p>
            <a:pPr marL="263525" lvl="1"/>
            <a:r>
              <a:rPr lang="de-DE" dirty="0" smtClean="0"/>
              <a:t>Der Fall des H. Mustermann wurde gegenüber der Privatversicherung abgerechnet unter Nennung der falschen Adressdaten, da ja die des H. Mustermann mit den des A. Mustermann überschrieben waren.  </a:t>
            </a:r>
            <a:r>
              <a:rPr lang="de-DE" b="1" dirty="0" smtClean="0">
                <a:effectLst>
                  <a:outerShdw blurRad="38100" dist="38100" dir="2700000" algn="tl">
                    <a:srgbClr val="000000">
                      <a:alpha val="43137"/>
                    </a:srgbClr>
                  </a:outerShdw>
                </a:effectLst>
              </a:rPr>
              <a:t>Datenpanne gem. § 33 KDG?</a:t>
            </a:r>
          </a:p>
          <a:p>
            <a:endParaRPr lang="de-DE" dirty="0"/>
          </a:p>
          <a:p>
            <a:pPr marL="285750" indent="-285750">
              <a:buFont typeface="Arial" panose="020B0604020202020204" pitchFamily="34" charset="0"/>
              <a:buChar char="•"/>
            </a:pPr>
            <a:r>
              <a:rPr lang="de-DE" b="1" dirty="0" smtClean="0"/>
              <a:t>Weitere Auswirkungen: </a:t>
            </a:r>
          </a:p>
          <a:p>
            <a:pPr marL="263525" lvl="1"/>
            <a:r>
              <a:rPr lang="de-DE" dirty="0" smtClean="0"/>
              <a:t>Es erfolgte eine Neuanlage des H. Mustermann mit neuer Pat-ID (alte hängt an A.) und sämtliche Daten müssten von der IT händisch „umgehängt“ </a:t>
            </a:r>
            <a:r>
              <a:rPr lang="de-DE" dirty="0"/>
              <a:t>werden. In vielen Fällen ist aber auch die IT hilflos, da innerhalb von 5 min alle Subsysteme (PACS, OPUS, LIS, E&amp;L etc.) bis hin zum Archiv und SAP überschrieben werden. Dann muss der Arzt wiederum unterstützen. </a:t>
            </a:r>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0" y="170593"/>
            <a:ext cx="7471255"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Patientenverwechslung</a:t>
            </a:r>
          </a:p>
        </p:txBody>
      </p:sp>
    </p:spTree>
    <p:extLst>
      <p:ext uri="{BB962C8B-B14F-4D97-AF65-F5344CB8AC3E}">
        <p14:creationId xmlns:p14="http://schemas.microsoft.com/office/powerpoint/2010/main" val="327926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440183" y="1374068"/>
            <a:ext cx="7804225" cy="4918788"/>
            <a:chOff x="913889" y="940034"/>
            <a:chExt cx="7316221" cy="4606821"/>
          </a:xfrm>
        </p:grpSpPr>
        <p:pic>
          <p:nvPicPr>
            <p:cNvPr id="6" name="Grafik 5"/>
            <p:cNvPicPr>
              <a:picLocks noChangeAspect="1"/>
            </p:cNvPicPr>
            <p:nvPr/>
          </p:nvPicPr>
          <p:blipFill>
            <a:blip r:embed="rId3"/>
            <a:stretch>
              <a:fillRect/>
            </a:stretch>
          </p:blipFill>
          <p:spPr>
            <a:xfrm>
              <a:off x="913889" y="940034"/>
              <a:ext cx="7316221" cy="4011390"/>
            </a:xfrm>
            <a:prstGeom prst="rect">
              <a:avLst/>
            </a:prstGeom>
          </p:spPr>
        </p:pic>
        <p:pic>
          <p:nvPicPr>
            <p:cNvPr id="7" name="Grafik 6"/>
            <p:cNvPicPr>
              <a:picLocks noChangeAspect="1"/>
            </p:cNvPicPr>
            <p:nvPr/>
          </p:nvPicPr>
          <p:blipFill>
            <a:blip r:embed="rId4"/>
            <a:stretch>
              <a:fillRect/>
            </a:stretch>
          </p:blipFill>
          <p:spPr>
            <a:xfrm>
              <a:off x="913889" y="4888946"/>
              <a:ext cx="7297168" cy="657909"/>
            </a:xfrm>
            <a:prstGeom prst="rect">
              <a:avLst/>
            </a:prstGeom>
          </p:spPr>
        </p:pic>
      </p:grpSp>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27</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84958" y="6419686"/>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0" y="170593"/>
            <a:ext cx="7471255"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Patientenverwechslung – Prozess?</a:t>
            </a:r>
          </a:p>
        </p:txBody>
      </p:sp>
    </p:spTree>
    <p:extLst>
      <p:ext uri="{BB962C8B-B14F-4D97-AF65-F5344CB8AC3E}">
        <p14:creationId xmlns:p14="http://schemas.microsoft.com/office/powerpoint/2010/main" val="142937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28</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182805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29</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3" name="Textfeld 2"/>
          <p:cNvSpPr txBox="1"/>
          <p:nvPr/>
        </p:nvSpPr>
        <p:spPr>
          <a:xfrm>
            <a:off x="447772" y="1114886"/>
            <a:ext cx="8282114" cy="2031325"/>
          </a:xfrm>
          <a:prstGeom prst="rect">
            <a:avLst/>
          </a:prstGeom>
          <a:noFill/>
        </p:spPr>
        <p:txBody>
          <a:bodyPr wrap="square" rtlCol="0">
            <a:spAutoFit/>
          </a:bodyPr>
          <a:lstStyle/>
          <a:p>
            <a:r>
              <a:rPr lang="de-DE" b="1" dirty="0">
                <a:effectLst>
                  <a:outerShdw blurRad="38100" dist="38100" dir="2700000" algn="tl">
                    <a:srgbClr val="000000">
                      <a:alpha val="43137"/>
                    </a:srgbClr>
                  </a:outerShdw>
                </a:effectLst>
              </a:rPr>
              <a:t>Dienstanweisung zur ordnungsgemäßen Dokumentation der gesamten </a:t>
            </a:r>
            <a:r>
              <a:rPr lang="de-DE" b="1" dirty="0" smtClean="0">
                <a:effectLst>
                  <a:outerShdw blurRad="38100" dist="38100" dir="2700000" algn="tl">
                    <a:srgbClr val="000000">
                      <a:alpha val="43137"/>
                    </a:srgbClr>
                  </a:outerShdw>
                </a:effectLst>
              </a:rPr>
              <a:t>Krankenhausbehandlung (Auszug) Korrekturen </a:t>
            </a:r>
            <a:r>
              <a:rPr lang="de-DE" b="1" dirty="0">
                <a:effectLst>
                  <a:outerShdw blurRad="38100" dist="38100" dir="2700000" algn="tl">
                    <a:srgbClr val="000000">
                      <a:alpha val="43137"/>
                    </a:srgbClr>
                  </a:outerShdw>
                </a:effectLst>
              </a:rPr>
              <a:t>und Nachtragungen:</a:t>
            </a:r>
            <a:endParaRPr lang="de-DE" dirty="0">
              <a:effectLst>
                <a:outerShdw blurRad="38100" dist="38100" dir="2700000" algn="tl">
                  <a:srgbClr val="000000">
                    <a:alpha val="43137"/>
                  </a:srgbClr>
                </a:outerShdw>
              </a:effectLst>
            </a:endParaRPr>
          </a:p>
          <a:p>
            <a:endParaRPr lang="de-DE" dirty="0" smtClean="0"/>
          </a:p>
          <a:p>
            <a:r>
              <a:rPr lang="de-DE" dirty="0" smtClean="0"/>
              <a:t>Fehleintragungen </a:t>
            </a:r>
            <a:r>
              <a:rPr lang="de-DE" dirty="0"/>
              <a:t>so zu korrigieren, dass die </a:t>
            </a:r>
            <a:r>
              <a:rPr lang="de-DE" dirty="0">
                <a:solidFill>
                  <a:srgbClr val="C00000"/>
                </a:solidFill>
                <a:effectLst>
                  <a:outerShdw blurRad="38100" dist="38100" dir="2700000" algn="tl">
                    <a:srgbClr val="000000">
                      <a:alpha val="43137"/>
                    </a:srgbClr>
                  </a:outerShdw>
                </a:effectLst>
              </a:rPr>
              <a:t>ursprüngliche Eintragung noch lesbar </a:t>
            </a:r>
            <a:r>
              <a:rPr lang="de-DE" dirty="0" smtClean="0"/>
              <a:t>ist!</a:t>
            </a:r>
          </a:p>
          <a:p>
            <a:endParaRPr lang="de-DE" dirty="0"/>
          </a:p>
          <a:p>
            <a:pPr marL="285750" indent="-285750">
              <a:buFont typeface="Wingdings" panose="05000000000000000000" pitchFamily="2" charset="2"/>
              <a:buChar char="ü"/>
            </a:pPr>
            <a:r>
              <a:rPr lang="de-DE" dirty="0" smtClean="0"/>
              <a:t>Eintrag mit neuem Datum, so dass nachträgliche Korrektur sichtbar ist. Vorherige Dokumentation bleibt im System nachvollziehbar.</a:t>
            </a:r>
            <a:endParaRPr lang="de-DE" dirty="0"/>
          </a:p>
        </p:txBody>
      </p:sp>
      <p:sp>
        <p:nvSpPr>
          <p:cNvPr id="6" name="Datumsplatzhalter 5"/>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0" y="170593"/>
            <a:ext cx="7471255"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Dokumentationsfehler</a:t>
            </a:r>
          </a:p>
        </p:txBody>
      </p:sp>
      <p:pic>
        <p:nvPicPr>
          <p:cNvPr id="1026" name="Grafik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68" y="3606328"/>
            <a:ext cx="867833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60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rgbClr val="C00000"/>
                </a:solidFill>
                <a:effectLst>
                  <a:outerShdw blurRad="38100" dist="38100" dir="2700000" algn="tl">
                    <a:srgbClr val="000000">
                      <a:alpha val="43137"/>
                    </a:srgbClr>
                  </a:outerShdw>
                </a:effectLst>
                <a:latin typeface="Calibri" panose="020F0502020204030204" pitchFamily="34" charset="0"/>
              </a:rPr>
              <a:t>Informationen rund ums Klinikum </a:t>
            </a:r>
            <a:r>
              <a:rPr lang="de-DE" altLang="de-DE" sz="2200" b="1" dirty="0">
                <a:solidFill>
                  <a:srgbClr val="C00000"/>
                </a:solidFill>
                <a:effectLst>
                  <a:outerShdw blurRad="38100" dist="38100" dir="2700000" algn="tl">
                    <a:srgbClr val="000000">
                      <a:alpha val="43137"/>
                    </a:srgbClr>
                  </a:outerShdw>
                </a:effectLst>
                <a:latin typeface="Calibri" panose="020F0502020204030204" pitchFamily="34" charset="0"/>
              </a:rPr>
              <a:t>Mutterhaus der </a:t>
            </a:r>
            <a:r>
              <a:rPr lang="de-DE" altLang="de-DE" sz="2200" b="1" dirty="0" err="1" smtClean="0">
                <a:solidFill>
                  <a:srgbClr val="C00000"/>
                </a:solidFill>
                <a:effectLst>
                  <a:outerShdw blurRad="38100" dist="38100" dir="2700000" algn="tl">
                    <a:srgbClr val="000000">
                      <a:alpha val="43137"/>
                    </a:srgbClr>
                  </a:outerShdw>
                </a:effectLst>
                <a:latin typeface="Calibri" panose="020F0502020204030204" pitchFamily="34" charset="0"/>
              </a:rPr>
              <a:t>Borromäerinnen</a:t>
            </a:r>
            <a:endParaRPr lang="de-DE" altLang="de-DE" sz="2200" b="1" dirty="0" smtClean="0">
              <a:solidFill>
                <a:srgbClr val="C00000"/>
              </a:solidFill>
              <a:effectLst>
                <a:outerShdw blurRad="38100" dist="38100" dir="2700000" algn="tl">
                  <a:srgbClr val="000000">
                    <a:alpha val="43137"/>
                  </a:srgbClr>
                </a:outerShdw>
              </a:effectLst>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smtClean="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smtClean="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smtClean="0">
                <a:solidFill>
                  <a:schemeClr val="tx1">
                    <a:lumMod val="50000"/>
                    <a:lumOff val="50000"/>
                  </a:schemeClr>
                </a:solidFill>
                <a:latin typeface="Calibri" panose="020F0502020204030204" pitchFamily="34" charset="0"/>
              </a:rPr>
              <a:t>Die </a:t>
            </a:r>
            <a:r>
              <a:rPr lang="de-DE" sz="2200" b="1" dirty="0">
                <a:solidFill>
                  <a:schemeClr val="tx1">
                    <a:lumMod val="50000"/>
                    <a:lumOff val="50000"/>
                  </a:schemeClr>
                </a:solidFill>
                <a:latin typeface="Calibri" panose="020F0502020204030204" pitchFamily="34" charset="0"/>
              </a:rPr>
              <a:t>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269557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30</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227872" y="932589"/>
            <a:ext cx="8016536" cy="369332"/>
          </a:xfrm>
          <a:prstGeom prst="rect">
            <a:avLst/>
          </a:prstGeom>
          <a:noFill/>
        </p:spPr>
        <p:txBody>
          <a:bodyPr wrap="square" rtlCol="0">
            <a:spAutoFit/>
          </a:bodyPr>
          <a:lstStyle/>
          <a:p>
            <a:r>
              <a:rPr lang="de-DE"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Beispiel aus der Praxis: Arztbriefschreibung – fehlende Validierung</a:t>
            </a:r>
          </a:p>
        </p:txBody>
      </p:sp>
      <p:pic>
        <p:nvPicPr>
          <p:cNvPr id="6" name="Grafik 5"/>
          <p:cNvPicPr>
            <a:picLocks noChangeAspect="1"/>
          </p:cNvPicPr>
          <p:nvPr/>
        </p:nvPicPr>
        <p:blipFill>
          <a:blip r:embed="rId3"/>
          <a:stretch>
            <a:fillRect/>
          </a:stretch>
        </p:blipFill>
        <p:spPr>
          <a:xfrm>
            <a:off x="227872" y="1448389"/>
            <a:ext cx="7852522" cy="3176703"/>
          </a:xfrm>
          <a:prstGeom prst="rect">
            <a:avLst/>
          </a:prstGeom>
        </p:spPr>
      </p:pic>
      <p:sp>
        <p:nvSpPr>
          <p:cNvPr id="7" name="Textfeld 6"/>
          <p:cNvSpPr txBox="1"/>
          <p:nvPr/>
        </p:nvSpPr>
        <p:spPr>
          <a:xfrm>
            <a:off x="159567" y="4831037"/>
            <a:ext cx="8984433" cy="646331"/>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Folge: </a:t>
            </a:r>
          </a:p>
          <a:p>
            <a:pPr marL="285750" indent="-285750">
              <a:buFont typeface="Arial" panose="020B0604020202020204" pitchFamily="34" charset="0"/>
              <a:buChar char="•"/>
            </a:pPr>
            <a:r>
              <a:rPr lang="de-DE" dirty="0" smtClean="0"/>
              <a:t>Kein Schutz gegen </a:t>
            </a:r>
            <a:r>
              <a:rPr lang="de-DE" dirty="0"/>
              <a:t>nachträgliche </a:t>
            </a:r>
            <a:r>
              <a:rPr lang="de-DE" dirty="0" smtClean="0"/>
              <a:t>Änderungen; </a:t>
            </a:r>
            <a:r>
              <a:rPr lang="de-DE" dirty="0" smtClean="0">
                <a:solidFill>
                  <a:srgbClr val="C00000"/>
                </a:solidFill>
                <a:effectLst>
                  <a:outerShdw blurRad="38100" dist="38100" dir="2700000" algn="tl">
                    <a:srgbClr val="000000">
                      <a:alpha val="43137"/>
                    </a:srgbClr>
                  </a:outerShdw>
                </a:effectLst>
              </a:rPr>
              <a:t>keine revisionssichere Archivierung</a:t>
            </a:r>
            <a:r>
              <a:rPr lang="de-DE" dirty="0" smtClean="0">
                <a:solidFill>
                  <a:srgbClr val="C00000"/>
                </a:solidFill>
              </a:rPr>
              <a:t>! </a:t>
            </a:r>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0" y="170593"/>
            <a:ext cx="7471255"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Dokumentationsfehler</a:t>
            </a:r>
          </a:p>
        </p:txBody>
      </p:sp>
    </p:spTree>
    <p:extLst>
      <p:ext uri="{BB962C8B-B14F-4D97-AF65-F5344CB8AC3E}">
        <p14:creationId xmlns:p14="http://schemas.microsoft.com/office/powerpoint/2010/main" val="163271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31</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3051005" y="6419686"/>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470611" y="1312813"/>
            <a:ext cx="7959405" cy="1477328"/>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Arztbrief </a:t>
            </a:r>
            <a:endParaRPr lang="de-DE" b="1" dirty="0">
              <a:effectLst>
                <a:outerShdw blurRad="38100" dist="38100" dir="2700000" algn="tl">
                  <a:srgbClr val="000000">
                    <a:alpha val="43137"/>
                  </a:srgbClr>
                </a:outerShdw>
              </a:effectLst>
            </a:endParaRPr>
          </a:p>
          <a:p>
            <a:r>
              <a:rPr lang="de-DE" dirty="0"/>
              <a:t>[…] Bevor ein Arztbrief ausgedruckt wird, muss er endgültig freigegeben werden (blauer Haken) um </a:t>
            </a:r>
            <a:r>
              <a:rPr lang="de-DE" dirty="0" smtClean="0"/>
              <a:t>sicherzustellen</a:t>
            </a:r>
            <a:r>
              <a:rPr lang="de-DE" dirty="0"/>
              <a:t>, dass eine digitale Version des erzeugten Dokumentes im Archiv gespeichert wird! Dies gilt unabhängig davon, ob der Brief absehbar später geändert werden muss „vorläufiger Brief“ oder nicht. </a:t>
            </a:r>
            <a:endParaRPr lang="de-DE" sz="2400" b="1" dirty="0"/>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0" y="170593"/>
            <a:ext cx="7471255" cy="1077218"/>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Dokumentationsfehler</a:t>
            </a:r>
          </a:p>
          <a:p>
            <a:pPr marL="714375" lvl="1" indent="-350838">
              <a:buFont typeface="Wingdings" panose="05000000000000000000" pitchFamily="2" charset="2"/>
              <a:buChar char="v"/>
              <a:defRPr/>
            </a:pPr>
            <a:r>
              <a:rPr lang="de-DE" sz="2000" dirty="0" smtClean="0">
                <a:solidFill>
                  <a:srgbClr val="C00000"/>
                </a:solidFill>
              </a:rPr>
              <a:t>Auszug aus dem Weißbuch MKIS Dokumentation</a:t>
            </a:r>
          </a:p>
        </p:txBody>
      </p:sp>
      <p:pic>
        <p:nvPicPr>
          <p:cNvPr id="7" name="Grafik 6"/>
          <p:cNvPicPr>
            <a:picLocks noChangeAspect="1"/>
          </p:cNvPicPr>
          <p:nvPr/>
        </p:nvPicPr>
        <p:blipFill>
          <a:blip r:embed="rId3"/>
          <a:stretch>
            <a:fillRect/>
          </a:stretch>
        </p:blipFill>
        <p:spPr>
          <a:xfrm>
            <a:off x="598698" y="3419107"/>
            <a:ext cx="8078695" cy="1634284"/>
          </a:xfrm>
          <a:prstGeom prst="rect">
            <a:avLst/>
          </a:prstGeom>
        </p:spPr>
      </p:pic>
    </p:spTree>
    <p:extLst>
      <p:ext uri="{BB962C8B-B14F-4D97-AF65-F5344CB8AC3E}">
        <p14:creationId xmlns:p14="http://schemas.microsoft.com/office/powerpoint/2010/main" val="402747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32</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88120" y="6453992"/>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470611" y="1359875"/>
            <a:ext cx="8016536" cy="2215991"/>
          </a:xfrm>
          <a:prstGeom prst="rect">
            <a:avLst/>
          </a:prstGeom>
          <a:noFill/>
        </p:spPr>
        <p:txBody>
          <a:bodyPr wrap="square" rtlCol="0">
            <a:spAutoFit/>
          </a:bodyPr>
          <a:lstStyle/>
          <a:p>
            <a:r>
              <a:rPr lang="de-DE" sz="2400" b="1" dirty="0">
                <a:latin typeface="Calibri" panose="020F0502020204030204" pitchFamily="34" charset="0"/>
                <a:ea typeface="Calibri" panose="020F0502020204030204" pitchFamily="34" charset="0"/>
              </a:rPr>
              <a:t>Beispiel aus der Praxis: </a:t>
            </a:r>
            <a:endParaRPr lang="de-DE" sz="2400" b="1" dirty="0" smtClean="0">
              <a:latin typeface="Calibri" panose="020F0502020204030204" pitchFamily="34" charset="0"/>
              <a:ea typeface="Calibri" panose="020F0502020204030204" pitchFamily="34" charset="0"/>
            </a:endParaRPr>
          </a:p>
          <a:p>
            <a:r>
              <a:rPr lang="de-DE" sz="2400" b="1" dirty="0" smtClean="0">
                <a:latin typeface="Calibri" panose="020F0502020204030204" pitchFamily="34" charset="0"/>
                <a:ea typeface="Calibri" panose="020F0502020204030204" pitchFamily="34" charset="0"/>
              </a:rPr>
              <a:t>Fehlerhafte Zuordnung von Dokumenten zur Patientenakte </a:t>
            </a:r>
          </a:p>
          <a:p>
            <a:endParaRPr lang="de-DE" sz="2400" b="1" dirty="0" smtClean="0">
              <a:latin typeface="Calibri" panose="020F0502020204030204" pitchFamily="34" charset="0"/>
              <a:ea typeface="Calibri" panose="020F0502020204030204" pitchFamily="34" charset="0"/>
            </a:endParaRPr>
          </a:p>
          <a:p>
            <a:pPr>
              <a:tabLst>
                <a:tab pos="361950" algn="l"/>
              </a:tabLst>
            </a:pPr>
            <a:r>
              <a:rPr lang="de-DE" sz="24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sym typeface="Wingdings" panose="05000000000000000000" pitchFamily="2" charset="2"/>
              </a:rPr>
              <a:t></a:t>
            </a:r>
            <a:r>
              <a:rPr lang="de-DE" sz="2400" b="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Staatsanwaltschaftlicher Beschlagnahmebeschluss der Patientenakte in der KJP</a:t>
            </a:r>
          </a:p>
          <a:p>
            <a:endParaRPr lang="de-DE"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70593"/>
            <a:ext cx="6985776"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Dokumentationsfehler</a:t>
            </a:r>
            <a:endParaRPr lang="de-DE" sz="2000" dirty="0">
              <a:solidFill>
                <a:srgbClr val="C00000"/>
              </a:solidFill>
              <a:latin typeface="Calibri"/>
            </a:endParaRPr>
          </a:p>
        </p:txBody>
      </p:sp>
    </p:spTree>
    <p:extLst>
      <p:ext uri="{BB962C8B-B14F-4D97-AF65-F5344CB8AC3E}">
        <p14:creationId xmlns:p14="http://schemas.microsoft.com/office/powerpoint/2010/main" val="143722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33</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smtClean="0">
                <a:solidFill>
                  <a:schemeClr val="tx1">
                    <a:lumMod val="50000"/>
                    <a:lumOff val="50000"/>
                  </a:schemeClr>
                </a:solidFill>
                <a:latin typeface="Calibri" panose="020F0502020204030204" pitchFamily="34" charset="0"/>
              </a:rPr>
              <a:t>Der </a:t>
            </a:r>
            <a:r>
              <a:rPr lang="de-DE" sz="2200" b="1" dirty="0">
                <a:solidFill>
                  <a:schemeClr val="tx1">
                    <a:lumMod val="50000"/>
                    <a:lumOff val="50000"/>
                  </a:schemeClr>
                </a:solidFill>
                <a:latin typeface="Calibri" panose="020F0502020204030204" pitchFamily="34" charset="0"/>
              </a:rPr>
              <a:t>Dokumentationsfehler </a:t>
            </a:r>
          </a:p>
          <a:p>
            <a:pPr lvl="2" indent="-457200">
              <a:buFont typeface="Wingdings" panose="05000000000000000000" pitchFamily="2" charset="2"/>
              <a:buChar char="ü"/>
              <a:tabLst>
                <a:tab pos="533400" algn="l"/>
              </a:tabLst>
              <a:defRPr/>
            </a:pPr>
            <a:r>
              <a:rPr lang="de-DE" sz="2200" b="1" dirty="0" smtClean="0">
                <a:solidFill>
                  <a:srgbClr val="C00000"/>
                </a:solidFill>
                <a:effectLst>
                  <a:outerShdw blurRad="38100" dist="38100" dir="2700000" algn="tl">
                    <a:srgbClr val="000000">
                      <a:alpha val="43137"/>
                    </a:srgbClr>
                  </a:outerShdw>
                </a:effectLst>
                <a:latin typeface="Calibri" panose="020F0502020204030204" pitchFamily="34" charset="0"/>
              </a:rPr>
              <a:t>Die </a:t>
            </a: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Lösung ? „Stornieren von Dokumenten“ </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150557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34</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3" name="Textfeld 2"/>
          <p:cNvSpPr txBox="1"/>
          <p:nvPr/>
        </p:nvSpPr>
        <p:spPr>
          <a:xfrm>
            <a:off x="554367" y="1303874"/>
            <a:ext cx="8016536" cy="646331"/>
          </a:xfrm>
          <a:prstGeom prst="rect">
            <a:avLst/>
          </a:prstGeom>
          <a:noFill/>
        </p:spPr>
        <p:txBody>
          <a:bodyPr wrap="square" rtlCol="0">
            <a:spAutoFit/>
          </a:bodyPr>
          <a:lstStyle/>
          <a:p>
            <a:r>
              <a:rPr lang="de-DE" b="1" dirty="0">
                <a:effectLst>
                  <a:outerShdw blurRad="38100" dist="38100" dir="2700000" algn="tl">
                    <a:srgbClr val="000000">
                      <a:alpha val="43137"/>
                    </a:srgbClr>
                  </a:outerShdw>
                </a:effectLst>
              </a:rPr>
              <a:t>Bild 1 = Ansicht normale Anwender</a:t>
            </a:r>
            <a:r>
              <a:rPr lang="de-DE" dirty="0"/>
              <a:t>. Die gesperrten Dokumente werden beim Drucken aus dem CGM-Archiv nicht gedruckt</a:t>
            </a:r>
            <a:r>
              <a:rPr lang="de-DE" dirty="0" smtClean="0"/>
              <a:t>.</a:t>
            </a:r>
            <a:r>
              <a:rPr lang="de-DE"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Datumsplatzhalter 6"/>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0" y="170593"/>
            <a:ext cx="7471255"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Stornierung von Dokumenten – Die Lösung?</a:t>
            </a:r>
          </a:p>
        </p:txBody>
      </p:sp>
      <p:pic>
        <p:nvPicPr>
          <p:cNvPr id="13" name="Grafik 12"/>
          <p:cNvPicPr>
            <a:picLocks noChangeAspect="1"/>
          </p:cNvPicPr>
          <p:nvPr/>
        </p:nvPicPr>
        <p:blipFill>
          <a:blip r:embed="rId3"/>
          <a:stretch>
            <a:fillRect/>
          </a:stretch>
        </p:blipFill>
        <p:spPr>
          <a:xfrm>
            <a:off x="470611" y="2362169"/>
            <a:ext cx="5015789" cy="2864972"/>
          </a:xfrm>
          <a:prstGeom prst="rect">
            <a:avLst/>
          </a:prstGeom>
        </p:spPr>
      </p:pic>
      <p:sp>
        <p:nvSpPr>
          <p:cNvPr id="14" name="Rechteck 13"/>
          <p:cNvSpPr/>
          <p:nvPr/>
        </p:nvSpPr>
        <p:spPr>
          <a:xfrm>
            <a:off x="5628988" y="2314045"/>
            <a:ext cx="2750924" cy="3416320"/>
          </a:xfrm>
          <a:prstGeom prst="rect">
            <a:avLst/>
          </a:prstGeom>
        </p:spPr>
        <p:txBody>
          <a:bodyPr wrap="square">
            <a:spAutoFit/>
          </a:bodyPr>
          <a:lstStyle/>
          <a:p>
            <a:pPr marL="7620" algn="just">
              <a:spcAft>
                <a:spcPts val="0"/>
              </a:spcAft>
            </a:pPr>
            <a:r>
              <a:rPr lang="de-DE" dirty="0" smtClean="0">
                <a:latin typeface="Calibri" panose="020F0502020204030204" pitchFamily="34" charset="0"/>
                <a:ea typeface="Calibri" panose="020F0502020204030204" pitchFamily="34" charset="0"/>
              </a:rPr>
              <a:t>Unsere </a:t>
            </a:r>
            <a:r>
              <a:rPr lang="de-DE" dirty="0">
                <a:latin typeface="Calibri" panose="020F0502020204030204" pitchFamily="34" charset="0"/>
                <a:ea typeface="Calibri" panose="020F0502020204030204" pitchFamily="34" charset="0"/>
              </a:rPr>
              <a:t>EDV storniert in Auftrag gegebene Dokumente in </a:t>
            </a:r>
            <a:r>
              <a:rPr lang="de-DE" dirty="0" smtClean="0">
                <a:latin typeface="Calibri" panose="020F0502020204030204" pitchFamily="34" charset="0"/>
                <a:ea typeface="Calibri" panose="020F0502020204030204" pitchFamily="34" charset="0"/>
              </a:rPr>
              <a:t>M-KIS </a:t>
            </a:r>
            <a:r>
              <a:rPr lang="de-DE" dirty="0">
                <a:latin typeface="Calibri" panose="020F0502020204030204" pitchFamily="34" charset="0"/>
                <a:ea typeface="Calibri" panose="020F0502020204030204" pitchFamily="34" charset="0"/>
              </a:rPr>
              <a:t>sichtbar mit einem </a:t>
            </a:r>
            <a:r>
              <a:rPr lang="de-DE" dirty="0">
                <a:solidFill>
                  <a:srgbClr val="FF0000"/>
                </a:solidFill>
                <a:latin typeface="Calibri" panose="020F0502020204030204" pitchFamily="34" charset="0"/>
                <a:ea typeface="Calibri" panose="020F0502020204030204" pitchFamily="34" charset="0"/>
              </a:rPr>
              <a:t>roten Balken</a:t>
            </a:r>
            <a:r>
              <a:rPr lang="de-DE" dirty="0">
                <a:latin typeface="Calibri" panose="020F0502020204030204" pitchFamily="34" charset="0"/>
                <a:ea typeface="Calibri" panose="020F0502020204030204" pitchFamily="34" charset="0"/>
              </a:rPr>
              <a:t> mit Beschriftung „</a:t>
            </a:r>
            <a:r>
              <a:rPr lang="de-DE"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ungültiges Dokument</a:t>
            </a:r>
            <a:r>
              <a:rPr lang="de-DE" dirty="0">
                <a:latin typeface="Calibri" panose="020F0502020204030204" pitchFamily="34" charset="0"/>
                <a:ea typeface="Calibri" panose="020F0502020204030204" pitchFamily="34" charset="0"/>
              </a:rPr>
              <a:t>“ mit einer Begründung, weshalb ein Dokument ungültig ist. Zusätzlich werden die Dokumente in </a:t>
            </a:r>
            <a:r>
              <a:rPr lang="de-DE" dirty="0" smtClean="0">
                <a:latin typeface="Calibri" panose="020F0502020204030204" pitchFamily="34" charset="0"/>
                <a:ea typeface="Calibri" panose="020F0502020204030204" pitchFamily="34" charset="0"/>
              </a:rPr>
              <a:t>SHA (digitale </a:t>
            </a:r>
            <a:r>
              <a:rPr lang="de-DE" dirty="0">
                <a:latin typeface="Calibri" panose="020F0502020204030204" pitchFamily="34" charset="0"/>
                <a:ea typeface="Calibri" panose="020F0502020204030204" pitchFamily="34" charset="0"/>
              </a:rPr>
              <a:t>Patientenakte) unkenntlich gemacht.</a:t>
            </a:r>
          </a:p>
        </p:txBody>
      </p:sp>
    </p:spTree>
    <p:extLst>
      <p:ext uri="{BB962C8B-B14F-4D97-AF65-F5344CB8AC3E}">
        <p14:creationId xmlns:p14="http://schemas.microsoft.com/office/powerpoint/2010/main" val="30002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35</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3" name="Textfeld 2"/>
          <p:cNvSpPr txBox="1"/>
          <p:nvPr/>
        </p:nvSpPr>
        <p:spPr>
          <a:xfrm>
            <a:off x="304408" y="1317957"/>
            <a:ext cx="8016536" cy="923330"/>
          </a:xfrm>
          <a:prstGeom prst="rect">
            <a:avLst/>
          </a:prstGeom>
          <a:noFill/>
        </p:spPr>
        <p:txBody>
          <a:bodyPr wrap="square" rtlCol="0">
            <a:spAutoFit/>
          </a:bodyPr>
          <a:lstStyle/>
          <a:p>
            <a:r>
              <a:rPr lang="de-DE" b="1" dirty="0" smtClean="0">
                <a:effectLst>
                  <a:outerShdw blurRad="38100" dist="38100" dir="2700000" algn="tl">
                    <a:srgbClr val="000000">
                      <a:alpha val="43137"/>
                    </a:srgbClr>
                  </a:outerShdw>
                </a:effectLst>
              </a:rPr>
              <a:t>Bild </a:t>
            </a:r>
            <a:r>
              <a:rPr lang="de-DE" b="1" dirty="0">
                <a:effectLst>
                  <a:outerShdw blurRad="38100" dist="38100" dir="2700000" algn="tl">
                    <a:srgbClr val="000000">
                      <a:alpha val="43137"/>
                    </a:srgbClr>
                  </a:outerShdw>
                </a:effectLst>
              </a:rPr>
              <a:t>2 = Ansicht EDV Admin </a:t>
            </a:r>
            <a:r>
              <a:rPr lang="de-DE" b="1" dirty="0" smtClean="0">
                <a:effectLst>
                  <a:outerShdw blurRad="38100" dist="38100" dir="2700000" algn="tl">
                    <a:srgbClr val="000000">
                      <a:alpha val="43137"/>
                    </a:srgbClr>
                  </a:outerShdw>
                </a:effectLst>
              </a:rPr>
              <a:t>und des Archivs:</a:t>
            </a:r>
            <a:r>
              <a:rPr lang="de-DE" dirty="0" smtClean="0"/>
              <a:t> </a:t>
            </a:r>
            <a:r>
              <a:rPr lang="de-DE" dirty="0"/>
              <a:t>Es besteht die Möglichkeit den Druck der gesperrten Dokumente zu unterlassen oder nicht zu unterlassen (Wahlmöglichkeit). </a:t>
            </a:r>
          </a:p>
        </p:txBody>
      </p:sp>
      <p:pic>
        <p:nvPicPr>
          <p:cNvPr id="5" name="Grafik 4"/>
          <p:cNvPicPr>
            <a:picLocks noChangeAspect="1"/>
          </p:cNvPicPr>
          <p:nvPr/>
        </p:nvPicPr>
        <p:blipFill>
          <a:blip r:embed="rId3"/>
          <a:stretch>
            <a:fillRect/>
          </a:stretch>
        </p:blipFill>
        <p:spPr>
          <a:xfrm>
            <a:off x="437280" y="2521710"/>
            <a:ext cx="7571888" cy="1969179"/>
          </a:xfrm>
          <a:prstGeom prst="rect">
            <a:avLst/>
          </a:prstGeom>
        </p:spPr>
      </p:pic>
      <p:sp>
        <p:nvSpPr>
          <p:cNvPr id="6" name="Datumsplatzhalter 5"/>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0" y="170593"/>
            <a:ext cx="7471255" cy="769441"/>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p>
          <a:p>
            <a:pPr marL="714375" lvl="1" indent="-350838">
              <a:buFont typeface="Wingdings" panose="05000000000000000000" pitchFamily="2" charset="2"/>
              <a:buChar char="v"/>
              <a:defRPr/>
            </a:pPr>
            <a:r>
              <a:rPr lang="de-DE" sz="2000" dirty="0" smtClean="0">
                <a:solidFill>
                  <a:srgbClr val="C00000"/>
                </a:solidFill>
              </a:rPr>
              <a:t>Stornierung von Dokumenten – Die Lösung?</a:t>
            </a:r>
          </a:p>
        </p:txBody>
      </p:sp>
      <p:sp>
        <p:nvSpPr>
          <p:cNvPr id="4" name="Textfeld 3"/>
          <p:cNvSpPr txBox="1"/>
          <p:nvPr/>
        </p:nvSpPr>
        <p:spPr>
          <a:xfrm>
            <a:off x="312467" y="4525283"/>
            <a:ext cx="8130251" cy="1200329"/>
          </a:xfrm>
          <a:prstGeom prst="rect">
            <a:avLst/>
          </a:prstGeom>
          <a:noFill/>
        </p:spPr>
        <p:txBody>
          <a:bodyPr wrap="square" rtlCol="0">
            <a:spAutoFit/>
          </a:bodyPr>
          <a:lstStyle/>
          <a:p>
            <a:pPr marL="7620" algn="just">
              <a:spcAft>
                <a:spcPts val="0"/>
              </a:spcAft>
            </a:pPr>
            <a:endParaRPr lang="de-DE"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293370" indent="-285750" algn="just">
              <a:spcAft>
                <a:spcPts val="0"/>
              </a:spcAft>
              <a:buFont typeface="Wingdings" panose="05000000000000000000" pitchFamily="2" charset="2"/>
              <a:buChar char="ü"/>
            </a:pPr>
            <a:r>
              <a:rPr lang="de-DE" dirty="0" smtClean="0">
                <a:highlight>
                  <a:srgbClr val="FFFF00"/>
                </a:highlight>
                <a:latin typeface="Calibri" panose="020F0502020204030204" pitchFamily="34" charset="0"/>
                <a:ea typeface="Calibri" panose="020F0502020204030204" pitchFamily="34" charset="0"/>
              </a:rPr>
              <a:t>Gültiges Dokument: </a:t>
            </a:r>
            <a:r>
              <a:rPr lang="de-DE" dirty="0">
                <a:highlight>
                  <a:srgbClr val="FFFF00"/>
                </a:highlight>
                <a:latin typeface="Calibri" panose="020F0502020204030204" pitchFamily="34" charset="0"/>
                <a:ea typeface="Calibri" panose="020F0502020204030204" pitchFamily="34" charset="0"/>
              </a:rPr>
              <a:t>Sinusrhythmus</a:t>
            </a:r>
            <a:r>
              <a:rPr lang="de-DE" dirty="0">
                <a:latin typeface="Calibri" panose="020F0502020204030204" pitchFamily="34" charset="0"/>
                <a:ea typeface="Calibri" panose="020F0502020204030204" pitchFamily="34" charset="0"/>
              </a:rPr>
              <a:t>, Herzfrequenz 55/min., </a:t>
            </a:r>
            <a:r>
              <a:rPr lang="de-DE" dirty="0" err="1">
                <a:latin typeface="Calibri" panose="020F0502020204030204" pitchFamily="34" charset="0"/>
                <a:ea typeface="Calibri" panose="020F0502020204030204" pitchFamily="34" charset="0"/>
              </a:rPr>
              <a:t>Linkstyp</a:t>
            </a:r>
            <a:r>
              <a:rPr lang="de-DE" dirty="0">
                <a:latin typeface="Calibri" panose="020F0502020204030204" pitchFamily="34" charset="0"/>
                <a:ea typeface="Calibri" panose="020F0502020204030204" pitchFamily="34" charset="0"/>
              </a:rPr>
              <a:t>, S-Persistenz bis V6, Q lateral, keine Erregungsrückbildung, Artefakte bei Morbus Parkinson.</a:t>
            </a:r>
          </a:p>
          <a:p>
            <a:endParaRPr lang="de-DE" dirty="0"/>
          </a:p>
        </p:txBody>
      </p:sp>
    </p:spTree>
    <p:extLst>
      <p:ext uri="{BB962C8B-B14F-4D97-AF65-F5344CB8AC3E}">
        <p14:creationId xmlns:p14="http://schemas.microsoft.com/office/powerpoint/2010/main" val="13812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36</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131467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865767"/>
            <a:ext cx="7886700" cy="503355"/>
          </a:xfrm>
        </p:spPr>
        <p:txBody>
          <a:bodyPr>
            <a:normAutofit/>
          </a:bodyPr>
          <a:lstStyle/>
          <a:p>
            <a:r>
              <a:rPr lang="de-DE" sz="2400" b="1" dirty="0">
                <a:effectLst>
                  <a:outerShdw blurRad="38100" dist="38100" dir="2700000" algn="tl">
                    <a:srgbClr val="000000">
                      <a:alpha val="43137"/>
                    </a:srgbClr>
                  </a:outerShdw>
                </a:effectLst>
                <a:latin typeface="Calibri"/>
                <a:ea typeface="+mn-ea"/>
                <a:cs typeface="+mn-cs"/>
              </a:rPr>
              <a:t>Ergebnis eines internen Aktenaudits</a:t>
            </a:r>
          </a:p>
        </p:txBody>
      </p:sp>
      <p:sp>
        <p:nvSpPr>
          <p:cNvPr id="3" name="Inhaltsplatzhalter 2"/>
          <p:cNvSpPr>
            <a:spLocks noGrp="1"/>
          </p:cNvSpPr>
          <p:nvPr>
            <p:ph idx="1"/>
          </p:nvPr>
        </p:nvSpPr>
        <p:spPr>
          <a:xfrm>
            <a:off x="663879" y="1383399"/>
            <a:ext cx="8229600" cy="454827"/>
          </a:xfrm>
        </p:spPr>
        <p:txBody>
          <a:bodyPr/>
          <a:lstStyle/>
          <a:p>
            <a:r>
              <a:rPr lang="de-DE" sz="2400" b="1" dirty="0" smtClean="0"/>
              <a:t>38 Mehrfach Archivierte (Papier)Dokumententypen</a:t>
            </a:r>
          </a:p>
          <a:p>
            <a:pPr marL="0" indent="0">
              <a:buNone/>
            </a:pPr>
            <a:endParaRPr lang="de-DE" dirty="0" smtClean="0"/>
          </a:p>
          <a:p>
            <a:pPr marL="0" indent="0">
              <a:buNone/>
            </a:pPr>
            <a:endParaRPr lang="de-DE" dirty="0">
              <a:solidFill>
                <a:srgbClr val="FF0000"/>
              </a:solidFill>
            </a:endParaRPr>
          </a:p>
          <a:p>
            <a:pPr marL="0" indent="0">
              <a:buNone/>
            </a:pPr>
            <a:endParaRPr lang="de-DE" sz="2000" dirty="0" smtClean="0">
              <a:solidFill>
                <a:srgbClr val="FF0000"/>
              </a:solidFill>
            </a:endParaRPr>
          </a:p>
          <a:p>
            <a:pPr marL="0" indent="0">
              <a:buNone/>
            </a:pPr>
            <a:endParaRPr lang="de-DE" sz="2000" dirty="0">
              <a:solidFill>
                <a:srgbClr val="FF0000"/>
              </a:solidFill>
            </a:endParaRPr>
          </a:p>
          <a:p>
            <a:pPr marL="0" indent="0">
              <a:buNone/>
            </a:pPr>
            <a:endParaRPr lang="de-DE" sz="2000" dirty="0" smtClean="0">
              <a:solidFill>
                <a:srgbClr val="FF0000"/>
              </a:solidFill>
            </a:endParaRPr>
          </a:p>
          <a:p>
            <a:pPr marL="0" indent="0">
              <a:buNone/>
            </a:pPr>
            <a:endParaRPr lang="de-DE" sz="2000" dirty="0">
              <a:solidFill>
                <a:srgbClr val="FF0000"/>
              </a:solidFill>
            </a:endParaRPr>
          </a:p>
          <a:p>
            <a:pPr marL="0" indent="0">
              <a:buNone/>
            </a:pPr>
            <a:endParaRPr lang="de-DE" sz="2000" dirty="0" smtClean="0">
              <a:solidFill>
                <a:srgbClr val="FF0000"/>
              </a:solidFill>
            </a:endParaRPr>
          </a:p>
          <a:p>
            <a:pPr marL="0" indent="0">
              <a:buNone/>
            </a:pPr>
            <a:endParaRPr lang="de-DE" sz="2000" dirty="0">
              <a:solidFill>
                <a:srgbClr val="FF0000"/>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750852570"/>
              </p:ext>
            </p:extLst>
          </p:nvPr>
        </p:nvGraphicFramePr>
        <p:xfrm>
          <a:off x="526094" y="2307331"/>
          <a:ext cx="7862332" cy="3066371"/>
        </p:xfrm>
        <a:graphic>
          <a:graphicData uri="http://schemas.openxmlformats.org/drawingml/2006/table">
            <a:tbl>
              <a:tblPr firstRow="1" bandRow="1">
                <a:tableStyleId>{5DA37D80-6434-44D0-A028-1B22A696006F}</a:tableStyleId>
              </a:tblPr>
              <a:tblGrid>
                <a:gridCol w="2629750">
                  <a:extLst>
                    <a:ext uri="{9D8B030D-6E8A-4147-A177-3AD203B41FA5}">
                      <a16:colId xmlns:a16="http://schemas.microsoft.com/office/drawing/2014/main" val="3756481009"/>
                    </a:ext>
                  </a:extLst>
                </a:gridCol>
                <a:gridCol w="2616291">
                  <a:extLst>
                    <a:ext uri="{9D8B030D-6E8A-4147-A177-3AD203B41FA5}">
                      <a16:colId xmlns:a16="http://schemas.microsoft.com/office/drawing/2014/main" val="3666855203"/>
                    </a:ext>
                  </a:extLst>
                </a:gridCol>
                <a:gridCol w="2616291">
                  <a:extLst>
                    <a:ext uri="{9D8B030D-6E8A-4147-A177-3AD203B41FA5}">
                      <a16:colId xmlns:a16="http://schemas.microsoft.com/office/drawing/2014/main" val="1402453315"/>
                    </a:ext>
                  </a:extLst>
                </a:gridCol>
              </a:tblGrid>
              <a:tr h="414611">
                <a:tc>
                  <a:txBody>
                    <a:bodyPr/>
                    <a:lstStyle/>
                    <a:p>
                      <a:pPr algn="ctr"/>
                      <a:r>
                        <a:rPr lang="de-DE" dirty="0" smtClean="0"/>
                        <a:t>TYP</a:t>
                      </a:r>
                      <a:r>
                        <a:rPr lang="de-DE" baseline="0" dirty="0" smtClean="0"/>
                        <a:t> I</a:t>
                      </a:r>
                      <a:endParaRPr lang="de-DE" dirty="0"/>
                    </a:p>
                  </a:txBody>
                  <a:tcPr/>
                </a:tc>
                <a:tc>
                  <a:txBody>
                    <a:bodyPr/>
                    <a:lstStyle/>
                    <a:p>
                      <a:pPr algn="ctr"/>
                      <a:r>
                        <a:rPr lang="de-DE" dirty="0" smtClean="0"/>
                        <a:t>TYP II</a:t>
                      </a:r>
                      <a:endParaRPr lang="de-DE" dirty="0"/>
                    </a:p>
                  </a:txBody>
                  <a:tcPr/>
                </a:tc>
                <a:tc>
                  <a:txBody>
                    <a:bodyPr/>
                    <a:lstStyle/>
                    <a:p>
                      <a:pPr algn="ctr"/>
                      <a:r>
                        <a:rPr lang="de-DE" dirty="0" smtClean="0"/>
                        <a:t>TYP III</a:t>
                      </a:r>
                      <a:endParaRPr lang="de-DE" dirty="0"/>
                    </a:p>
                  </a:txBody>
                  <a:tcPr/>
                </a:tc>
                <a:extLst>
                  <a:ext uri="{0D108BD9-81ED-4DB2-BD59-A6C34878D82A}">
                    <a16:rowId xmlns:a16="http://schemas.microsoft.com/office/drawing/2014/main" val="2149861550"/>
                  </a:ext>
                </a:extLst>
              </a:tr>
              <a:tr h="614248">
                <a:tc>
                  <a:txBody>
                    <a:bodyPr/>
                    <a:lstStyle/>
                    <a:p>
                      <a:pPr algn="ctr"/>
                      <a:r>
                        <a:rPr lang="de-DE" dirty="0" smtClean="0"/>
                        <a:t>Mehrfach </a:t>
                      </a:r>
                    </a:p>
                    <a:p>
                      <a:pPr algn="ctr"/>
                      <a:r>
                        <a:rPr lang="de-DE" dirty="0" smtClean="0"/>
                        <a:t>(Ausdruck)</a:t>
                      </a:r>
                      <a:endParaRPr lang="de-DE" dirty="0">
                        <a:solidFill>
                          <a:srgbClr val="FF9400"/>
                        </a:solidFill>
                      </a:endParaRPr>
                    </a:p>
                  </a:txBody>
                  <a:tcPr/>
                </a:tc>
                <a:tc>
                  <a:txBody>
                    <a:bodyPr/>
                    <a:lstStyle/>
                    <a:p>
                      <a:pPr algn="ctr"/>
                      <a:r>
                        <a:rPr lang="de-DE" dirty="0" smtClean="0"/>
                        <a:t>Mehrfach </a:t>
                      </a:r>
                    </a:p>
                    <a:p>
                      <a:pPr algn="ctr"/>
                      <a:r>
                        <a:rPr lang="de-DE" dirty="0" smtClean="0"/>
                        <a:t>(Scan)</a:t>
                      </a:r>
                      <a:endParaRPr lang="de-DE" dirty="0">
                        <a:solidFill>
                          <a:srgbClr val="FF9400"/>
                        </a:solidFill>
                      </a:endParaRPr>
                    </a:p>
                  </a:txBody>
                  <a:tcPr/>
                </a:tc>
                <a:tc>
                  <a:txBody>
                    <a:bodyPr/>
                    <a:lstStyle/>
                    <a:p>
                      <a:pPr algn="ctr"/>
                      <a:r>
                        <a:rPr lang="de-DE" dirty="0" smtClean="0"/>
                        <a:t>Mehrfach </a:t>
                      </a:r>
                    </a:p>
                    <a:p>
                      <a:pPr algn="ctr"/>
                      <a:r>
                        <a:rPr lang="de-DE" dirty="0" smtClean="0"/>
                        <a:t>(Signatur)</a:t>
                      </a:r>
                      <a:endParaRPr lang="de-DE" dirty="0">
                        <a:solidFill>
                          <a:srgbClr val="FF9400"/>
                        </a:solidFill>
                      </a:endParaRPr>
                    </a:p>
                  </a:txBody>
                  <a:tcPr/>
                </a:tc>
                <a:extLst>
                  <a:ext uri="{0D108BD9-81ED-4DB2-BD59-A6C34878D82A}">
                    <a16:rowId xmlns:a16="http://schemas.microsoft.com/office/drawing/2014/main" val="771502888"/>
                  </a:ext>
                </a:extLst>
              </a:tr>
              <a:tr h="1397973">
                <a:tc>
                  <a:txBody>
                    <a:bodyPr/>
                    <a:lstStyle/>
                    <a:p>
                      <a:pPr algn="ctr"/>
                      <a:r>
                        <a:rPr lang="de-DE" sz="1600" dirty="0" smtClean="0"/>
                        <a:t>KMT Freigabe KIS</a:t>
                      </a:r>
                    </a:p>
                    <a:p>
                      <a:pPr algn="ctr"/>
                      <a:r>
                        <a:rPr lang="de-DE" sz="1600" dirty="0" smtClean="0"/>
                        <a:t>+ KMT Ausdruck</a:t>
                      </a:r>
                    </a:p>
                    <a:p>
                      <a:pPr algn="ctr"/>
                      <a:r>
                        <a:rPr lang="de-DE" sz="1600" dirty="0" smtClean="0"/>
                        <a:t>+ Aktenablage</a:t>
                      </a:r>
                    </a:p>
                    <a:p>
                      <a:pPr algn="ctr"/>
                      <a:r>
                        <a:rPr lang="de-DE" sz="1600" dirty="0" smtClean="0"/>
                        <a:t>+ DMI Scan</a:t>
                      </a:r>
                      <a:endParaRPr lang="de-DE" sz="1600" dirty="0" smtClean="0">
                        <a:solidFill>
                          <a:srgbClr val="878889"/>
                        </a:solidFill>
                      </a:endParaRPr>
                    </a:p>
                  </a:txBody>
                  <a:tcPr/>
                </a:tc>
                <a:tc>
                  <a:txBody>
                    <a:bodyPr/>
                    <a:lstStyle/>
                    <a:p>
                      <a:pPr algn="ctr"/>
                      <a:r>
                        <a:rPr lang="de-DE" sz="1600" dirty="0" smtClean="0"/>
                        <a:t>KMT Scan</a:t>
                      </a:r>
                      <a:r>
                        <a:rPr lang="de-DE" sz="1600" baseline="0" dirty="0" smtClean="0"/>
                        <a:t> </a:t>
                      </a:r>
                    </a:p>
                    <a:p>
                      <a:pPr algn="ctr"/>
                      <a:r>
                        <a:rPr lang="de-DE" sz="1600" dirty="0" smtClean="0"/>
                        <a:t>(ggf. nach Vidierung)</a:t>
                      </a:r>
                    </a:p>
                    <a:p>
                      <a:pPr algn="ctr"/>
                      <a:r>
                        <a:rPr lang="de-DE" sz="1600" dirty="0" smtClean="0"/>
                        <a:t>+ Aktenablage</a:t>
                      </a:r>
                    </a:p>
                    <a:p>
                      <a:pPr algn="ctr"/>
                      <a:r>
                        <a:rPr lang="de-DE" sz="1600" dirty="0" smtClean="0"/>
                        <a:t>+</a:t>
                      </a:r>
                      <a:r>
                        <a:rPr lang="de-DE" sz="1600" baseline="0" dirty="0" smtClean="0"/>
                        <a:t> DMI Scan</a:t>
                      </a:r>
                      <a:endParaRPr lang="de-DE" sz="1600" dirty="0" smtClean="0">
                        <a:solidFill>
                          <a:srgbClr val="878889"/>
                        </a:solidFill>
                      </a:endParaRPr>
                    </a:p>
                  </a:txBody>
                  <a:tcPr/>
                </a:tc>
                <a:tc>
                  <a:txBody>
                    <a:bodyPr/>
                    <a:lstStyle/>
                    <a:p>
                      <a:pPr algn="ctr"/>
                      <a:r>
                        <a:rPr lang="de-DE" sz="1800" dirty="0" smtClean="0"/>
                        <a:t>KMT Freigabe</a:t>
                      </a:r>
                      <a:r>
                        <a:rPr lang="de-DE" sz="1800" baseline="0" dirty="0" smtClean="0"/>
                        <a:t> </a:t>
                      </a:r>
                      <a:br>
                        <a:rPr lang="de-DE" sz="1800" baseline="0" dirty="0" smtClean="0"/>
                      </a:br>
                      <a:r>
                        <a:rPr lang="de-DE" sz="1800" u="sng" baseline="0" dirty="0" smtClean="0"/>
                        <a:t>ohne</a:t>
                      </a:r>
                      <a:r>
                        <a:rPr lang="de-DE" sz="1800" baseline="0" dirty="0" smtClean="0"/>
                        <a:t> Signatur</a:t>
                      </a:r>
                      <a:endParaRPr lang="de-DE" sz="1800" dirty="0" smtClean="0"/>
                    </a:p>
                    <a:p>
                      <a:pPr algn="ctr"/>
                      <a:r>
                        <a:rPr lang="de-DE" sz="1800" dirty="0" smtClean="0"/>
                        <a:t>+ KMT Scan </a:t>
                      </a:r>
                      <a:br>
                        <a:rPr lang="de-DE" sz="1800" dirty="0" smtClean="0"/>
                      </a:br>
                      <a:r>
                        <a:rPr lang="de-DE" sz="1800" u="sng" dirty="0" smtClean="0"/>
                        <a:t>mit</a:t>
                      </a:r>
                      <a:r>
                        <a:rPr lang="de-DE" sz="1800" dirty="0" smtClean="0"/>
                        <a:t> Signatur</a:t>
                      </a:r>
                    </a:p>
                    <a:p>
                      <a:pPr algn="ctr"/>
                      <a:r>
                        <a:rPr lang="de-DE" sz="1800" dirty="0" smtClean="0"/>
                        <a:t>+ Aktenablage</a:t>
                      </a:r>
                    </a:p>
                    <a:p>
                      <a:pPr algn="ctr"/>
                      <a:r>
                        <a:rPr lang="de-DE" sz="1800" dirty="0" smtClean="0"/>
                        <a:t>+ DMI Scan</a:t>
                      </a:r>
                    </a:p>
                    <a:p>
                      <a:pPr algn="ctr"/>
                      <a:endParaRPr lang="de-DE" dirty="0">
                        <a:solidFill>
                          <a:srgbClr val="878889"/>
                        </a:solidFill>
                      </a:endParaRPr>
                    </a:p>
                  </a:txBody>
                  <a:tcPr/>
                </a:tc>
                <a:extLst>
                  <a:ext uri="{0D108BD9-81ED-4DB2-BD59-A6C34878D82A}">
                    <a16:rowId xmlns:a16="http://schemas.microsoft.com/office/drawing/2014/main" val="2087088867"/>
                  </a:ext>
                </a:extLst>
              </a:tr>
            </a:tbl>
          </a:graphicData>
        </a:graphic>
      </p:graphicFrame>
      <p:sp>
        <p:nvSpPr>
          <p:cNvPr id="8" name="Textfeld 7"/>
          <p:cNvSpPr txBox="1"/>
          <p:nvPr/>
        </p:nvSpPr>
        <p:spPr>
          <a:xfrm>
            <a:off x="7486650" y="1212274"/>
            <a:ext cx="1080120" cy="707886"/>
          </a:xfrm>
          <a:prstGeom prst="rect">
            <a:avLst/>
          </a:prstGeom>
          <a:noFill/>
        </p:spPr>
        <p:txBody>
          <a:bodyPr wrap="square" rtlCol="0">
            <a:spAutoFit/>
          </a:bodyPr>
          <a:lstStyle/>
          <a:p>
            <a:r>
              <a:rPr lang="de-DE" sz="4000" dirty="0" smtClean="0">
                <a:solidFill>
                  <a:srgbClr val="FF0000"/>
                </a:solidFill>
                <a:sym typeface="Wingdings" panose="05000000000000000000" pitchFamily="2" charset="2"/>
              </a:rPr>
              <a:t></a:t>
            </a:r>
            <a:endParaRPr lang="de-DE" sz="4000" dirty="0">
              <a:solidFill>
                <a:srgbClr val="FF0000"/>
              </a:solidFill>
            </a:endParaRPr>
          </a:p>
        </p:txBody>
      </p:sp>
      <p:sp>
        <p:nvSpPr>
          <p:cNvPr id="9" name="Ellipse 8"/>
          <p:cNvSpPr/>
          <p:nvPr/>
        </p:nvSpPr>
        <p:spPr>
          <a:xfrm>
            <a:off x="1331640" y="5408907"/>
            <a:ext cx="914400" cy="914400"/>
          </a:xfrm>
          <a:prstGeom prst="ellipse">
            <a:avLst/>
          </a:prstGeom>
          <a:solidFill>
            <a:srgbClr val="FF9400"/>
          </a:solidFill>
          <a:ln>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10" name="Ellipse 9"/>
          <p:cNvSpPr/>
          <p:nvPr/>
        </p:nvSpPr>
        <p:spPr>
          <a:xfrm>
            <a:off x="4063825" y="5411522"/>
            <a:ext cx="914400" cy="914400"/>
          </a:xfrm>
          <a:prstGeom prst="ellipse">
            <a:avLst/>
          </a:prstGeom>
          <a:solidFill>
            <a:srgbClr val="FF9400"/>
          </a:solidFill>
          <a:ln>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23</a:t>
            </a:r>
            <a:endParaRPr lang="de-DE" dirty="0"/>
          </a:p>
        </p:txBody>
      </p:sp>
      <p:sp>
        <p:nvSpPr>
          <p:cNvPr id="11" name="Ellipse 10"/>
          <p:cNvSpPr/>
          <p:nvPr/>
        </p:nvSpPr>
        <p:spPr>
          <a:xfrm>
            <a:off x="6732240" y="5408907"/>
            <a:ext cx="914400" cy="914400"/>
          </a:xfrm>
          <a:prstGeom prst="ellipse">
            <a:avLst/>
          </a:prstGeom>
          <a:solidFill>
            <a:srgbClr val="FF9400"/>
          </a:solidFill>
          <a:ln>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14</a:t>
            </a:r>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6" name="Fußzeilenplatzhalter 5"/>
          <p:cNvSpPr>
            <a:spLocks noGrp="1"/>
          </p:cNvSpPr>
          <p:nvPr>
            <p:ph type="ftr" sz="quarter" idx="11"/>
          </p:nvPr>
        </p:nvSpPr>
        <p:spPr/>
        <p:txBody>
          <a:bodyPr/>
          <a:lstStyle/>
          <a:p>
            <a:r>
              <a:rPr lang="de-DE" smtClean="0"/>
              <a:t>Dokumentation in der Klinik</a:t>
            </a:r>
            <a:endParaRPr lang="de-DE"/>
          </a:p>
        </p:txBody>
      </p:sp>
      <p:sp>
        <p:nvSpPr>
          <p:cNvPr id="7" name="Foliennummernplatzhalter 6"/>
          <p:cNvSpPr>
            <a:spLocks noGrp="1"/>
          </p:cNvSpPr>
          <p:nvPr>
            <p:ph type="sldNum" sz="quarter" idx="12"/>
          </p:nvPr>
        </p:nvSpPr>
        <p:spPr/>
        <p:txBody>
          <a:bodyPr/>
          <a:lstStyle/>
          <a:p>
            <a:fld id="{0ECD4BF4-C019-4338-A76B-E9CC826AA62E}" type="slidenum">
              <a:rPr lang="de-DE" smtClean="0"/>
              <a:t>37</a:t>
            </a:fld>
            <a:endParaRPr lang="de-DE"/>
          </a:p>
        </p:txBody>
      </p:sp>
      <p:sp>
        <p:nvSpPr>
          <p:cNvPr id="14" name="Textfeld 13"/>
          <p:cNvSpPr txBox="1"/>
          <p:nvPr/>
        </p:nvSpPr>
        <p:spPr>
          <a:xfrm>
            <a:off x="178511" y="185277"/>
            <a:ext cx="7471255" cy="461665"/>
          </a:xfrm>
          <a:prstGeom prst="rect">
            <a:avLst/>
          </a:prstGeom>
          <a:noFill/>
        </p:spPr>
        <p:txBody>
          <a:bodyPr wrap="square" rtlCol="0">
            <a:spAutoFit/>
          </a:bodyPr>
          <a:lstStyle/>
          <a:p>
            <a:pPr>
              <a:defRPr/>
            </a:pPr>
            <a:r>
              <a:rPr lang="de-DE" sz="2400" b="1" dirty="0">
                <a:solidFill>
                  <a:srgbClr val="C00000"/>
                </a:solidFill>
                <a:effectLst>
                  <a:outerShdw blurRad="38100" dist="38100" dir="2700000" algn="tl">
                    <a:srgbClr val="000000">
                      <a:alpha val="43137"/>
                    </a:srgbClr>
                  </a:outerShdw>
                </a:effectLst>
              </a:rPr>
              <a:t>3</a:t>
            </a:r>
            <a:r>
              <a:rPr lang="de-DE" sz="2400" b="1" dirty="0" smtClean="0">
                <a:solidFill>
                  <a:srgbClr val="C00000"/>
                </a:solidFill>
                <a:effectLst>
                  <a:outerShdw blurRad="38100" dist="38100" dir="2700000" algn="tl">
                    <a:srgbClr val="000000">
                      <a:alpha val="43137"/>
                    </a:srgbClr>
                  </a:outerShdw>
                </a:effectLst>
              </a:rPr>
              <a:t>. Die Krux mit der hybriden Akte</a:t>
            </a:r>
          </a:p>
        </p:txBody>
      </p:sp>
    </p:spTree>
    <p:extLst>
      <p:ext uri="{BB962C8B-B14F-4D97-AF65-F5344CB8AC3E}">
        <p14:creationId xmlns:p14="http://schemas.microsoft.com/office/powerpoint/2010/main" val="1286642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78511" y="1270970"/>
            <a:ext cx="3791105" cy="2963252"/>
          </a:xfrm>
          <a:prstGeom prst="rect">
            <a:avLst/>
          </a:prstGeom>
        </p:spPr>
      </p:pic>
      <p:pic>
        <p:nvPicPr>
          <p:cNvPr id="5" name="Grafik 4"/>
          <p:cNvPicPr>
            <a:picLocks noChangeAspect="1"/>
          </p:cNvPicPr>
          <p:nvPr/>
        </p:nvPicPr>
        <p:blipFill>
          <a:blip r:embed="rId3"/>
          <a:stretch>
            <a:fillRect/>
          </a:stretch>
        </p:blipFill>
        <p:spPr>
          <a:xfrm>
            <a:off x="323528" y="4313443"/>
            <a:ext cx="3741291" cy="1842485"/>
          </a:xfrm>
          <a:prstGeom prst="rect">
            <a:avLst/>
          </a:prstGeom>
        </p:spPr>
      </p:pic>
      <p:pic>
        <p:nvPicPr>
          <p:cNvPr id="6" name="Grafik 5"/>
          <p:cNvPicPr>
            <a:picLocks noChangeAspect="1"/>
          </p:cNvPicPr>
          <p:nvPr/>
        </p:nvPicPr>
        <p:blipFill>
          <a:blip r:embed="rId4"/>
          <a:stretch>
            <a:fillRect/>
          </a:stretch>
        </p:blipFill>
        <p:spPr>
          <a:xfrm>
            <a:off x="4572001" y="1270970"/>
            <a:ext cx="3600400" cy="2842049"/>
          </a:xfrm>
          <a:prstGeom prst="rect">
            <a:avLst/>
          </a:prstGeom>
        </p:spPr>
      </p:pic>
      <p:pic>
        <p:nvPicPr>
          <p:cNvPr id="7" name="Grafik 6"/>
          <p:cNvPicPr>
            <a:picLocks noChangeAspect="1"/>
          </p:cNvPicPr>
          <p:nvPr/>
        </p:nvPicPr>
        <p:blipFill>
          <a:blip r:embed="rId5"/>
          <a:stretch>
            <a:fillRect/>
          </a:stretch>
        </p:blipFill>
        <p:spPr>
          <a:xfrm>
            <a:off x="4788024" y="4141528"/>
            <a:ext cx="3312368" cy="2003449"/>
          </a:xfrm>
          <a:prstGeom prst="rect">
            <a:avLst/>
          </a:prstGeom>
        </p:spPr>
      </p:pic>
      <p:sp>
        <p:nvSpPr>
          <p:cNvPr id="8" name="Titel 1"/>
          <p:cNvSpPr>
            <a:spLocks noGrp="1"/>
          </p:cNvSpPr>
          <p:nvPr>
            <p:ph type="title"/>
          </p:nvPr>
        </p:nvSpPr>
        <p:spPr>
          <a:xfrm>
            <a:off x="503548" y="683685"/>
            <a:ext cx="6172200" cy="501699"/>
          </a:xfrm>
        </p:spPr>
        <p:txBody>
          <a:bodyPr/>
          <a:lstStyle/>
          <a:p>
            <a:pPr marL="273050" indent="-273050"/>
            <a:r>
              <a:rPr lang="de-DE" sz="2400" b="1" dirty="0" smtClean="0">
                <a:latin typeface="+mn-lt"/>
              </a:rPr>
              <a:t>Beispiel “Mehrfach Signatur“: Arztbrief intern</a:t>
            </a:r>
            <a:endParaRPr lang="de-DE" sz="2400" b="1" dirty="0">
              <a:latin typeface="+mn-lt"/>
            </a:endParaRPr>
          </a:p>
        </p:txBody>
      </p:sp>
      <p:sp>
        <p:nvSpPr>
          <p:cNvPr id="9" name="Ellipse 8"/>
          <p:cNvSpPr/>
          <p:nvPr/>
        </p:nvSpPr>
        <p:spPr>
          <a:xfrm>
            <a:off x="4932040" y="5109351"/>
            <a:ext cx="1224136" cy="1035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447679" y="5201686"/>
            <a:ext cx="1224136" cy="1035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p:cNvCxnSpPr/>
          <p:nvPr/>
        </p:nvCxnSpPr>
        <p:spPr>
          <a:xfrm>
            <a:off x="4572000" y="5013176"/>
            <a:ext cx="360040"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43508" y="5040700"/>
            <a:ext cx="360040"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1761880" y="2435232"/>
            <a:ext cx="914400" cy="914400"/>
          </a:xfrm>
          <a:prstGeom prst="ellipse">
            <a:avLst/>
          </a:prstGeom>
          <a:solidFill>
            <a:srgbClr val="FF9400"/>
          </a:solidFill>
          <a:ln>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15" name="Ellipse 14"/>
          <p:cNvSpPr/>
          <p:nvPr/>
        </p:nvSpPr>
        <p:spPr>
          <a:xfrm>
            <a:off x="5987008" y="2491861"/>
            <a:ext cx="914400" cy="914400"/>
          </a:xfrm>
          <a:prstGeom prst="ellipse">
            <a:avLst/>
          </a:prstGeom>
          <a:solidFill>
            <a:srgbClr val="0181C8"/>
          </a:solidFill>
          <a:ln>
            <a:solidFill>
              <a:srgbClr val="018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2</a:t>
            </a:r>
            <a:endParaRPr lang="de-DE" dirty="0"/>
          </a:p>
        </p:txBody>
      </p:sp>
      <p:sp>
        <p:nvSpPr>
          <p:cNvPr id="2" name="Datumsplatzhalter 1"/>
          <p:cNvSpPr>
            <a:spLocks noGrp="1"/>
          </p:cNvSpPr>
          <p:nvPr>
            <p:ph type="dt" sz="half" idx="10"/>
          </p:nvPr>
        </p:nvSpPr>
        <p:spPr/>
        <p:txBody>
          <a:bodyPr/>
          <a:lstStyle/>
          <a:p>
            <a:r>
              <a:rPr lang="de-DE" smtClean="0"/>
              <a:t>13. November 2023</a:t>
            </a:r>
            <a:endParaRPr lang="de-DE"/>
          </a:p>
        </p:txBody>
      </p:sp>
      <p:sp>
        <p:nvSpPr>
          <p:cNvPr id="3" name="Fußzeilenplatzhalter 2"/>
          <p:cNvSpPr>
            <a:spLocks noGrp="1"/>
          </p:cNvSpPr>
          <p:nvPr>
            <p:ph type="ftr" sz="quarter" idx="11"/>
          </p:nvPr>
        </p:nvSpPr>
        <p:spPr/>
        <p:txBody>
          <a:bodyPr/>
          <a:lstStyle/>
          <a:p>
            <a:r>
              <a:rPr lang="de-DE" smtClean="0"/>
              <a:t>Dokumentation in der Klinik</a:t>
            </a:r>
            <a:endParaRPr lang="de-DE"/>
          </a:p>
        </p:txBody>
      </p:sp>
      <p:sp>
        <p:nvSpPr>
          <p:cNvPr id="11" name="Foliennummernplatzhalter 10"/>
          <p:cNvSpPr>
            <a:spLocks noGrp="1"/>
          </p:cNvSpPr>
          <p:nvPr>
            <p:ph type="sldNum" sz="quarter" idx="12"/>
          </p:nvPr>
        </p:nvSpPr>
        <p:spPr/>
        <p:txBody>
          <a:bodyPr/>
          <a:lstStyle/>
          <a:p>
            <a:fld id="{0ECD4BF4-C019-4338-A76B-E9CC826AA62E}" type="slidenum">
              <a:rPr lang="de-DE" smtClean="0"/>
              <a:t>38</a:t>
            </a:fld>
            <a:endParaRPr lang="de-DE"/>
          </a:p>
        </p:txBody>
      </p:sp>
      <p:sp>
        <p:nvSpPr>
          <p:cNvPr id="18" name="Textfeld 17"/>
          <p:cNvSpPr txBox="1"/>
          <p:nvPr/>
        </p:nvSpPr>
        <p:spPr>
          <a:xfrm>
            <a:off x="178511" y="185277"/>
            <a:ext cx="7471255" cy="461665"/>
          </a:xfrm>
          <a:prstGeom prst="rect">
            <a:avLst/>
          </a:prstGeom>
          <a:noFill/>
        </p:spPr>
        <p:txBody>
          <a:bodyPr wrap="square" rtlCol="0">
            <a:spAutoFit/>
          </a:bodyPr>
          <a:lstStyle/>
          <a:p>
            <a:pPr>
              <a:defRPr/>
            </a:pPr>
            <a:r>
              <a:rPr lang="de-DE" sz="2400" b="1" dirty="0">
                <a:solidFill>
                  <a:srgbClr val="C00000"/>
                </a:solidFill>
                <a:effectLst>
                  <a:outerShdw blurRad="38100" dist="38100" dir="2700000" algn="tl">
                    <a:srgbClr val="000000">
                      <a:alpha val="43137"/>
                    </a:srgbClr>
                  </a:outerShdw>
                </a:effectLst>
              </a:rPr>
              <a:t>3</a:t>
            </a:r>
            <a:r>
              <a:rPr lang="de-DE" sz="2400" b="1" dirty="0" smtClean="0">
                <a:solidFill>
                  <a:srgbClr val="C00000"/>
                </a:solidFill>
                <a:effectLst>
                  <a:outerShdw blurRad="38100" dist="38100" dir="2700000" algn="tl">
                    <a:srgbClr val="000000">
                      <a:alpha val="43137"/>
                    </a:srgbClr>
                  </a:outerShdw>
                </a:effectLst>
              </a:rPr>
              <a:t>. Die Krux mit der hybriden Akte</a:t>
            </a:r>
          </a:p>
        </p:txBody>
      </p:sp>
      <p:sp>
        <p:nvSpPr>
          <p:cNvPr id="16" name="Textfeld 15"/>
          <p:cNvSpPr txBox="1"/>
          <p:nvPr/>
        </p:nvSpPr>
        <p:spPr>
          <a:xfrm>
            <a:off x="503548" y="2226733"/>
            <a:ext cx="1096652" cy="1179528"/>
          </a:xfrm>
          <a:prstGeom prst="rect">
            <a:avLst/>
          </a:prstGeom>
          <a:solidFill>
            <a:schemeClr val="tx1"/>
          </a:solidFill>
        </p:spPr>
        <p:txBody>
          <a:bodyPr wrap="square" rtlCol="0">
            <a:spAutoFit/>
          </a:bodyPr>
          <a:lstStyle/>
          <a:p>
            <a:endParaRPr lang="de-DE" dirty="0"/>
          </a:p>
        </p:txBody>
      </p:sp>
      <p:sp>
        <p:nvSpPr>
          <p:cNvPr id="17" name="Textfeld 16"/>
          <p:cNvSpPr txBox="1"/>
          <p:nvPr/>
        </p:nvSpPr>
        <p:spPr>
          <a:xfrm>
            <a:off x="503548" y="3699933"/>
            <a:ext cx="1062785" cy="369332"/>
          </a:xfrm>
          <a:prstGeom prst="rect">
            <a:avLst/>
          </a:prstGeom>
          <a:solidFill>
            <a:schemeClr val="tx1"/>
          </a:solidFill>
        </p:spPr>
        <p:txBody>
          <a:bodyPr wrap="square" rtlCol="0">
            <a:spAutoFit/>
          </a:bodyPr>
          <a:lstStyle/>
          <a:p>
            <a:endParaRPr lang="de-DE" dirty="0"/>
          </a:p>
        </p:txBody>
      </p:sp>
      <p:sp>
        <p:nvSpPr>
          <p:cNvPr id="19" name="Textfeld 18"/>
          <p:cNvSpPr txBox="1"/>
          <p:nvPr/>
        </p:nvSpPr>
        <p:spPr>
          <a:xfrm>
            <a:off x="4932040" y="2226733"/>
            <a:ext cx="994627" cy="1122899"/>
          </a:xfrm>
          <a:prstGeom prst="rect">
            <a:avLst/>
          </a:prstGeom>
          <a:solidFill>
            <a:schemeClr val="tx1"/>
          </a:solidFill>
        </p:spPr>
        <p:txBody>
          <a:bodyPr wrap="square" rtlCol="0">
            <a:spAutoFit/>
          </a:bodyPr>
          <a:lstStyle/>
          <a:p>
            <a:endParaRPr lang="de-DE" dirty="0"/>
          </a:p>
        </p:txBody>
      </p:sp>
      <p:sp>
        <p:nvSpPr>
          <p:cNvPr id="20" name="Textfeld 19"/>
          <p:cNvSpPr txBox="1"/>
          <p:nvPr/>
        </p:nvSpPr>
        <p:spPr>
          <a:xfrm>
            <a:off x="4932040" y="3699933"/>
            <a:ext cx="994627" cy="369332"/>
          </a:xfrm>
          <a:prstGeom prst="rect">
            <a:avLst/>
          </a:prstGeom>
          <a:solidFill>
            <a:schemeClr val="tx1"/>
          </a:solidFill>
        </p:spPr>
        <p:txBody>
          <a:bodyPr wrap="square" rtlCol="0">
            <a:spAutoFit/>
          </a:bodyPr>
          <a:lstStyle/>
          <a:p>
            <a:endParaRPr lang="de-DE" dirty="0"/>
          </a:p>
        </p:txBody>
      </p:sp>
    </p:spTree>
    <p:extLst>
      <p:ext uri="{BB962C8B-B14F-4D97-AF65-F5344CB8AC3E}">
        <p14:creationId xmlns:p14="http://schemas.microsoft.com/office/powerpoint/2010/main" val="598998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39</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192109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blip>
          <a:srcRect/>
          <a:stretch>
            <a:fillRect/>
          </a:stretch>
        </p:blipFill>
        <p:spPr bwMode="auto">
          <a:xfrm>
            <a:off x="6453623" y="920441"/>
            <a:ext cx="1951826" cy="4594671"/>
          </a:xfrm>
          <a:prstGeom prst="rect">
            <a:avLst/>
          </a:prstGeom>
          <a:ln>
            <a:noFill/>
          </a:ln>
          <a:effectLst>
            <a:softEdge rad="112500"/>
          </a:effectLst>
          <a:extLst/>
        </p:spPr>
      </p:pic>
      <p:sp>
        <p:nvSpPr>
          <p:cNvPr id="73732" name="Text Box 2"/>
          <p:cNvSpPr txBox="1">
            <a:spLocks noChangeArrowheads="1"/>
          </p:cNvSpPr>
          <p:nvPr/>
        </p:nvSpPr>
        <p:spPr bwMode="auto">
          <a:xfrm>
            <a:off x="8675688" y="6521450"/>
            <a:ext cx="360362" cy="304800"/>
          </a:xfrm>
          <a:prstGeom prst="rect">
            <a:avLst/>
          </a:prstGeom>
          <a:noFill/>
          <a:ln w="9525">
            <a:noFill/>
            <a:miter lim="800000"/>
            <a:headEnd/>
            <a:tailEnd/>
          </a:ln>
        </p:spPr>
        <p:txBody>
          <a:bodyPr>
            <a:spAutoFit/>
          </a:bodyPr>
          <a:lstStyle/>
          <a:p>
            <a:pPr>
              <a:spcBef>
                <a:spcPct val="50000"/>
              </a:spcBef>
            </a:pPr>
            <a:endParaRPr lang="de-DE" altLang="de-DE" sz="1400">
              <a:solidFill>
                <a:srgbClr val="000000"/>
              </a:solidFill>
            </a:endParaRPr>
          </a:p>
        </p:txBody>
      </p:sp>
      <p:sp>
        <p:nvSpPr>
          <p:cNvPr id="73733" name="Text Box 3"/>
          <p:cNvSpPr txBox="1">
            <a:spLocks noChangeArrowheads="1"/>
          </p:cNvSpPr>
          <p:nvPr/>
        </p:nvSpPr>
        <p:spPr bwMode="auto">
          <a:xfrm>
            <a:off x="6372225" y="6553200"/>
            <a:ext cx="1008063" cy="549275"/>
          </a:xfrm>
          <a:prstGeom prst="rect">
            <a:avLst/>
          </a:prstGeom>
          <a:noFill/>
          <a:ln w="9525">
            <a:noFill/>
            <a:miter lim="800000"/>
            <a:headEnd/>
            <a:tailEnd/>
          </a:ln>
        </p:spPr>
        <p:txBody>
          <a:bodyPr>
            <a:spAutoFit/>
          </a:bodyPr>
          <a:lstStyle/>
          <a:p>
            <a:pPr>
              <a:spcBef>
                <a:spcPct val="50000"/>
              </a:spcBef>
            </a:pPr>
            <a:endParaRPr lang="de-DE" altLang="de-DE" sz="1200">
              <a:solidFill>
                <a:srgbClr val="FFFFFF"/>
              </a:solidFill>
            </a:endParaRPr>
          </a:p>
          <a:p>
            <a:pPr>
              <a:spcBef>
                <a:spcPct val="50000"/>
              </a:spcBef>
            </a:pPr>
            <a:endParaRPr lang="de-DE" altLang="de-DE" sz="1200">
              <a:solidFill>
                <a:srgbClr val="FFFFFF"/>
              </a:solidFill>
            </a:endParaRPr>
          </a:p>
        </p:txBody>
      </p:sp>
      <p:pic>
        <p:nvPicPr>
          <p:cNvPr id="9" name="Picture 5"/>
          <p:cNvPicPr>
            <a:picLocks noChangeAspect="1" noChangeArrowheads="1"/>
          </p:cNvPicPr>
          <p:nvPr/>
        </p:nvPicPr>
        <p:blipFill>
          <a:blip r:embed="rId4">
            <a:extLst/>
          </a:blip>
          <a:srcRect/>
          <a:stretch>
            <a:fillRect/>
          </a:stretch>
        </p:blipFill>
        <p:spPr bwMode="auto">
          <a:xfrm>
            <a:off x="366084" y="1196752"/>
            <a:ext cx="4476750"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11" name="Picture 4"/>
          <p:cNvPicPr>
            <a:picLocks noChangeAspect="1" noChangeArrowheads="1"/>
          </p:cNvPicPr>
          <p:nvPr/>
        </p:nvPicPr>
        <p:blipFill>
          <a:blip r:embed="rId5">
            <a:extLst/>
          </a:blip>
          <a:srcRect/>
          <a:stretch>
            <a:fillRect/>
          </a:stretch>
        </p:blipFill>
        <p:spPr bwMode="auto">
          <a:xfrm>
            <a:off x="501534" y="2348880"/>
            <a:ext cx="858856" cy="962794"/>
          </a:xfrm>
          <a:prstGeom prst="rect">
            <a:avLst/>
          </a:prstGeom>
          <a:ln>
            <a:noFill/>
          </a:ln>
          <a:effectLst>
            <a:softEdge rad="112500"/>
          </a:effectLst>
          <a:extLst/>
        </p:spPr>
      </p:pic>
      <p:sp>
        <p:nvSpPr>
          <p:cNvPr id="2" name="Textfeld 1"/>
          <p:cNvSpPr txBox="1"/>
          <p:nvPr/>
        </p:nvSpPr>
        <p:spPr>
          <a:xfrm>
            <a:off x="251520" y="4941168"/>
            <a:ext cx="5764212" cy="922337"/>
          </a:xfrm>
          <a:prstGeom prst="rect">
            <a:avLst/>
          </a:prstGeom>
          <a:noFill/>
        </p:spPr>
        <p:txBody>
          <a:bodyPr>
            <a:spAutoFit/>
          </a:bodyPr>
          <a:lstStyle/>
          <a:p>
            <a:pPr algn="ctr">
              <a:defRPr/>
            </a:pPr>
            <a:r>
              <a:rPr lang="de-DE" altLang="de-DE" b="1" dirty="0">
                <a:solidFill>
                  <a:schemeClr val="tx1">
                    <a:lumMod val="50000"/>
                    <a:lumOff val="50000"/>
                  </a:schemeClr>
                </a:solidFill>
                <a:latin typeface="+mn-lt"/>
                <a:cs typeface="+mn-cs"/>
              </a:rPr>
              <a:t>Gründung des Mutterhauses durch die Kongregation der Barmherzigen Schwestern vom hl. Karl </a:t>
            </a:r>
            <a:r>
              <a:rPr lang="de-DE" altLang="de-DE" b="1" dirty="0" err="1">
                <a:solidFill>
                  <a:schemeClr val="tx1">
                    <a:lumMod val="50000"/>
                    <a:lumOff val="50000"/>
                  </a:schemeClr>
                </a:solidFill>
                <a:latin typeface="+mn-lt"/>
                <a:cs typeface="+mn-cs"/>
              </a:rPr>
              <a:t>Borromäus</a:t>
            </a:r>
            <a:r>
              <a:rPr lang="de-DE" altLang="de-DE" b="1" dirty="0">
                <a:solidFill>
                  <a:schemeClr val="tx1">
                    <a:lumMod val="50000"/>
                    <a:lumOff val="50000"/>
                  </a:schemeClr>
                </a:solidFill>
                <a:latin typeface="+mn-lt"/>
                <a:cs typeface="+mn-cs"/>
              </a:rPr>
              <a:t> am </a:t>
            </a:r>
          </a:p>
          <a:p>
            <a:pPr algn="ctr">
              <a:defRPr/>
            </a:pPr>
            <a:r>
              <a:rPr lang="de-DE" altLang="de-DE" b="1" dirty="0">
                <a:solidFill>
                  <a:schemeClr val="tx1">
                    <a:lumMod val="50000"/>
                    <a:lumOff val="50000"/>
                  </a:schemeClr>
                </a:solidFill>
                <a:latin typeface="+mn-lt"/>
                <a:cs typeface="+mn-cs"/>
              </a:rPr>
              <a:t>03. Dezember 1849</a:t>
            </a:r>
          </a:p>
        </p:txBody>
      </p:sp>
      <p:sp>
        <p:nvSpPr>
          <p:cNvPr id="73740" name="Textfeld 12"/>
          <p:cNvSpPr txBox="1">
            <a:spLocks noChangeArrowheads="1"/>
          </p:cNvSpPr>
          <p:nvPr/>
        </p:nvSpPr>
        <p:spPr bwMode="auto">
          <a:xfrm>
            <a:off x="33796" y="60797"/>
            <a:ext cx="6139978" cy="461665"/>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v"/>
            </a:pPr>
            <a:r>
              <a:rPr lang="de-DE" sz="2400" b="1" dirty="0">
                <a:solidFill>
                  <a:srgbClr val="C00000"/>
                </a:solidFill>
                <a:cs typeface="Arial" panose="020B0604020202020204" pitchFamily="34" charset="0"/>
              </a:rPr>
              <a:t>Informationen zum Orden des Klinikums</a:t>
            </a:r>
          </a:p>
        </p:txBody>
      </p:sp>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1220" y="5913090"/>
            <a:ext cx="3012780" cy="648072"/>
          </a:xfrm>
          <a:prstGeom prst="rect">
            <a:avLst/>
          </a:prstGeom>
        </p:spPr>
      </p:pic>
      <p:sp>
        <p:nvSpPr>
          <p:cNvPr id="4" name="Fußzeilenplatzhalter 3"/>
          <p:cNvSpPr>
            <a:spLocks noGrp="1"/>
          </p:cNvSpPr>
          <p:nvPr>
            <p:ph type="ftr" sz="quarter" idx="11"/>
          </p:nvPr>
        </p:nvSpPr>
        <p:spPr>
          <a:xfrm>
            <a:off x="2699792" y="6597650"/>
            <a:ext cx="3327946" cy="260350"/>
          </a:xfrm>
        </p:spPr>
        <p:txBody>
          <a:bodyPr/>
          <a:lstStyle/>
          <a:p>
            <a:pPr>
              <a:defRPr/>
            </a:pPr>
            <a:r>
              <a:rPr lang="de-DE" altLang="de-DE" sz="1200" smtClean="0"/>
              <a:t>Dokumentation in der Klinik</a:t>
            </a:r>
            <a:endParaRPr lang="de-DE" altLang="de-DE" sz="1200" dirty="0"/>
          </a:p>
        </p:txBody>
      </p:sp>
      <p:sp>
        <p:nvSpPr>
          <p:cNvPr id="5" name="Foliennummernplatzhalter 4"/>
          <p:cNvSpPr>
            <a:spLocks noGrp="1"/>
          </p:cNvSpPr>
          <p:nvPr>
            <p:ph type="sldNum" sz="quarter" idx="10"/>
          </p:nvPr>
        </p:nvSpPr>
        <p:spPr/>
        <p:txBody>
          <a:bodyPr/>
          <a:lstStyle/>
          <a:p>
            <a:pPr>
              <a:defRPr/>
            </a:pPr>
            <a:fld id="{26B1EB85-A3F3-40B7-B5A4-723F915E3D32}" type="slidenum">
              <a:rPr lang="de-DE" altLang="de-DE" sz="1100" smtClean="0"/>
              <a:pPr>
                <a:defRPr/>
              </a:pPr>
              <a:t>4</a:t>
            </a:fld>
            <a:endParaRPr lang="de-DE" altLang="de-DE" sz="1100" dirty="0"/>
          </a:p>
        </p:txBody>
      </p:sp>
    </p:spTree>
    <p:extLst>
      <p:ext uri="{BB962C8B-B14F-4D97-AF65-F5344CB8AC3E}">
        <p14:creationId xmlns:p14="http://schemas.microsoft.com/office/powerpoint/2010/main" val="1938755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40</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3" name="Textfeld 2"/>
          <p:cNvSpPr txBox="1"/>
          <p:nvPr/>
        </p:nvSpPr>
        <p:spPr>
          <a:xfrm>
            <a:off x="432997" y="1309891"/>
            <a:ext cx="8259275" cy="4401205"/>
          </a:xfrm>
          <a:prstGeom prst="rect">
            <a:avLst/>
          </a:prstGeom>
          <a:noFill/>
        </p:spPr>
        <p:txBody>
          <a:bodyPr wrap="square" rtlCol="0">
            <a:spAutoFit/>
          </a:bodyPr>
          <a:lstStyle/>
          <a:p>
            <a:r>
              <a:rPr lang="de-DE" sz="2000" b="1" dirty="0" smtClean="0"/>
              <a:t>§ 630 g Abs. 1 BGB: „Dem</a:t>
            </a:r>
            <a:r>
              <a:rPr lang="de-DE" sz="2000" b="1" dirty="0"/>
              <a:t> Patienten ist auf Verlangen </a:t>
            </a:r>
            <a:r>
              <a:rPr lang="de-DE" sz="2000" b="1" dirty="0">
                <a:solidFill>
                  <a:srgbClr val="C00000"/>
                </a:solidFill>
                <a:effectLst>
                  <a:outerShdw blurRad="38100" dist="38100" dir="2700000" algn="tl">
                    <a:srgbClr val="000000">
                      <a:alpha val="43137"/>
                    </a:srgbClr>
                  </a:outerShdw>
                </a:effectLst>
              </a:rPr>
              <a:t>unverzüglich</a:t>
            </a:r>
            <a:r>
              <a:rPr lang="de-DE" sz="2000" b="1" dirty="0">
                <a:solidFill>
                  <a:srgbClr val="C00000"/>
                </a:solidFill>
              </a:rPr>
              <a:t> </a:t>
            </a:r>
            <a:endParaRPr lang="de-DE" sz="2000" b="1" dirty="0" smtClean="0">
              <a:solidFill>
                <a:srgbClr val="C00000"/>
              </a:solidFill>
            </a:endParaRPr>
          </a:p>
          <a:p>
            <a:r>
              <a:rPr lang="de-DE" sz="2000" b="1" dirty="0" smtClean="0"/>
              <a:t>Einsicht </a:t>
            </a:r>
            <a:r>
              <a:rPr lang="de-DE" sz="2000" b="1" dirty="0"/>
              <a:t>in die vollständige, ihn betreffende Patientenakte zu </a:t>
            </a:r>
            <a:r>
              <a:rPr lang="de-DE" sz="2000" b="1" dirty="0" smtClean="0"/>
              <a:t>gewähren […].</a:t>
            </a:r>
          </a:p>
          <a:p>
            <a:endParaRPr lang="de-DE" sz="2000" b="1" dirty="0"/>
          </a:p>
          <a:p>
            <a:pPr indent="-182563"/>
            <a:r>
              <a:rPr lang="de-DE" sz="2000" b="1" dirty="0" smtClean="0"/>
              <a:t>Unmittelbare (unverzügliche) Akteneinsicht: </a:t>
            </a:r>
            <a:endParaRPr lang="de-DE" sz="2000" dirty="0" smtClean="0"/>
          </a:p>
          <a:p>
            <a:pPr marL="625475" lvl="1" indent="-350838">
              <a:buFont typeface="Arial" panose="020B0604020202020204" pitchFamily="34" charset="0"/>
              <a:buChar char="•"/>
            </a:pPr>
            <a:r>
              <a:rPr lang="de-DE" sz="2000" dirty="0" smtClean="0"/>
              <a:t>Lässt sich praktisch kaum umsetzen!</a:t>
            </a:r>
          </a:p>
          <a:p>
            <a:pPr marL="742950" lvl="1" indent="-285750">
              <a:buFont typeface="Arial" panose="020B0604020202020204" pitchFamily="34" charset="0"/>
              <a:buChar char="•"/>
            </a:pPr>
            <a:endParaRPr lang="de-DE" sz="2000" dirty="0" smtClean="0"/>
          </a:p>
          <a:p>
            <a:pPr marL="898525" lvl="2" indent="-273050">
              <a:buFont typeface="Wingdings" panose="05000000000000000000" pitchFamily="2" charset="2"/>
              <a:buChar char="ü"/>
            </a:pPr>
            <a:r>
              <a:rPr lang="de-DE" sz="2000" dirty="0" smtClean="0"/>
              <a:t>Patient müsste an den Rechner im Stationszimmer gesetzt werden, da nur hier unmittelbare Einsicht besteht. Ein Ausleiten ist nicht durch jeden MA möglich!</a:t>
            </a:r>
          </a:p>
          <a:p>
            <a:pPr marL="898525" lvl="2" indent="-273050">
              <a:buFont typeface="Wingdings" panose="05000000000000000000" pitchFamily="2" charset="2"/>
              <a:buChar char="ü"/>
            </a:pPr>
            <a:endParaRPr lang="de-DE" sz="2000" dirty="0" smtClean="0"/>
          </a:p>
          <a:p>
            <a:pPr marL="898525" lvl="2" indent="-273050">
              <a:buFont typeface="Wingdings" panose="05000000000000000000" pitchFamily="2" charset="2"/>
              <a:buChar char="ü"/>
            </a:pPr>
            <a:r>
              <a:rPr lang="de-DE" sz="2000" dirty="0" smtClean="0"/>
              <a:t>Problematisch: die Papierakte </a:t>
            </a:r>
            <a:r>
              <a:rPr lang="de-DE" sz="2000" dirty="0"/>
              <a:t>wird nach Schließung </a:t>
            </a:r>
            <a:r>
              <a:rPr lang="de-DE" sz="2000" dirty="0" smtClean="0"/>
              <a:t>zum </a:t>
            </a:r>
            <a:r>
              <a:rPr lang="de-DE" sz="2000" dirty="0"/>
              <a:t>Scannen </a:t>
            </a:r>
            <a:r>
              <a:rPr lang="de-DE" sz="2000" dirty="0" smtClean="0"/>
              <a:t>versandt </a:t>
            </a:r>
            <a:r>
              <a:rPr lang="de-DE" sz="2000" dirty="0"/>
              <a:t>und </a:t>
            </a:r>
            <a:r>
              <a:rPr lang="de-DE" sz="2000" dirty="0" smtClean="0"/>
              <a:t>es kann bis zu 6 Wochen dauern, bis diese </a:t>
            </a:r>
            <a:r>
              <a:rPr lang="de-DE" sz="2000" dirty="0"/>
              <a:t>komplett digital zur Verfügung steht</a:t>
            </a:r>
            <a:r>
              <a:rPr lang="de-DE" sz="2000" dirty="0" smtClean="0"/>
              <a:t>.</a:t>
            </a:r>
          </a:p>
          <a:p>
            <a:pPr marL="285750" indent="-285750">
              <a:buFontTx/>
              <a:buChar char="-"/>
            </a:pPr>
            <a:endParaRPr lang="de-DE" sz="2000" dirty="0"/>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85277"/>
            <a:ext cx="7471255"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4. </a:t>
            </a:r>
            <a:r>
              <a:rPr lang="de-DE" sz="2400" b="1" dirty="0">
                <a:solidFill>
                  <a:srgbClr val="C00000"/>
                </a:solidFill>
                <a:effectLst>
                  <a:outerShdw blurRad="38100" dist="38100" dir="2700000" algn="tl">
                    <a:srgbClr val="000000">
                      <a:alpha val="43137"/>
                    </a:srgbClr>
                  </a:outerShdw>
                </a:effectLst>
              </a:rPr>
              <a:t>Herausgabe der Patientenakte § 630 g BGB </a:t>
            </a:r>
          </a:p>
        </p:txBody>
      </p:sp>
    </p:spTree>
    <p:extLst>
      <p:ext uri="{BB962C8B-B14F-4D97-AF65-F5344CB8AC3E}">
        <p14:creationId xmlns:p14="http://schemas.microsoft.com/office/powerpoint/2010/main" val="173810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41</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90834" y="6374046"/>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3" name="Textfeld 2"/>
          <p:cNvSpPr txBox="1"/>
          <p:nvPr/>
        </p:nvSpPr>
        <p:spPr>
          <a:xfrm>
            <a:off x="293941" y="1244146"/>
            <a:ext cx="3222890" cy="5078313"/>
          </a:xfrm>
          <a:prstGeom prst="rect">
            <a:avLst/>
          </a:prstGeom>
          <a:noFill/>
        </p:spPr>
        <p:txBody>
          <a:bodyPr wrap="square" rtlCol="0">
            <a:spAutoFit/>
          </a:bodyPr>
          <a:lstStyle/>
          <a:p>
            <a:r>
              <a:rPr lang="de-DE" dirty="0" smtClean="0"/>
              <a:t>§ 630 g Abs. 2 BGB: </a:t>
            </a:r>
          </a:p>
          <a:p>
            <a:r>
              <a:rPr lang="de-DE" dirty="0" smtClean="0"/>
              <a:t>Der</a:t>
            </a:r>
            <a:r>
              <a:rPr lang="de-DE" dirty="0"/>
              <a:t> Patient kann auch </a:t>
            </a:r>
            <a:endParaRPr lang="de-DE" dirty="0" smtClean="0"/>
          </a:p>
          <a:p>
            <a:r>
              <a:rPr lang="de-DE" dirty="0" smtClean="0"/>
              <a:t>elektronische Abschriften</a:t>
            </a:r>
          </a:p>
          <a:p>
            <a:r>
              <a:rPr lang="de-DE" dirty="0" smtClean="0"/>
              <a:t>der </a:t>
            </a:r>
            <a:r>
              <a:rPr lang="de-DE" dirty="0"/>
              <a:t>Patientenakte verlangen. </a:t>
            </a:r>
            <a:endParaRPr lang="de-DE" dirty="0" smtClean="0"/>
          </a:p>
          <a:p>
            <a:r>
              <a:rPr lang="de-DE" dirty="0" smtClean="0"/>
              <a:t>Er</a:t>
            </a:r>
            <a:r>
              <a:rPr lang="de-DE" dirty="0"/>
              <a:t> hat dem Behandelnden </a:t>
            </a:r>
            <a:endParaRPr lang="de-DE" dirty="0" smtClean="0"/>
          </a:p>
          <a:p>
            <a:r>
              <a:rPr lang="de-DE" dirty="0" smtClean="0"/>
              <a:t>die </a:t>
            </a:r>
            <a:r>
              <a:rPr lang="de-DE" dirty="0"/>
              <a:t>entstandenen Kosten </a:t>
            </a:r>
            <a:endParaRPr lang="de-DE" dirty="0" smtClean="0"/>
          </a:p>
          <a:p>
            <a:r>
              <a:rPr lang="de-DE" dirty="0" smtClean="0"/>
              <a:t>zu </a:t>
            </a:r>
            <a:r>
              <a:rPr lang="de-DE" dirty="0"/>
              <a:t>erstatten.</a:t>
            </a:r>
            <a:endParaRPr lang="de-DE" b="1" dirty="0" smtClean="0"/>
          </a:p>
          <a:p>
            <a:endParaRPr lang="de-DE" b="1" dirty="0"/>
          </a:p>
          <a:p>
            <a:r>
              <a:rPr lang="de-DE" b="1" dirty="0" smtClean="0"/>
              <a:t>Herausgabe der Akte: </a:t>
            </a:r>
          </a:p>
          <a:p>
            <a:r>
              <a:rPr lang="de-DE" dirty="0" err="1"/>
              <a:t>G</a:t>
            </a:r>
            <a:r>
              <a:rPr lang="de-DE" dirty="0" err="1" smtClean="0"/>
              <a:t>rds</a:t>
            </a:r>
            <a:r>
              <a:rPr lang="de-DE" dirty="0" smtClean="0"/>
              <a:t>. Papierakte (Bilder als CD)</a:t>
            </a:r>
          </a:p>
          <a:p>
            <a:r>
              <a:rPr lang="de-DE" dirty="0" smtClean="0"/>
              <a:t>aber auch Akte auf CD mögl.</a:t>
            </a:r>
          </a:p>
          <a:p>
            <a:r>
              <a:rPr lang="de-DE" dirty="0" smtClean="0">
                <a:solidFill>
                  <a:srgbClr val="FF0000"/>
                </a:solidFill>
              </a:rPr>
              <a:t>USB-Stick (-)</a:t>
            </a:r>
            <a:r>
              <a:rPr lang="de-DE" dirty="0" smtClean="0"/>
              <a:t>,</a:t>
            </a:r>
            <a:r>
              <a:rPr lang="de-DE" dirty="0"/>
              <a:t> </a:t>
            </a:r>
            <a:endParaRPr lang="de-DE" dirty="0" smtClean="0"/>
          </a:p>
          <a:p>
            <a:r>
              <a:rPr lang="de-DE" dirty="0" smtClean="0">
                <a:solidFill>
                  <a:srgbClr val="FF0000"/>
                </a:solidFill>
              </a:rPr>
              <a:t>7-Zip </a:t>
            </a:r>
            <a:r>
              <a:rPr lang="de-DE" dirty="0">
                <a:solidFill>
                  <a:srgbClr val="FF0000"/>
                </a:solidFill>
              </a:rPr>
              <a:t>mit Vergabe eines </a:t>
            </a:r>
            <a:r>
              <a:rPr lang="de-DE" dirty="0" smtClean="0">
                <a:solidFill>
                  <a:srgbClr val="FF0000"/>
                </a:solidFill>
              </a:rPr>
              <a:t>PW(-) </a:t>
            </a:r>
          </a:p>
          <a:p>
            <a:endParaRPr lang="de-DE" dirty="0"/>
          </a:p>
          <a:p>
            <a:r>
              <a:rPr lang="de-DE" dirty="0" err="1" smtClean="0"/>
              <a:t>Grds</a:t>
            </a:r>
            <a:r>
              <a:rPr lang="de-DE" dirty="0" smtClean="0"/>
              <a:t>. Kostenerstattung;</a:t>
            </a:r>
          </a:p>
          <a:p>
            <a:r>
              <a:rPr lang="de-DE" dirty="0" smtClean="0"/>
              <a:t>Ausdruck </a:t>
            </a:r>
            <a:r>
              <a:rPr lang="de-DE" dirty="0"/>
              <a:t>0,50 €/</a:t>
            </a:r>
            <a:r>
              <a:rPr lang="de-DE" dirty="0" smtClean="0"/>
              <a:t>Blatt</a:t>
            </a:r>
          </a:p>
          <a:p>
            <a:r>
              <a:rPr lang="de-DE" dirty="0" smtClean="0"/>
              <a:t>CD zwischen 5-20 €/Aufwand</a:t>
            </a:r>
            <a:endParaRPr lang="de-DE" dirty="0"/>
          </a:p>
          <a:p>
            <a:endParaRPr lang="de-DE" dirty="0"/>
          </a:p>
        </p:txBody>
      </p:sp>
      <p:pic>
        <p:nvPicPr>
          <p:cNvPr id="9" name="Grafik 8"/>
          <p:cNvPicPr>
            <a:picLocks noChangeAspect="1"/>
          </p:cNvPicPr>
          <p:nvPr/>
        </p:nvPicPr>
        <p:blipFill>
          <a:blip r:embed="rId3"/>
          <a:stretch>
            <a:fillRect/>
          </a:stretch>
        </p:blipFill>
        <p:spPr>
          <a:xfrm>
            <a:off x="3678520" y="1516493"/>
            <a:ext cx="5213055" cy="4720819"/>
          </a:xfrm>
          <a:prstGeom prst="rect">
            <a:avLst/>
          </a:prstGeom>
        </p:spPr>
      </p:pic>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85277"/>
            <a:ext cx="7471255"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4. </a:t>
            </a:r>
            <a:r>
              <a:rPr lang="de-DE" sz="2400" b="1" dirty="0">
                <a:solidFill>
                  <a:srgbClr val="C00000"/>
                </a:solidFill>
                <a:effectLst>
                  <a:outerShdw blurRad="38100" dist="38100" dir="2700000" algn="tl">
                    <a:srgbClr val="000000">
                      <a:alpha val="43137"/>
                    </a:srgbClr>
                  </a:outerShdw>
                </a:effectLst>
              </a:rPr>
              <a:t>Herausgabe der Patientenakte § 630 g BGB </a:t>
            </a:r>
          </a:p>
        </p:txBody>
      </p:sp>
    </p:spTree>
    <p:extLst>
      <p:ext uri="{BB962C8B-B14F-4D97-AF65-F5344CB8AC3E}">
        <p14:creationId xmlns:p14="http://schemas.microsoft.com/office/powerpoint/2010/main" val="422519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42</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3" name="Textfeld 2"/>
          <p:cNvSpPr txBox="1"/>
          <p:nvPr/>
        </p:nvSpPr>
        <p:spPr>
          <a:xfrm>
            <a:off x="648070" y="1573004"/>
            <a:ext cx="8016536" cy="923330"/>
          </a:xfrm>
          <a:prstGeom prst="rect">
            <a:avLst/>
          </a:prstGeom>
          <a:noFill/>
        </p:spPr>
        <p:txBody>
          <a:bodyPr wrap="square" rtlCol="0">
            <a:spAutoFit/>
          </a:bodyPr>
          <a:lstStyle/>
          <a:p>
            <a:endParaRPr lang="de-DE" dirty="0"/>
          </a:p>
          <a:p>
            <a:pPr marL="285750" indent="-285750">
              <a:buFontTx/>
              <a:buChar char="-"/>
            </a:pPr>
            <a:endParaRPr lang="de-DE" dirty="0"/>
          </a:p>
          <a:p>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32" y="1573004"/>
            <a:ext cx="7557507" cy="2568204"/>
          </a:xfrm>
          <a:prstGeom prst="rect">
            <a:avLst/>
          </a:prstGeom>
        </p:spPr>
      </p:pic>
      <p:sp>
        <p:nvSpPr>
          <p:cNvPr id="5" name="Rechteck 4"/>
          <p:cNvSpPr/>
          <p:nvPr/>
        </p:nvSpPr>
        <p:spPr>
          <a:xfrm>
            <a:off x="427232" y="4637791"/>
            <a:ext cx="8442447" cy="1200329"/>
          </a:xfrm>
          <a:prstGeom prst="rect">
            <a:avLst/>
          </a:prstGeom>
        </p:spPr>
        <p:txBody>
          <a:bodyPr wrap="square">
            <a:spAutoFit/>
          </a:bodyPr>
          <a:lstStyle/>
          <a:p>
            <a:r>
              <a:rPr lang="de-DE" b="1" dirty="0">
                <a:solidFill>
                  <a:srgbClr val="C00000"/>
                </a:solidFill>
                <a:effectLst>
                  <a:outerShdw blurRad="38100" dist="38100" dir="2700000" algn="tl">
                    <a:srgbClr val="000000">
                      <a:alpha val="43137"/>
                    </a:srgbClr>
                  </a:outerShdw>
                </a:effectLst>
              </a:rPr>
              <a:t>ACHTUNG: </a:t>
            </a:r>
            <a:endParaRPr lang="de-DE" b="1" dirty="0" smtClean="0">
              <a:solidFill>
                <a:srgbClr val="C00000"/>
              </a:solidFill>
              <a:effectLst>
                <a:outerShdw blurRad="38100" dist="38100" dir="2700000" algn="tl">
                  <a:srgbClr val="000000">
                    <a:alpha val="43137"/>
                  </a:srgbClr>
                </a:outerShdw>
              </a:effectLst>
            </a:endParaRPr>
          </a:p>
          <a:p>
            <a:r>
              <a:rPr lang="de-DE" dirty="0" smtClean="0">
                <a:solidFill>
                  <a:srgbClr val="000000"/>
                </a:solidFill>
              </a:rPr>
              <a:t>Europäische </a:t>
            </a:r>
            <a:r>
              <a:rPr lang="de-DE" dirty="0">
                <a:solidFill>
                  <a:srgbClr val="000000"/>
                </a:solidFill>
              </a:rPr>
              <a:t>Gerichtshof (</a:t>
            </a:r>
            <a:r>
              <a:rPr lang="de-DE" dirty="0" smtClean="0">
                <a:solidFill>
                  <a:srgbClr val="000000"/>
                </a:solidFill>
              </a:rPr>
              <a:t>EuGH)</a:t>
            </a:r>
            <a:r>
              <a:rPr lang="de-DE" dirty="0">
                <a:solidFill>
                  <a:srgbClr val="000000"/>
                </a:solidFill>
              </a:rPr>
              <a:t> </a:t>
            </a:r>
            <a:r>
              <a:rPr lang="de-DE" dirty="0" smtClean="0">
                <a:solidFill>
                  <a:srgbClr val="000000"/>
                </a:solidFill>
              </a:rPr>
              <a:t>hat auf </a:t>
            </a:r>
            <a:r>
              <a:rPr lang="de-DE" dirty="0">
                <a:solidFill>
                  <a:srgbClr val="000000"/>
                </a:solidFill>
              </a:rPr>
              <a:t>Vorlage des </a:t>
            </a:r>
            <a:r>
              <a:rPr lang="de-DE" dirty="0">
                <a:solidFill>
                  <a:srgbClr val="000000"/>
                </a:solidFill>
                <a:hlinkClick r:id="" action="ppaction://noaction"/>
              </a:rPr>
              <a:t>Bundesgerichtshofs (BGH) </a:t>
            </a:r>
            <a:r>
              <a:rPr lang="de-DE" dirty="0">
                <a:solidFill>
                  <a:srgbClr val="000000"/>
                </a:solidFill>
              </a:rPr>
              <a:t>entschieden (Urt. v. 26.10.2023, Az. C-307/22</a:t>
            </a:r>
            <a:r>
              <a:rPr lang="de-DE" dirty="0" smtClean="0">
                <a:solidFill>
                  <a:srgbClr val="000000"/>
                </a:solidFill>
              </a:rPr>
              <a:t>), dass die </a:t>
            </a:r>
            <a:r>
              <a:rPr lang="de-DE" b="1" dirty="0" smtClean="0">
                <a:solidFill>
                  <a:srgbClr val="C00000"/>
                </a:solidFill>
                <a:effectLst>
                  <a:outerShdw blurRad="38100" dist="38100" dir="2700000" algn="tl">
                    <a:srgbClr val="000000">
                      <a:alpha val="43137"/>
                    </a:srgbClr>
                  </a:outerShdw>
                </a:effectLst>
              </a:rPr>
              <a:t>erste Kopie der Patientenakte kostenlos </a:t>
            </a:r>
            <a:r>
              <a:rPr lang="de-DE" dirty="0" smtClean="0">
                <a:solidFill>
                  <a:srgbClr val="000000"/>
                </a:solidFill>
              </a:rPr>
              <a:t>herauszugeben ist!</a:t>
            </a:r>
            <a:endParaRPr lang="de-DE" dirty="0"/>
          </a:p>
        </p:txBody>
      </p:sp>
      <p:sp>
        <p:nvSpPr>
          <p:cNvPr id="7" name="Datumsplatzhalter 6"/>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85277"/>
            <a:ext cx="7471255"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4. Herausgabe der Patientenakte Art. 15 Abs. 3 DSGVO</a:t>
            </a:r>
          </a:p>
        </p:txBody>
      </p:sp>
    </p:spTree>
    <p:extLst>
      <p:ext uri="{BB962C8B-B14F-4D97-AF65-F5344CB8AC3E}">
        <p14:creationId xmlns:p14="http://schemas.microsoft.com/office/powerpoint/2010/main" val="54756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43</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3" name="Textfeld 2"/>
          <p:cNvSpPr txBox="1"/>
          <p:nvPr/>
        </p:nvSpPr>
        <p:spPr>
          <a:xfrm>
            <a:off x="296070" y="1516547"/>
            <a:ext cx="8191077" cy="3662541"/>
          </a:xfrm>
          <a:prstGeom prst="rect">
            <a:avLst/>
          </a:prstGeom>
          <a:noFill/>
        </p:spPr>
        <p:txBody>
          <a:bodyPr wrap="square" rtlCol="0">
            <a:spAutoFit/>
          </a:bodyPr>
          <a:lstStyle/>
          <a:p>
            <a:r>
              <a:rPr lang="de-DE" sz="2400" b="1" dirty="0" smtClean="0"/>
              <a:t>Gesetzliche Anforderung seit </a:t>
            </a:r>
            <a:r>
              <a:rPr lang="de-DE" sz="2400" b="1" dirty="0"/>
              <a:t>dem 01.01.2022 via TI </a:t>
            </a:r>
            <a:r>
              <a:rPr lang="de-DE" sz="2400" b="1" dirty="0" err="1"/>
              <a:t>ePA</a:t>
            </a:r>
            <a:r>
              <a:rPr lang="de-DE" sz="2400" b="1" dirty="0"/>
              <a:t> </a:t>
            </a:r>
            <a:r>
              <a:rPr lang="de-DE" sz="2400" b="1" dirty="0" smtClean="0"/>
              <a:t>2.0</a:t>
            </a:r>
          </a:p>
          <a:p>
            <a:endParaRPr lang="de-DE" sz="2000" b="1" dirty="0" smtClean="0"/>
          </a:p>
          <a:p>
            <a:pPr marL="285750" indent="-285750">
              <a:buFont typeface="Arial" panose="020B0604020202020204" pitchFamily="34" charset="0"/>
              <a:buChar char="•"/>
            </a:pPr>
            <a:r>
              <a:rPr lang="de-DE" sz="2000" b="1" dirty="0" err="1" smtClean="0"/>
              <a:t>ePA</a:t>
            </a:r>
            <a:r>
              <a:rPr lang="de-DE" sz="2000" b="1" dirty="0" smtClean="0"/>
              <a:t>-Sanktionierung: </a:t>
            </a:r>
            <a:r>
              <a:rPr lang="de-DE" sz="2000" b="1" dirty="0"/>
              <a:t>Abschlag </a:t>
            </a:r>
            <a:r>
              <a:rPr lang="de-DE" sz="2000" b="1" dirty="0" err="1"/>
              <a:t>i.H.v</a:t>
            </a:r>
            <a:r>
              <a:rPr lang="de-DE" sz="2000" b="1" dirty="0"/>
              <a:t>. 1 % </a:t>
            </a:r>
            <a:r>
              <a:rPr lang="de-DE" sz="2000" b="1" dirty="0" smtClean="0"/>
              <a:t>des Rechnungsbetrages </a:t>
            </a:r>
            <a:r>
              <a:rPr lang="de-DE" sz="2000" b="1" dirty="0"/>
              <a:t>für jeden voll- und teilstationären </a:t>
            </a:r>
            <a:r>
              <a:rPr lang="de-DE" sz="2000" b="1" dirty="0" smtClean="0"/>
              <a:t>Fall:</a:t>
            </a:r>
            <a:endParaRPr lang="de-DE" sz="2000" dirty="0" smtClean="0"/>
          </a:p>
          <a:p>
            <a:pPr marL="742950" lvl="1" indent="-285750">
              <a:spcBef>
                <a:spcPts val="1200"/>
              </a:spcBef>
              <a:buFont typeface="Wingdings" panose="05000000000000000000" pitchFamily="2" charset="2"/>
              <a:buChar char="ü"/>
            </a:pPr>
            <a:r>
              <a:rPr lang="de-DE" sz="2000" dirty="0" smtClean="0"/>
              <a:t>Zunächst verschoben auf den 01.07.2025</a:t>
            </a:r>
            <a:endParaRPr lang="de-DE" sz="2000" dirty="0"/>
          </a:p>
          <a:p>
            <a:pPr marL="742950" lvl="1" indent="-285750">
              <a:spcBef>
                <a:spcPts val="1200"/>
              </a:spcBef>
              <a:buFont typeface="Wingdings" panose="05000000000000000000" pitchFamily="2" charset="2"/>
              <a:buChar char="ü"/>
            </a:pPr>
            <a:r>
              <a:rPr lang="de-DE" sz="2000" dirty="0" smtClean="0"/>
              <a:t>„geordnete“ </a:t>
            </a:r>
            <a:r>
              <a:rPr lang="de-DE" sz="2000" dirty="0"/>
              <a:t>Übergabe von Dokumenten „TI </a:t>
            </a:r>
            <a:r>
              <a:rPr lang="de-DE" sz="2000" dirty="0" err="1"/>
              <a:t>ePA</a:t>
            </a:r>
            <a:r>
              <a:rPr lang="de-DE" sz="2000" dirty="0"/>
              <a:t>“ aus dem KIS System auf die elektronische Gesundheitskarte über die Telematik Infrastruktur ist leider noch nicht möglich. </a:t>
            </a:r>
          </a:p>
          <a:p>
            <a:pPr marL="719138" lvl="1">
              <a:spcBef>
                <a:spcPts val="1200"/>
              </a:spcBef>
            </a:pPr>
            <a:r>
              <a:rPr lang="de-DE" sz="2000" dirty="0" smtClean="0"/>
              <a:t>z.Zt. Testung und Konzeptausfertigung.</a:t>
            </a:r>
            <a:endParaRPr lang="de-DE" dirty="0" smtClean="0">
              <a:solidFill>
                <a:srgbClr val="FF0000"/>
              </a:solidFill>
            </a:endParaRPr>
          </a:p>
          <a:p>
            <a:endParaRPr lang="de-DE" dirty="0"/>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2" name="Textfeld 11"/>
          <p:cNvSpPr txBox="1"/>
          <p:nvPr/>
        </p:nvSpPr>
        <p:spPr>
          <a:xfrm>
            <a:off x="178511" y="185277"/>
            <a:ext cx="7471255"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4. Herausgabe der Patientenakte EPA</a:t>
            </a:r>
          </a:p>
        </p:txBody>
      </p:sp>
    </p:spTree>
    <p:extLst>
      <p:ext uri="{BB962C8B-B14F-4D97-AF65-F5344CB8AC3E}">
        <p14:creationId xmlns:p14="http://schemas.microsoft.com/office/powerpoint/2010/main" val="74994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44</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3022830" y="6419686"/>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664284"/>
          </a:xfrm>
          <a:prstGeom prst="rect">
            <a:avLst/>
          </a:prstGeom>
          <a:noFill/>
          <a:ln>
            <a:noFill/>
          </a:ln>
        </p:spPr>
        <p:txBody>
          <a:bodyPr wrap="square" rtlCol="0">
            <a:spAutoFit/>
          </a:bodyPr>
          <a:lstStyle/>
          <a:p>
            <a:pPr marL="179387" lvl="2">
              <a:spcBef>
                <a:spcPts val="450"/>
              </a:spcBef>
            </a:pPr>
            <a:endParaRPr lang="de-DE" dirty="0" smtClean="0"/>
          </a:p>
          <a:p>
            <a:pPr lvl="1">
              <a:spcBef>
                <a:spcPts val="450"/>
              </a:spcBef>
            </a:pPr>
            <a:endParaRPr lang="de-DE" sz="1500" dirty="0" smtClean="0"/>
          </a:p>
        </p:txBody>
      </p:sp>
      <p:sp>
        <p:nvSpPr>
          <p:cNvPr id="3" name="Textfeld 2"/>
          <p:cNvSpPr txBox="1"/>
          <p:nvPr/>
        </p:nvSpPr>
        <p:spPr>
          <a:xfrm>
            <a:off x="489857" y="2109049"/>
            <a:ext cx="8441872" cy="2600712"/>
          </a:xfrm>
          <a:prstGeom prst="rect">
            <a:avLst/>
          </a:prstGeom>
          <a:noFill/>
        </p:spPr>
        <p:txBody>
          <a:bodyPr wrap="square" rtlCol="0">
            <a:spAutoFit/>
          </a:bodyPr>
          <a:lstStyle/>
          <a:p>
            <a:pPr>
              <a:spcBef>
                <a:spcPts val="1200"/>
              </a:spcBef>
            </a:pPr>
            <a:r>
              <a:rPr lang="de-DE" b="1" dirty="0" smtClean="0">
                <a:effectLst>
                  <a:outerShdw blurRad="38100" dist="38100" dir="2700000" algn="tl">
                    <a:srgbClr val="000000">
                      <a:alpha val="43137"/>
                    </a:srgbClr>
                  </a:outerShdw>
                </a:effectLst>
              </a:rPr>
              <a:t>EINE ANEKDOTE ZUM SCHLUSS:</a:t>
            </a:r>
            <a:endParaRPr lang="de-DE" dirty="0"/>
          </a:p>
          <a:p>
            <a:pPr lvl="0">
              <a:lnSpc>
                <a:spcPct val="150000"/>
              </a:lnSpc>
              <a:spcBef>
                <a:spcPts val="1200"/>
              </a:spcBef>
              <a:spcAft>
                <a:spcPts val="1200"/>
              </a:spcAft>
            </a:pPr>
            <a:r>
              <a:rPr lang="de-DE" dirty="0"/>
              <a:t>Nach der Versendung eines Geburtsberichtes postete die ehemalige Patientin in sozialen Medien wie schnell, unkompliziert sie die Unterlagen erhalten hatte und wie toll es sei die Geburt nochmal anhand der Unterlagen nachzuerleben. </a:t>
            </a:r>
            <a:r>
              <a:rPr lang="de-DE" dirty="0" smtClean="0"/>
              <a:t>Ergebnis, </a:t>
            </a:r>
            <a:r>
              <a:rPr lang="de-DE" dirty="0"/>
              <a:t>über einen gewissen Zeitraum kamen </a:t>
            </a:r>
            <a:r>
              <a:rPr lang="de-DE" b="1" dirty="0">
                <a:solidFill>
                  <a:srgbClr val="C00000"/>
                </a:solidFill>
                <a:effectLst>
                  <a:outerShdw blurRad="38100" dist="38100" dir="2700000" algn="tl">
                    <a:srgbClr val="000000">
                      <a:alpha val="43137"/>
                    </a:srgbClr>
                  </a:outerShdw>
                </a:effectLst>
              </a:rPr>
              <a:t>täglich im Schnitt drei Anfragen </a:t>
            </a:r>
            <a:r>
              <a:rPr lang="de-DE" dirty="0"/>
              <a:t>bezüglich der Geburtsberichte </a:t>
            </a:r>
            <a:r>
              <a:rPr lang="de-DE" dirty="0" smtClean="0"/>
              <a:t>,anstatt </a:t>
            </a:r>
            <a:r>
              <a:rPr lang="de-DE" dirty="0"/>
              <a:t>ein bis zwei pro Woche</a:t>
            </a:r>
            <a:r>
              <a:rPr lang="de-DE" dirty="0" smtClean="0"/>
              <a:t>.</a:t>
            </a:r>
            <a:endParaRPr lang="de-DE" dirty="0"/>
          </a:p>
        </p:txBody>
      </p:sp>
      <p:sp>
        <p:nvSpPr>
          <p:cNvPr id="5" name="Datumsplatzhalter 4"/>
          <p:cNvSpPr>
            <a:spLocks noGrp="1"/>
          </p:cNvSpPr>
          <p:nvPr>
            <p:ph type="dt" sz="half" idx="10"/>
          </p:nvPr>
        </p:nvSpPr>
        <p:spPr/>
        <p:txBody>
          <a:bodyPr/>
          <a:lstStyle/>
          <a:p>
            <a:r>
              <a:rPr lang="de-DE" smtClean="0"/>
              <a:t>13. November 2023</a:t>
            </a:r>
            <a:endParaRPr lang="de-DE"/>
          </a:p>
        </p:txBody>
      </p:sp>
      <p:sp>
        <p:nvSpPr>
          <p:cNvPr id="11" name="Textfeld 10"/>
          <p:cNvSpPr txBox="1"/>
          <p:nvPr/>
        </p:nvSpPr>
        <p:spPr>
          <a:xfrm>
            <a:off x="178512" y="306258"/>
            <a:ext cx="6985776" cy="830997"/>
          </a:xfrm>
          <a:prstGeom prst="rect">
            <a:avLst/>
          </a:prstGeom>
          <a:noFill/>
        </p:spPr>
        <p:txBody>
          <a:bodyPr wrap="square" rtlCol="0">
            <a:spAutoFit/>
          </a:bodyPr>
          <a:lstStyle/>
          <a:p>
            <a:pPr marL="365125" indent="-365125">
              <a:defRPr/>
            </a:pPr>
            <a:r>
              <a:rPr lang="de-DE" sz="2400" b="1" dirty="0" smtClean="0">
                <a:solidFill>
                  <a:srgbClr val="C00000"/>
                </a:solidFill>
                <a:effectLst>
                  <a:outerShdw blurRad="38100" dist="38100" dir="2700000" algn="tl">
                    <a:srgbClr val="000000">
                      <a:alpha val="43137"/>
                    </a:srgbClr>
                  </a:outerShdw>
                </a:effectLst>
              </a:rPr>
              <a:t>4. Herausgabe der Patientenakte </a:t>
            </a:r>
          </a:p>
          <a:p>
            <a:pPr marL="822325" lvl="1" indent="-365125">
              <a:buFont typeface="Wingdings" panose="05000000000000000000" pitchFamily="2" charset="2"/>
              <a:buChar char="v"/>
              <a:defRPr/>
            </a:pPr>
            <a:r>
              <a:rPr lang="de-DE" sz="2400" dirty="0">
                <a:solidFill>
                  <a:srgbClr val="C00000"/>
                </a:solidFill>
              </a:rPr>
              <a:t>	</a:t>
            </a:r>
            <a:r>
              <a:rPr lang="de-DE" sz="2400" dirty="0" smtClean="0">
                <a:solidFill>
                  <a:srgbClr val="C00000"/>
                </a:solidFill>
              </a:rPr>
              <a:t>Exkurs zu den sozialen Medien</a:t>
            </a:r>
          </a:p>
        </p:txBody>
      </p:sp>
    </p:spTree>
    <p:extLst>
      <p:ext uri="{BB962C8B-B14F-4D97-AF65-F5344CB8AC3E}">
        <p14:creationId xmlns:p14="http://schemas.microsoft.com/office/powerpoint/2010/main" val="337977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45</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Fazit </a:t>
            </a:r>
            <a:endParaRPr lang="de-DE" altLang="de-DE" sz="22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195733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46</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6698538" cy="1200329"/>
          </a:xfrm>
          <a:prstGeom prst="rect">
            <a:avLst/>
          </a:prstGeom>
          <a:noFill/>
        </p:spPr>
        <p:txBody>
          <a:bodyPr wrap="square" rtlCol="0">
            <a:spAutoFit/>
          </a:bodyPr>
          <a:lstStyle/>
          <a:p>
            <a:pPr>
              <a:defRPr/>
            </a:pPr>
            <a:r>
              <a:rPr lang="de-DE" sz="3600" b="1" dirty="0" smtClean="0">
                <a:solidFill>
                  <a:srgbClr val="C00000"/>
                </a:solidFill>
                <a:effectLst>
                  <a:outerShdw blurRad="38100" dist="38100" dir="2700000" algn="tl">
                    <a:srgbClr val="000000">
                      <a:alpha val="43137"/>
                    </a:srgbClr>
                  </a:outerShdw>
                </a:effectLst>
                <a:latin typeface="Calibri"/>
              </a:rPr>
              <a:t>Fazit: </a:t>
            </a:r>
            <a:r>
              <a:rPr lang="de-DE" sz="3600" i="1" dirty="0">
                <a:solidFill>
                  <a:srgbClr val="C00000"/>
                </a:solidFill>
                <a:effectLst>
                  <a:outerShdw blurRad="38100" dist="38100" dir="2700000" algn="tl">
                    <a:srgbClr val="000000">
                      <a:alpha val="43137"/>
                    </a:srgbClr>
                  </a:outerShdw>
                </a:effectLst>
              </a:rPr>
              <a:t>Ohne Digitalisierung keine Transformation</a:t>
            </a:r>
            <a:r>
              <a:rPr lang="de-DE" sz="3600" i="1" dirty="0" smtClean="0">
                <a:solidFill>
                  <a:srgbClr val="C00000"/>
                </a:solidFill>
                <a:effectLst>
                  <a:outerShdw blurRad="38100" dist="38100" dir="2700000" algn="tl">
                    <a:srgbClr val="000000">
                      <a:alpha val="43137"/>
                    </a:srgbClr>
                  </a:outerShdw>
                </a:effectLst>
              </a:rPr>
              <a:t>!</a:t>
            </a:r>
            <a:endParaRPr lang="de-DE" sz="36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3025698" y="6290730"/>
            <a:ext cx="3174082" cy="273844"/>
          </a:xfrm>
        </p:spPr>
        <p:txBody>
          <a:bodyPr/>
          <a:lstStyle/>
          <a:p>
            <a:r>
              <a:rPr lang="de-DE" dirty="0" smtClean="0"/>
              <a:t>Dokumentation in der Klinik</a:t>
            </a:r>
            <a:endParaRPr lang="de-DE" dirty="0"/>
          </a:p>
        </p:txBody>
      </p:sp>
      <p:sp>
        <p:nvSpPr>
          <p:cNvPr id="3" name="Textfeld 2"/>
          <p:cNvSpPr txBox="1"/>
          <p:nvPr/>
        </p:nvSpPr>
        <p:spPr>
          <a:xfrm>
            <a:off x="178512" y="1838757"/>
            <a:ext cx="7234659" cy="984885"/>
          </a:xfrm>
          <a:prstGeom prst="rect">
            <a:avLst/>
          </a:prstGeom>
          <a:noFill/>
        </p:spPr>
        <p:txBody>
          <a:bodyPr wrap="square" rtlCol="0">
            <a:spAutoFit/>
          </a:bodyPr>
          <a:lstStyle/>
          <a:p>
            <a:r>
              <a:rPr lang="de-DE" sz="2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„Am</a:t>
            </a:r>
            <a:r>
              <a:rPr lang="de-DE" sz="2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Ende wird alles gut! Und wenn es noch nicht gut ist</a:t>
            </a:r>
            <a:r>
              <a:rPr lang="de-DE" sz="2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a:t>
            </a:r>
          </a:p>
          <a:p>
            <a:r>
              <a:rPr lang="de-DE" sz="2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ist </a:t>
            </a:r>
            <a:r>
              <a:rPr lang="de-DE" sz="2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es noch nicht das </a:t>
            </a:r>
            <a:r>
              <a:rPr lang="de-DE" sz="2000" b="1" dirty="0" smtClean="0">
                <a:effectLst>
                  <a:outerShdw blurRad="38100" dist="38100" dir="2700000" algn="tl">
                    <a:srgbClr val="000000">
                      <a:alpha val="43137"/>
                    </a:srgbClr>
                  </a:outerShdw>
                </a:effectLst>
                <a:latin typeface="MV Boli" panose="02000500030200090000" pitchFamily="2" charset="0"/>
                <a:cs typeface="MV Boli" panose="02000500030200090000" pitchFamily="2" charset="0"/>
              </a:rPr>
              <a:t>Ende!“</a:t>
            </a:r>
            <a:endParaRPr lang="de-DE" sz="20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r>
              <a:rPr lang="de-DE" dirty="0"/>
              <a:t>	</a:t>
            </a:r>
            <a:r>
              <a:rPr lang="de-DE" dirty="0" smtClean="0"/>
              <a:t>										</a:t>
            </a:r>
            <a:r>
              <a:rPr lang="de-DE" dirty="0" smtClean="0">
                <a:latin typeface="MV Boli" panose="02000500030200090000" pitchFamily="2" charset="0"/>
                <a:cs typeface="MV Boli" panose="02000500030200090000" pitchFamily="2" charset="0"/>
              </a:rPr>
              <a:t>Oscar Wilde</a:t>
            </a:r>
            <a:endParaRPr lang="de-DE" dirty="0"/>
          </a:p>
        </p:txBody>
      </p:sp>
      <p:sp>
        <p:nvSpPr>
          <p:cNvPr id="5" name="Datumsplatzhalter 4"/>
          <p:cNvSpPr>
            <a:spLocks noGrp="1"/>
          </p:cNvSpPr>
          <p:nvPr>
            <p:ph type="dt" sz="half" idx="10"/>
          </p:nvPr>
        </p:nvSpPr>
        <p:spPr/>
        <p:txBody>
          <a:bodyPr/>
          <a:lstStyle/>
          <a:p>
            <a:r>
              <a:rPr lang="de-DE" smtClean="0"/>
              <a:t>13. November 2023</a:t>
            </a:r>
            <a:endParaRPr lang="de-DE"/>
          </a:p>
        </p:txBody>
      </p:sp>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29533" r="27978"/>
          <a:stretch/>
        </p:blipFill>
        <p:spPr>
          <a:xfrm>
            <a:off x="405185" y="2823642"/>
            <a:ext cx="2952000" cy="3550404"/>
          </a:xfrm>
          <a:prstGeom prst="rect">
            <a:avLst/>
          </a:prstGeom>
        </p:spPr>
      </p:pic>
      <p:sp>
        <p:nvSpPr>
          <p:cNvPr id="12" name="Textfeld 11"/>
          <p:cNvSpPr txBox="1"/>
          <p:nvPr/>
        </p:nvSpPr>
        <p:spPr>
          <a:xfrm>
            <a:off x="4085078" y="2983536"/>
            <a:ext cx="4807646" cy="2554545"/>
          </a:xfrm>
          <a:prstGeom prst="rect">
            <a:avLst/>
          </a:prstGeom>
          <a:noFill/>
          <a:ln>
            <a:noFill/>
          </a:ln>
        </p:spPr>
        <p:txBody>
          <a:bodyPr wrap="square" rtlCol="0">
            <a:spAutoFit/>
          </a:bodyPr>
          <a:lstStyle/>
          <a:p>
            <a:r>
              <a:rPr lang="de-DE" sz="4000" dirty="0" smtClean="0">
                <a:solidFill>
                  <a:srgbClr val="C00000"/>
                </a:solidFill>
              </a:rPr>
              <a:t>Fragen ? </a:t>
            </a:r>
          </a:p>
          <a:p>
            <a:endParaRPr lang="de-DE" sz="4000" i="1" dirty="0">
              <a:solidFill>
                <a:srgbClr val="C00000"/>
              </a:solidFill>
            </a:endParaRPr>
          </a:p>
          <a:p>
            <a:r>
              <a:rPr lang="de-DE" sz="4000" dirty="0">
                <a:solidFill>
                  <a:srgbClr val="C00000"/>
                </a:solidFill>
              </a:rPr>
              <a:t>Vielen Dank für </a:t>
            </a:r>
            <a:endParaRPr lang="de-DE" sz="4000" dirty="0" smtClean="0">
              <a:solidFill>
                <a:srgbClr val="C00000"/>
              </a:solidFill>
            </a:endParaRPr>
          </a:p>
          <a:p>
            <a:r>
              <a:rPr lang="de-DE" sz="4000" dirty="0" smtClean="0">
                <a:solidFill>
                  <a:srgbClr val="C00000"/>
                </a:solidFill>
              </a:rPr>
              <a:t>Ihre </a:t>
            </a:r>
            <a:r>
              <a:rPr lang="de-DE" sz="4000" dirty="0">
                <a:solidFill>
                  <a:srgbClr val="C00000"/>
                </a:solidFill>
              </a:rPr>
              <a:t>Aufmerksamkeit</a:t>
            </a:r>
          </a:p>
        </p:txBody>
      </p:sp>
    </p:spTree>
    <p:extLst>
      <p:ext uri="{BB962C8B-B14F-4D97-AF65-F5344CB8AC3E}">
        <p14:creationId xmlns:p14="http://schemas.microsoft.com/office/powerpoint/2010/main" val="419795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
          <p:cNvSpPr txBox="1">
            <a:spLocks noChangeArrowheads="1"/>
          </p:cNvSpPr>
          <p:nvPr/>
        </p:nvSpPr>
        <p:spPr bwMode="auto">
          <a:xfrm>
            <a:off x="8675688" y="6521450"/>
            <a:ext cx="360362" cy="304800"/>
          </a:xfrm>
          <a:prstGeom prst="rect">
            <a:avLst/>
          </a:prstGeom>
          <a:noFill/>
          <a:ln w="9525">
            <a:noFill/>
            <a:miter lim="800000"/>
            <a:headEnd/>
            <a:tailEnd/>
          </a:ln>
        </p:spPr>
        <p:txBody>
          <a:bodyPr>
            <a:spAutoFit/>
          </a:bodyPr>
          <a:lstStyle/>
          <a:p>
            <a:pPr>
              <a:spcBef>
                <a:spcPct val="50000"/>
              </a:spcBef>
            </a:pPr>
            <a:endParaRPr lang="de-DE" altLang="de-DE" sz="1400">
              <a:solidFill>
                <a:srgbClr val="000000"/>
              </a:solidFill>
            </a:endParaRPr>
          </a:p>
        </p:txBody>
      </p:sp>
      <p:sp>
        <p:nvSpPr>
          <p:cNvPr id="75780" name="Text Box 3"/>
          <p:cNvSpPr txBox="1">
            <a:spLocks noChangeArrowheads="1"/>
          </p:cNvSpPr>
          <p:nvPr/>
        </p:nvSpPr>
        <p:spPr bwMode="auto">
          <a:xfrm>
            <a:off x="6372225" y="6553200"/>
            <a:ext cx="1008063" cy="549275"/>
          </a:xfrm>
          <a:prstGeom prst="rect">
            <a:avLst/>
          </a:prstGeom>
          <a:noFill/>
          <a:ln w="9525">
            <a:noFill/>
            <a:miter lim="800000"/>
            <a:headEnd/>
            <a:tailEnd/>
          </a:ln>
        </p:spPr>
        <p:txBody>
          <a:bodyPr>
            <a:spAutoFit/>
          </a:bodyPr>
          <a:lstStyle/>
          <a:p>
            <a:pPr>
              <a:spcBef>
                <a:spcPct val="50000"/>
              </a:spcBef>
            </a:pPr>
            <a:endParaRPr lang="de-DE" altLang="de-DE" sz="1200">
              <a:solidFill>
                <a:srgbClr val="FFFFFF"/>
              </a:solidFill>
            </a:endParaRPr>
          </a:p>
          <a:p>
            <a:pPr>
              <a:spcBef>
                <a:spcPct val="50000"/>
              </a:spcBef>
            </a:pPr>
            <a:endParaRPr lang="de-DE" altLang="de-DE" sz="1200">
              <a:solidFill>
                <a:srgbClr val="FFFFFF"/>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721953944"/>
              </p:ext>
            </p:extLst>
          </p:nvPr>
        </p:nvGraphicFramePr>
        <p:xfrm>
          <a:off x="599101" y="1432471"/>
          <a:ext cx="7442609" cy="3916140"/>
        </p:xfrm>
        <a:graphic>
          <a:graphicData uri="http://schemas.openxmlformats.org/drawingml/2006/table">
            <a:tbl>
              <a:tblPr firstRow="1" bandRow="1">
                <a:tableStyleId>{0E3FDE45-AF77-4B5C-9715-49D594BDF05E}</a:tableStyleId>
              </a:tblPr>
              <a:tblGrid>
                <a:gridCol w="4526825">
                  <a:extLst>
                    <a:ext uri="{9D8B030D-6E8A-4147-A177-3AD203B41FA5}">
                      <a16:colId xmlns:a16="http://schemas.microsoft.com/office/drawing/2014/main" val="3673070195"/>
                    </a:ext>
                  </a:extLst>
                </a:gridCol>
                <a:gridCol w="2915784">
                  <a:extLst>
                    <a:ext uri="{9D8B030D-6E8A-4147-A177-3AD203B41FA5}">
                      <a16:colId xmlns:a16="http://schemas.microsoft.com/office/drawing/2014/main" val="1008419231"/>
                    </a:ext>
                  </a:extLst>
                </a:gridCol>
              </a:tblGrid>
              <a:tr h="552526">
                <a:tc>
                  <a:txBody>
                    <a:bodyPr/>
                    <a:lstStyle/>
                    <a:p>
                      <a:r>
                        <a:rPr lang="de-DE" sz="2400" dirty="0" smtClean="0"/>
                        <a:t>Medizinische Fachabteilungen </a:t>
                      </a:r>
                      <a:endParaRPr lang="de-DE" sz="2400" dirty="0"/>
                    </a:p>
                  </a:txBody>
                  <a:tcPr/>
                </a:tc>
                <a:tc>
                  <a:txBody>
                    <a:bodyPr/>
                    <a:lstStyle/>
                    <a:p>
                      <a:pPr algn="r"/>
                      <a:r>
                        <a:rPr lang="de-DE" sz="2400" dirty="0" smtClean="0"/>
                        <a:t>22</a:t>
                      </a:r>
                      <a:endParaRPr lang="de-DE" sz="2400" dirty="0"/>
                    </a:p>
                  </a:txBody>
                  <a:tcPr/>
                </a:tc>
                <a:extLst>
                  <a:ext uri="{0D108BD9-81ED-4DB2-BD59-A6C34878D82A}">
                    <a16:rowId xmlns:a16="http://schemas.microsoft.com/office/drawing/2014/main" val="1135329029"/>
                  </a:ext>
                </a:extLst>
              </a:tr>
              <a:tr h="552526">
                <a:tc>
                  <a:txBody>
                    <a:bodyPr/>
                    <a:lstStyle/>
                    <a:p>
                      <a:r>
                        <a:rPr lang="de-DE" sz="2400" dirty="0" smtClean="0"/>
                        <a:t>Vollstationäre</a:t>
                      </a:r>
                      <a:r>
                        <a:rPr lang="de-DE" sz="2400" baseline="0" dirty="0" smtClean="0"/>
                        <a:t> Planbetten</a:t>
                      </a:r>
                      <a:endParaRPr lang="de-DE" sz="2400" dirty="0"/>
                    </a:p>
                  </a:txBody>
                  <a:tcPr/>
                </a:tc>
                <a:tc>
                  <a:txBody>
                    <a:bodyPr/>
                    <a:lstStyle/>
                    <a:p>
                      <a:pPr algn="r"/>
                      <a:r>
                        <a:rPr lang="de-DE" sz="2400" dirty="0" smtClean="0"/>
                        <a:t>1012</a:t>
                      </a:r>
                      <a:endParaRPr lang="de-DE" sz="2400" dirty="0"/>
                    </a:p>
                  </a:txBody>
                  <a:tcPr/>
                </a:tc>
                <a:extLst>
                  <a:ext uri="{0D108BD9-81ED-4DB2-BD59-A6C34878D82A}">
                    <a16:rowId xmlns:a16="http://schemas.microsoft.com/office/drawing/2014/main" val="2099997971"/>
                  </a:ext>
                </a:extLst>
              </a:tr>
              <a:tr h="552526">
                <a:tc>
                  <a:txBody>
                    <a:bodyPr/>
                    <a:lstStyle/>
                    <a:p>
                      <a:r>
                        <a:rPr lang="de-DE" sz="2400" dirty="0" smtClean="0"/>
                        <a:t>Teilstationäre</a:t>
                      </a:r>
                      <a:r>
                        <a:rPr lang="de-DE" sz="2400" baseline="0" dirty="0" smtClean="0"/>
                        <a:t> Planbetten</a:t>
                      </a:r>
                      <a:endParaRPr lang="de-DE" sz="2400" dirty="0"/>
                    </a:p>
                  </a:txBody>
                  <a:tcPr/>
                </a:tc>
                <a:tc>
                  <a:txBody>
                    <a:bodyPr/>
                    <a:lstStyle/>
                    <a:p>
                      <a:pPr algn="r"/>
                      <a:r>
                        <a:rPr lang="de-DE" sz="2400" dirty="0" smtClean="0"/>
                        <a:t>65</a:t>
                      </a:r>
                      <a:endParaRPr lang="de-DE" sz="2400" dirty="0"/>
                    </a:p>
                  </a:txBody>
                  <a:tcPr/>
                </a:tc>
                <a:extLst>
                  <a:ext uri="{0D108BD9-81ED-4DB2-BD59-A6C34878D82A}">
                    <a16:rowId xmlns:a16="http://schemas.microsoft.com/office/drawing/2014/main" val="3356860076"/>
                  </a:ext>
                </a:extLst>
              </a:tr>
              <a:tr h="552526">
                <a:tc>
                  <a:txBody>
                    <a:bodyPr/>
                    <a:lstStyle/>
                    <a:p>
                      <a:r>
                        <a:rPr lang="de-DE" sz="2400" dirty="0" smtClean="0"/>
                        <a:t>Stationäre Fallzahl</a:t>
                      </a:r>
                      <a:endParaRPr lang="de-DE" sz="2400" dirty="0"/>
                    </a:p>
                  </a:txBody>
                  <a:tcPr/>
                </a:tc>
                <a:tc>
                  <a:txBody>
                    <a:bodyPr/>
                    <a:lstStyle/>
                    <a:p>
                      <a:pPr algn="r"/>
                      <a:r>
                        <a:rPr lang="de-DE" sz="2400" dirty="0" smtClean="0"/>
                        <a:t>rd. 35.000</a:t>
                      </a:r>
                      <a:endParaRPr lang="de-DE" sz="2400" dirty="0"/>
                    </a:p>
                  </a:txBody>
                  <a:tcPr/>
                </a:tc>
                <a:extLst>
                  <a:ext uri="{0D108BD9-81ED-4DB2-BD59-A6C34878D82A}">
                    <a16:rowId xmlns:a16="http://schemas.microsoft.com/office/drawing/2014/main" val="2132000021"/>
                  </a:ext>
                </a:extLst>
              </a:tr>
              <a:tr h="600984">
                <a:tc>
                  <a:txBody>
                    <a:bodyPr/>
                    <a:lstStyle/>
                    <a:p>
                      <a:r>
                        <a:rPr lang="de-DE" sz="2400" dirty="0" smtClean="0"/>
                        <a:t>Ambulante Fallzahl*</a:t>
                      </a:r>
                      <a:endParaRPr lang="de-DE" sz="2400" dirty="0"/>
                    </a:p>
                  </a:txBody>
                  <a:tcPr/>
                </a:tc>
                <a:tc>
                  <a:txBody>
                    <a:bodyPr/>
                    <a:lstStyle/>
                    <a:p>
                      <a:pPr algn="r"/>
                      <a:r>
                        <a:rPr lang="de-DE" sz="2400" dirty="0" smtClean="0"/>
                        <a:t>rd. 72.000</a:t>
                      </a:r>
                      <a:endParaRPr lang="de-DE" sz="2400" dirty="0"/>
                    </a:p>
                  </a:txBody>
                  <a:tcPr/>
                </a:tc>
                <a:extLst>
                  <a:ext uri="{0D108BD9-81ED-4DB2-BD59-A6C34878D82A}">
                    <a16:rowId xmlns:a16="http://schemas.microsoft.com/office/drawing/2014/main" val="3901478487"/>
                  </a:ext>
                </a:extLst>
              </a:tr>
              <a:tr h="552526">
                <a:tc>
                  <a:txBody>
                    <a:bodyPr/>
                    <a:lstStyle/>
                    <a:p>
                      <a:r>
                        <a:rPr lang="de-DE" sz="2400" dirty="0" smtClean="0">
                          <a:effectLst/>
                        </a:rPr>
                        <a:t>Anzahl der Mitarbeiter*</a:t>
                      </a:r>
                      <a:endParaRPr lang="de-DE" sz="2400" dirty="0">
                        <a:effectLst/>
                      </a:endParaRPr>
                    </a:p>
                  </a:txBody>
                  <a:tcPr/>
                </a:tc>
                <a:tc>
                  <a:txBody>
                    <a:bodyPr/>
                    <a:lstStyle/>
                    <a:p>
                      <a:pPr algn="r"/>
                      <a:r>
                        <a:rPr lang="de-DE" sz="2400" dirty="0" smtClean="0"/>
                        <a:t>2.840</a:t>
                      </a:r>
                      <a:endParaRPr lang="de-DE" sz="2400" dirty="0"/>
                    </a:p>
                  </a:txBody>
                  <a:tcPr/>
                </a:tc>
                <a:extLst>
                  <a:ext uri="{0D108BD9-81ED-4DB2-BD59-A6C34878D82A}">
                    <a16:rowId xmlns:a16="http://schemas.microsoft.com/office/drawing/2014/main" val="567419046"/>
                  </a:ext>
                </a:extLst>
              </a:tr>
              <a:tr h="552526">
                <a:tc>
                  <a:txBody>
                    <a:bodyPr/>
                    <a:lstStyle/>
                    <a:p>
                      <a:r>
                        <a:rPr lang="de-DE" sz="2400" dirty="0" smtClean="0">
                          <a:effectLst/>
                        </a:rPr>
                        <a:t>Anzahl der Vollkräfte*</a:t>
                      </a:r>
                      <a:endParaRPr lang="de-DE" sz="2400" dirty="0">
                        <a:effectLst/>
                      </a:endParaRPr>
                    </a:p>
                  </a:txBody>
                  <a:tcPr/>
                </a:tc>
                <a:tc>
                  <a:txBody>
                    <a:bodyPr/>
                    <a:lstStyle/>
                    <a:p>
                      <a:pPr algn="r"/>
                      <a:r>
                        <a:rPr lang="de-DE" sz="2400" dirty="0" smtClean="0"/>
                        <a:t>1.840,2</a:t>
                      </a:r>
                      <a:endParaRPr lang="de-DE" sz="2400" dirty="0"/>
                    </a:p>
                  </a:txBody>
                  <a:tcPr/>
                </a:tc>
                <a:extLst>
                  <a:ext uri="{0D108BD9-81ED-4DB2-BD59-A6C34878D82A}">
                    <a16:rowId xmlns:a16="http://schemas.microsoft.com/office/drawing/2014/main" val="54402120"/>
                  </a:ext>
                </a:extLst>
              </a:tr>
            </a:tbl>
          </a:graphicData>
        </a:graphic>
      </p:graphicFrame>
      <p:sp>
        <p:nvSpPr>
          <p:cNvPr id="3" name="Fußzeilenplatzhalter 2"/>
          <p:cNvSpPr>
            <a:spLocks noGrp="1"/>
          </p:cNvSpPr>
          <p:nvPr>
            <p:ph type="ftr" sz="quarter" idx="11"/>
          </p:nvPr>
        </p:nvSpPr>
        <p:spPr>
          <a:xfrm>
            <a:off x="2555776" y="6521450"/>
            <a:ext cx="3471962" cy="336550"/>
          </a:xfrm>
        </p:spPr>
        <p:txBody>
          <a:bodyPr/>
          <a:lstStyle/>
          <a:p>
            <a:pPr>
              <a:defRPr/>
            </a:pPr>
            <a:r>
              <a:rPr lang="de-DE" altLang="de-DE" sz="1200" smtClean="0"/>
              <a:t>Dokumentation in der Klinik</a:t>
            </a:r>
            <a:endParaRPr lang="de-DE" altLang="de-DE" sz="1200" dirty="0"/>
          </a:p>
        </p:txBody>
      </p:sp>
      <p:sp>
        <p:nvSpPr>
          <p:cNvPr id="7" name="Foliennummernplatzhalter 6"/>
          <p:cNvSpPr>
            <a:spLocks noGrp="1"/>
          </p:cNvSpPr>
          <p:nvPr>
            <p:ph type="sldNum" sz="quarter" idx="10"/>
          </p:nvPr>
        </p:nvSpPr>
        <p:spPr/>
        <p:txBody>
          <a:bodyPr/>
          <a:lstStyle/>
          <a:p>
            <a:pPr>
              <a:defRPr/>
            </a:pPr>
            <a:fld id="{26B1EB85-A3F3-40B7-B5A4-723F915E3D32}" type="slidenum">
              <a:rPr lang="de-DE" altLang="de-DE" sz="1100" smtClean="0"/>
              <a:pPr>
                <a:defRPr/>
              </a:pPr>
              <a:t>5</a:t>
            </a:fld>
            <a:endParaRPr lang="de-DE" altLang="de-DE" sz="1100"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725" y="78223"/>
            <a:ext cx="1296144" cy="1296144"/>
          </a:xfrm>
          <a:prstGeom prst="rect">
            <a:avLst/>
          </a:prstGeom>
        </p:spPr>
      </p:pic>
      <p:sp>
        <p:nvSpPr>
          <p:cNvPr id="5" name="Rechteck 4"/>
          <p:cNvSpPr/>
          <p:nvPr/>
        </p:nvSpPr>
        <p:spPr>
          <a:xfrm>
            <a:off x="269852" y="188640"/>
            <a:ext cx="5886324" cy="1200329"/>
          </a:xfrm>
          <a:prstGeom prst="rect">
            <a:avLst/>
          </a:prstGeom>
        </p:spPr>
        <p:txBody>
          <a:bodyPr wrap="square">
            <a:spAutoFit/>
          </a:bodyPr>
          <a:lstStyle/>
          <a:p>
            <a:r>
              <a:rPr lang="de-DE" sz="2400" b="1" dirty="0">
                <a:solidFill>
                  <a:srgbClr val="C00000"/>
                </a:solidFill>
                <a:effectLst>
                  <a:outerShdw blurRad="38100" dist="38100" dir="2700000" algn="tl">
                    <a:srgbClr val="000000">
                      <a:alpha val="43137"/>
                    </a:srgbClr>
                  </a:outerShdw>
                </a:effectLst>
                <a:latin typeface="Calibri" panose="020F0502020204030204" pitchFamily="34" charset="0"/>
              </a:rPr>
              <a:t>Klinikum Mutterhaus der </a:t>
            </a:r>
            <a:r>
              <a:rPr lang="de-DE" sz="2400" b="1" dirty="0" err="1">
                <a:solidFill>
                  <a:srgbClr val="C00000"/>
                </a:solidFill>
                <a:effectLst>
                  <a:outerShdw blurRad="38100" dist="38100" dir="2700000" algn="tl">
                    <a:srgbClr val="000000">
                      <a:alpha val="43137"/>
                    </a:srgbClr>
                  </a:outerShdw>
                </a:effectLst>
                <a:latin typeface="Calibri" panose="020F0502020204030204" pitchFamily="34" charset="0"/>
              </a:rPr>
              <a:t>Borromäerinnen</a:t>
            </a:r>
            <a:endParaRPr lang="de-DE" sz="2400" b="1" dirty="0">
              <a:solidFill>
                <a:srgbClr val="C00000"/>
              </a:solidFill>
              <a:effectLst>
                <a:outerShdw blurRad="38100" dist="38100" dir="2700000" algn="tl">
                  <a:srgbClr val="000000">
                    <a:alpha val="43137"/>
                  </a:srgbClr>
                </a:outerShdw>
              </a:effectLst>
              <a:latin typeface="Calibri" panose="020F0502020204030204" pitchFamily="34" charset="0"/>
            </a:endParaRPr>
          </a:p>
          <a:p>
            <a:pPr marL="342900" indent="-342900">
              <a:buFont typeface="Arial" panose="020B0604020202020204" pitchFamily="34" charset="0"/>
              <a:buChar char="•"/>
            </a:pPr>
            <a:r>
              <a:rPr lang="de-DE" sz="2400" b="1" dirty="0" smtClean="0">
                <a:solidFill>
                  <a:srgbClr val="C00000"/>
                </a:solidFill>
                <a:effectLst>
                  <a:outerShdw blurRad="38100" dist="38100" dir="2700000" algn="tl">
                    <a:srgbClr val="000000">
                      <a:alpha val="43137"/>
                    </a:srgbClr>
                  </a:outerShdw>
                </a:effectLst>
                <a:latin typeface="Calibri" panose="020F0502020204030204" pitchFamily="34" charset="0"/>
              </a:rPr>
              <a:t>Maximalversorger (2 </a:t>
            </a:r>
            <a:r>
              <a:rPr lang="de-DE" sz="2400" b="1" dirty="0" smtClean="0">
                <a:solidFill>
                  <a:srgbClr val="C00000"/>
                </a:solidFill>
                <a:effectLst>
                  <a:outerShdw blurRad="38100" dist="38100" dir="2700000" algn="tl">
                    <a:srgbClr val="000000">
                      <a:alpha val="43137"/>
                    </a:srgbClr>
                  </a:outerShdw>
                </a:effectLst>
                <a:latin typeface="Calibri" panose="020F0502020204030204" pitchFamily="34" charset="0"/>
              </a:rPr>
              <a:t>Standorte – </a:t>
            </a:r>
            <a:r>
              <a:rPr lang="de-DE" sz="2400" b="1" smtClean="0">
                <a:solidFill>
                  <a:srgbClr val="C00000"/>
                </a:solidFill>
                <a:effectLst>
                  <a:outerShdw blurRad="38100" dist="38100" dir="2700000" algn="tl">
                    <a:srgbClr val="000000">
                      <a:alpha val="43137"/>
                    </a:srgbClr>
                  </a:outerShdw>
                </a:effectLst>
                <a:latin typeface="Calibri" panose="020F0502020204030204" pitchFamily="34" charset="0"/>
              </a:rPr>
              <a:t>3 Betriebsstätten)</a:t>
            </a:r>
            <a:endParaRPr lang="de-DE" sz="24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6" name="Textfeld 5"/>
          <p:cNvSpPr txBox="1"/>
          <p:nvPr/>
        </p:nvSpPr>
        <p:spPr>
          <a:xfrm>
            <a:off x="599101" y="5565698"/>
            <a:ext cx="4235946" cy="369332"/>
          </a:xfrm>
          <a:prstGeom prst="rect">
            <a:avLst/>
          </a:prstGeom>
          <a:noFill/>
        </p:spPr>
        <p:txBody>
          <a:bodyPr wrap="square" rtlCol="0">
            <a:spAutoFit/>
          </a:bodyPr>
          <a:lstStyle/>
          <a:p>
            <a:r>
              <a:rPr lang="de-DE" dirty="0" smtClean="0"/>
              <a:t>* ohne MVZ</a:t>
            </a:r>
            <a:endParaRPr lang="de-DE" dirty="0"/>
          </a:p>
        </p:txBody>
      </p:sp>
    </p:spTree>
    <p:extLst>
      <p:ext uri="{BB962C8B-B14F-4D97-AF65-F5344CB8AC3E}">
        <p14:creationId xmlns:p14="http://schemas.microsoft.com/office/powerpoint/2010/main" val="244826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6"/>
          <p:cNvSpPr>
            <a:spLocks noChangeArrowheads="1"/>
          </p:cNvSpPr>
          <p:nvPr/>
        </p:nvSpPr>
        <p:spPr bwMode="auto">
          <a:xfrm>
            <a:off x="5144844" y="1775439"/>
            <a:ext cx="3456231" cy="4114280"/>
          </a:xfrm>
          <a:prstGeom prst="rect">
            <a:avLst/>
          </a:prstGeom>
          <a:solidFill>
            <a:schemeClr val="accent3">
              <a:lumMod val="20000"/>
              <a:lumOff val="80000"/>
              <a:alpha val="70195"/>
            </a:schemeClr>
          </a:solidFill>
          <a:ln w="9525" algn="ctr">
            <a:solidFill>
              <a:schemeClr val="accent1"/>
            </a:solidFill>
            <a:round/>
            <a:headEnd/>
            <a:tailEnd/>
          </a:ln>
        </p:spPr>
        <p:txBody>
          <a:bodyPr anchor="t"/>
          <a:lstStyle>
            <a:lvl1pPr marL="87313" indent="-87313">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180975" marR="0" lvl="0" indent="-180975" algn="l" defTabSz="914400" rtl="0" eaLnBrk="0" fontAlgn="auto" latinLnBrk="0" hangingPunct="0">
              <a:lnSpc>
                <a:spcPct val="100000"/>
              </a:lnSpc>
              <a:spcBef>
                <a:spcPct val="0"/>
              </a:spcBef>
              <a:spcAft>
                <a:spcPts val="300"/>
              </a:spcAft>
              <a:buClrTx/>
              <a:buSzTx/>
              <a:buFont typeface="Wingdings" panose="05000000000000000000" pitchFamily="2" charset="2"/>
              <a:buChar char="§"/>
              <a:tabLst/>
              <a:defRPr/>
            </a:pPr>
            <a:r>
              <a:rPr kumimoji="0" lang="de-DE" altLang="de-DE" sz="1400" b="0" i="0" u="none" strike="noStrike" kern="1200" cap="none" spc="0" normalizeH="0" baseline="0" noProof="0" dirty="0" smtClean="0">
                <a:ln>
                  <a:noFill/>
                </a:ln>
                <a:solidFill>
                  <a:srgbClr val="000000"/>
                </a:solidFill>
                <a:effectLst/>
                <a:uLnTx/>
                <a:uFillTx/>
                <a:latin typeface="Calibri"/>
                <a:ea typeface="+mn-ea"/>
                <a:cs typeface="+mn-cs"/>
              </a:rPr>
              <a:t>Innere Medizin</a:t>
            </a:r>
          </a:p>
          <a:p>
            <a:pPr marL="180975" marR="0" lvl="0" indent="-180975" algn="l" defTabSz="914400" rtl="0" eaLnBrk="0" fontAlgn="auto" latinLnBrk="0" hangingPunct="0">
              <a:lnSpc>
                <a:spcPct val="100000"/>
              </a:lnSpc>
              <a:spcBef>
                <a:spcPct val="0"/>
              </a:spcBef>
              <a:spcAft>
                <a:spcPts val="300"/>
              </a:spcAft>
              <a:buClrTx/>
              <a:buSzTx/>
              <a:buFont typeface="Wingdings" panose="05000000000000000000" pitchFamily="2" charset="2"/>
              <a:buChar char="§"/>
              <a:tabLst/>
              <a:defRPr/>
            </a:pPr>
            <a:r>
              <a:rPr kumimoji="0" lang="de-DE" altLang="de-DE" sz="1400" b="0" i="0" u="none" strike="noStrike" kern="1200" cap="none" spc="0" normalizeH="0" baseline="0" noProof="0" dirty="0" smtClean="0">
                <a:ln>
                  <a:noFill/>
                </a:ln>
                <a:solidFill>
                  <a:srgbClr val="000000"/>
                </a:solidFill>
                <a:effectLst/>
                <a:uLnTx/>
                <a:uFillTx/>
                <a:latin typeface="Calibri"/>
                <a:ea typeface="+mn-ea"/>
                <a:cs typeface="+mn-cs"/>
              </a:rPr>
              <a:t>Altersmedizin /</a:t>
            </a:r>
            <a:r>
              <a:rPr kumimoji="0" lang="de-DE" altLang="de-DE" sz="1400" b="0" i="0" u="none" strike="noStrike" kern="1200" cap="none" spc="0" normalizeH="0" baseline="0" noProof="0" dirty="0" smtClean="0">
                <a:ln>
                  <a:noFill/>
                </a:ln>
                <a:solidFill>
                  <a:srgbClr val="18902D"/>
                </a:solidFill>
                <a:effectLst/>
                <a:uLnTx/>
                <a:uFillTx/>
                <a:latin typeface="Calibri"/>
                <a:ea typeface="+mn-ea"/>
                <a:cs typeface="+mn-cs"/>
              </a:rPr>
              <a:t> </a:t>
            </a:r>
            <a:r>
              <a:rPr kumimoji="0" lang="de-DE" altLang="de-DE" sz="1400" b="0" i="0" u="none" strike="noStrike" kern="1200" cap="none" spc="0" normalizeH="0" baseline="0" noProof="0" dirty="0" smtClean="0">
                <a:ln>
                  <a:noFill/>
                </a:ln>
                <a:solidFill>
                  <a:srgbClr val="000000"/>
                </a:solidFill>
                <a:effectLst/>
                <a:uLnTx/>
                <a:uFillTx/>
                <a:latin typeface="Calibri"/>
                <a:ea typeface="+mn-ea"/>
                <a:cs typeface="+mn-cs"/>
              </a:rPr>
              <a:t>Geriatrie</a:t>
            </a:r>
          </a:p>
          <a:p>
            <a:pPr marL="180975" marR="0" lvl="0" indent="-180975" algn="l" defTabSz="914400" rtl="0" eaLnBrk="0" fontAlgn="auto" latinLnBrk="0" hangingPunct="0">
              <a:lnSpc>
                <a:spcPct val="100000"/>
              </a:lnSpc>
              <a:spcBef>
                <a:spcPct val="0"/>
              </a:spcBef>
              <a:spcAft>
                <a:spcPts val="300"/>
              </a:spcAft>
              <a:buClrTx/>
              <a:buSzTx/>
              <a:buFont typeface="Wingdings" panose="05000000000000000000" pitchFamily="2" charset="2"/>
              <a:buChar char="§"/>
              <a:tabLst/>
              <a:defRPr/>
            </a:pPr>
            <a:r>
              <a:rPr kumimoji="0" lang="de-DE" altLang="de-DE" sz="1400" b="0" i="0" u="none" strike="noStrike" kern="1200" cap="none" spc="0" normalizeH="0" baseline="0" noProof="0" dirty="0" smtClean="0">
                <a:ln>
                  <a:noFill/>
                </a:ln>
                <a:solidFill>
                  <a:srgbClr val="000000"/>
                </a:solidFill>
                <a:effectLst/>
                <a:uLnTx/>
                <a:uFillTx/>
                <a:latin typeface="Calibri"/>
                <a:ea typeface="+mn-ea"/>
                <a:cs typeface="+mn-cs"/>
              </a:rPr>
              <a:t>Schmerztherapie (inkl. Tagesklinik)</a:t>
            </a:r>
          </a:p>
          <a:p>
            <a:pPr marL="180975" marR="0" lvl="0" indent="-180975" algn="l" defTabSz="914400" rtl="0" eaLnBrk="0" fontAlgn="auto" latinLnBrk="0" hangingPunct="0">
              <a:lnSpc>
                <a:spcPct val="100000"/>
              </a:lnSpc>
              <a:spcBef>
                <a:spcPct val="0"/>
              </a:spcBef>
              <a:spcAft>
                <a:spcPts val="300"/>
              </a:spcAft>
              <a:buClrTx/>
              <a:buSzTx/>
              <a:buFont typeface="Wingdings" panose="05000000000000000000" pitchFamily="2" charset="2"/>
              <a:buChar char="§"/>
              <a:tabLst/>
              <a:defRPr/>
            </a:pPr>
            <a:r>
              <a:rPr kumimoji="0" lang="de-DE" altLang="de-DE" sz="1400" b="0" i="0" u="none" strike="noStrike" kern="1200" cap="none" spc="0" normalizeH="0" baseline="0" noProof="0" dirty="0" smtClean="0">
                <a:ln>
                  <a:noFill/>
                </a:ln>
                <a:solidFill>
                  <a:srgbClr val="000000"/>
                </a:solidFill>
                <a:effectLst/>
                <a:uLnTx/>
                <a:uFillTx/>
                <a:latin typeface="Calibri"/>
                <a:ea typeface="+mn-ea"/>
                <a:cs typeface="+mn-cs"/>
              </a:rPr>
              <a:t>Palliativmedizin</a:t>
            </a:r>
          </a:p>
          <a:p>
            <a:pPr marL="0" marR="0" lvl="0" indent="0" algn="l" defTabSz="914400" rtl="0" eaLnBrk="0" fontAlgn="auto" latinLnBrk="0" hangingPunct="0">
              <a:lnSpc>
                <a:spcPct val="100000"/>
              </a:lnSpc>
              <a:spcBef>
                <a:spcPct val="0"/>
              </a:spcBef>
              <a:spcAft>
                <a:spcPts val="300"/>
              </a:spcAft>
              <a:buClrTx/>
              <a:buSzTx/>
              <a:buFontTx/>
              <a:buNone/>
              <a:tabLst/>
              <a:defRPr/>
            </a:pPr>
            <a:endParaRPr kumimoji="0" lang="de-DE" altLang="de-DE"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87313" marR="0" lvl="0" indent="-87313" algn="l" defTabSz="914400" rtl="0" eaLnBrk="0" fontAlgn="auto" latinLnBrk="0" hangingPunct="0">
              <a:lnSpc>
                <a:spcPct val="100000"/>
              </a:lnSpc>
              <a:spcBef>
                <a:spcPct val="0"/>
              </a:spcBef>
              <a:spcAft>
                <a:spcPts val="300"/>
              </a:spcAft>
              <a:buClrTx/>
              <a:buSzTx/>
              <a:buFontTx/>
              <a:buChar char="•"/>
              <a:tabLst/>
              <a:defRPr/>
            </a:pPr>
            <a:endParaRPr kumimoji="0" lang="de-DE" altLang="de-DE" sz="1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hteck 6"/>
          <p:cNvSpPr>
            <a:spLocks noChangeArrowheads="1"/>
          </p:cNvSpPr>
          <p:nvPr/>
        </p:nvSpPr>
        <p:spPr bwMode="auto">
          <a:xfrm>
            <a:off x="1547904" y="1763059"/>
            <a:ext cx="3600160" cy="4144703"/>
          </a:xfrm>
          <a:prstGeom prst="rect">
            <a:avLst/>
          </a:prstGeom>
          <a:solidFill>
            <a:schemeClr val="accent2">
              <a:lumMod val="20000"/>
              <a:lumOff val="80000"/>
              <a:alpha val="70195"/>
            </a:schemeClr>
          </a:solidFill>
          <a:ln w="9525" algn="ctr">
            <a:solidFill>
              <a:schemeClr val="accent1"/>
            </a:solidFill>
            <a:round/>
            <a:headEnd/>
            <a:tailEnd/>
          </a:ln>
        </p:spPr>
        <p:txBody>
          <a:bodyPr anchor="t"/>
          <a:lstStyle>
            <a:lvl1pPr marL="87313" indent="-87313">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a:ln>
                  <a:noFill/>
                </a:ln>
                <a:solidFill>
                  <a:srgbClr val="000000"/>
                </a:solidFill>
                <a:effectLst/>
                <a:uLnTx/>
                <a:uFillTx/>
                <a:latin typeface="Calibri"/>
                <a:ea typeface="+mn-ea"/>
                <a:cs typeface="+mn-cs"/>
              </a:rPr>
              <a:t>Anästhesie und Intensivmedizin</a:t>
            </a: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a:ea typeface="+mn-ea"/>
                <a:cs typeface="+mn-cs"/>
              </a:rPr>
              <a:t>Allgemeinchirurgie </a:t>
            </a:r>
            <a:r>
              <a:rPr kumimoji="0" lang="de-DE" altLang="de-DE" sz="13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 </a:t>
            </a:r>
            <a:r>
              <a:rPr kumimoji="0" lang="de-DE" altLang="de-DE" sz="13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Calibri"/>
                <a:ea typeface="+mn-ea"/>
                <a:cs typeface="+mn-cs"/>
              </a:rPr>
              <a:t>Viszeralchirurgie</a:t>
            </a:r>
            <a:endParaRPr kumimoji="0" lang="de-DE" altLang="de-DE" sz="13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a:ea typeface="+mn-ea"/>
                <a:cs typeface="+mn-cs"/>
              </a:rPr>
              <a:t>Unfallchirurgie</a:t>
            </a:r>
            <a:endParaRPr kumimoji="0" lang="de-DE" altLang="de-DE" sz="13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a:ea typeface="+mn-ea"/>
                <a:cs typeface="+mn-cs"/>
              </a:rPr>
              <a:t>Gefäßchirurgie</a:t>
            </a:r>
            <a:endParaRPr kumimoji="0" lang="de-DE" altLang="de-DE" sz="13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Orthopädie (BA)</a:t>
            </a:r>
            <a:endParaRPr kumimoji="0" lang="de-DE" altLang="de-DE" sz="1300" b="0" i="0" u="none" strike="noStrike" kern="1200" cap="none" spc="0" normalizeH="0" baseline="0" noProof="0" dirty="0">
              <a:ln>
                <a:noFill/>
              </a:ln>
              <a:solidFill>
                <a:srgbClr val="000000"/>
              </a:solidFill>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a:ea typeface="+mn-ea"/>
                <a:cs typeface="+mn-cs"/>
              </a:rPr>
              <a:t>Gynäkologie </a:t>
            </a:r>
            <a:r>
              <a:rPr kumimoji="0" lang="de-DE" altLang="de-DE" sz="13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&amp; Geburtshilfe </a:t>
            </a: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a:ln>
                  <a:noFill/>
                </a:ln>
                <a:solidFill>
                  <a:srgbClr val="000000"/>
                </a:solidFill>
                <a:effectLst/>
                <a:uLnTx/>
                <a:uFillTx/>
                <a:latin typeface="Calibri"/>
                <a:ea typeface="+mn-ea"/>
                <a:cs typeface="+mn-cs"/>
              </a:rPr>
              <a:t>Innere </a:t>
            </a: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Medizin 1 </a:t>
            </a:r>
            <a:endParaRPr kumimoji="0" lang="de-DE" altLang="de-DE" sz="1300" b="0" i="0" u="none" strike="noStrike" kern="1200" cap="none" spc="0" normalizeH="0" baseline="0" noProof="0" dirty="0">
              <a:ln>
                <a:noFill/>
              </a:ln>
              <a:solidFill>
                <a:srgbClr val="000000"/>
              </a:solidFill>
              <a:effectLst/>
              <a:uLnTx/>
              <a:uFillTx/>
              <a:latin typeface="Calibri"/>
              <a:ea typeface="+mn-ea"/>
              <a:cs typeface="+mn-cs"/>
            </a:endParaRPr>
          </a:p>
          <a:p>
            <a:pPr marL="361950" marR="0" lvl="0" indent="-180975" algn="l" defTabSz="914400" rtl="0" eaLnBrk="0" fontAlgn="auto" latinLnBrk="0" hangingPunct="0">
              <a:lnSpc>
                <a:spcPct val="100000"/>
              </a:lnSpc>
              <a:spcBef>
                <a:spcPct val="0"/>
              </a:spcBef>
              <a:spcAft>
                <a:spcPts val="0"/>
              </a:spcAft>
              <a:buClrTx/>
              <a:buSzTx/>
              <a:buFont typeface="Courier New" panose="02070309020205020404" pitchFamily="49" charset="0"/>
              <a:buChar char="o"/>
              <a:tabLst/>
              <a:defRPr/>
            </a:pPr>
            <a:r>
              <a:rPr kumimoji="0" lang="de-DE" altLang="de-DE" sz="1200" b="0" i="0" u="none" strike="noStrike" kern="1200" cap="none" spc="0" normalizeH="0" baseline="0" noProof="0" dirty="0">
                <a:ln>
                  <a:noFill/>
                </a:ln>
                <a:solidFill>
                  <a:srgbClr val="000000"/>
                </a:solidFill>
                <a:effectLst/>
                <a:uLnTx/>
                <a:uFillTx/>
                <a:latin typeface="Calibri"/>
                <a:ea typeface="+mn-ea"/>
                <a:cs typeface="+mn-cs"/>
              </a:rPr>
              <a:t>Gastroenterologie</a:t>
            </a:r>
          </a:p>
          <a:p>
            <a:pPr marL="361950" marR="0" lvl="0" indent="-180975" algn="l" defTabSz="914400" rtl="0" eaLnBrk="0" fontAlgn="auto" latinLnBrk="0" hangingPunct="0">
              <a:lnSpc>
                <a:spcPct val="100000"/>
              </a:lnSpc>
              <a:spcBef>
                <a:spcPct val="0"/>
              </a:spcBef>
              <a:spcAft>
                <a:spcPts val="0"/>
              </a:spcAft>
              <a:buClrTx/>
              <a:buSzTx/>
              <a:buFont typeface="Courier New" panose="02070309020205020404" pitchFamily="49" charset="0"/>
              <a:buChar char="o"/>
              <a:tabLst/>
              <a:defRPr/>
            </a:pPr>
            <a:r>
              <a:rPr kumimoji="0" lang="de-DE" altLang="de-DE" sz="1200" b="0" i="0" u="none" strike="noStrike" kern="1200" cap="none" spc="0" normalizeH="0" baseline="0" noProof="0" dirty="0" err="1" smtClean="0">
                <a:ln>
                  <a:noFill/>
                </a:ln>
                <a:solidFill>
                  <a:srgbClr val="000000"/>
                </a:solidFill>
                <a:effectLst/>
                <a:uLnTx/>
                <a:uFillTx/>
                <a:latin typeface="Calibri"/>
                <a:ea typeface="+mn-ea"/>
                <a:cs typeface="+mn-cs"/>
              </a:rPr>
              <a:t>Hämato</a:t>
            </a:r>
            <a:r>
              <a:rPr kumimoji="0" lang="de-DE" altLang="de-DE" sz="1200" b="0" i="0" u="none" strike="noStrike" kern="1200" cap="none" spc="0" normalizeH="0" baseline="0" noProof="0" dirty="0" smtClean="0">
                <a:ln>
                  <a:noFill/>
                </a:ln>
                <a:solidFill>
                  <a:srgbClr val="000000"/>
                </a:solidFill>
                <a:effectLst/>
                <a:uLnTx/>
                <a:uFillTx/>
                <a:latin typeface="Calibri"/>
                <a:ea typeface="+mn-ea"/>
                <a:cs typeface="+mn-cs"/>
              </a:rPr>
              <a:t>-Onkologie</a:t>
            </a:r>
          </a:p>
          <a:p>
            <a:pPr marL="361950" marR="0" lvl="0" indent="-180975" algn="l" defTabSz="914400" rtl="0" eaLnBrk="0" fontAlgn="auto" latinLnBrk="0" hangingPunct="0">
              <a:lnSpc>
                <a:spcPct val="100000"/>
              </a:lnSpc>
              <a:spcBef>
                <a:spcPct val="0"/>
              </a:spcBef>
              <a:spcAft>
                <a:spcPts val="0"/>
              </a:spcAft>
              <a:buClrTx/>
              <a:buSzTx/>
              <a:buFont typeface="Courier New" panose="02070309020205020404" pitchFamily="49" charset="0"/>
              <a:buChar char="o"/>
              <a:tabLst/>
              <a:defRPr/>
            </a:pPr>
            <a:r>
              <a:rPr kumimoji="0" lang="de-DE" altLang="de-DE" sz="1200" b="0" i="0" u="none" strike="noStrike" kern="1200" cap="none" spc="0" normalizeH="0" baseline="0" noProof="0" dirty="0" err="1" smtClean="0">
                <a:ln>
                  <a:noFill/>
                </a:ln>
                <a:solidFill>
                  <a:srgbClr val="000000"/>
                </a:solidFill>
                <a:effectLst/>
                <a:uLnTx/>
                <a:uFillTx/>
                <a:latin typeface="Calibri"/>
                <a:ea typeface="+mn-ea"/>
                <a:cs typeface="+mn-cs"/>
              </a:rPr>
              <a:t>Infektiologie</a:t>
            </a:r>
            <a:endParaRPr kumimoji="0" lang="de-DE" altLang="de-DE" sz="1200" b="0" i="0" u="none" strike="noStrike" kern="1200" cap="none" spc="0" normalizeH="0" baseline="0" noProof="0" dirty="0" smtClean="0">
              <a:ln>
                <a:noFill/>
              </a:ln>
              <a:solidFill>
                <a:srgbClr val="000000"/>
              </a:solidFill>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a:ln>
                  <a:noFill/>
                </a:ln>
                <a:solidFill>
                  <a:srgbClr val="000000"/>
                </a:solidFill>
                <a:effectLst/>
                <a:uLnTx/>
                <a:uFillTx/>
                <a:latin typeface="Calibri"/>
                <a:ea typeface="+mn-ea"/>
                <a:cs typeface="+mn-cs"/>
              </a:rPr>
              <a:t>Innere Medizin 3</a:t>
            </a:r>
          </a:p>
          <a:p>
            <a:pPr marL="361950" marR="0" lvl="0" indent="-180975" algn="l" defTabSz="914400" rtl="0" eaLnBrk="0" fontAlgn="auto" latinLnBrk="0" hangingPunct="0">
              <a:lnSpc>
                <a:spcPct val="100000"/>
              </a:lnSpc>
              <a:spcBef>
                <a:spcPct val="0"/>
              </a:spcBef>
              <a:spcAft>
                <a:spcPts val="0"/>
              </a:spcAft>
              <a:buClrTx/>
              <a:buSzTx/>
              <a:buFont typeface="Courier New" panose="02070309020205020404" pitchFamily="49" charset="0"/>
              <a:buChar char="o"/>
              <a:tabLst/>
              <a:defRPr/>
            </a:pPr>
            <a:r>
              <a:rPr kumimoji="0" lang="de-DE" altLang="de-DE" sz="1200" b="0" i="0" u="none" strike="noStrike" kern="1200" cap="none" spc="0" normalizeH="0" baseline="0" noProof="0" dirty="0">
                <a:ln>
                  <a:noFill/>
                </a:ln>
                <a:solidFill>
                  <a:prstClr val="black"/>
                </a:solidFill>
                <a:effectLst/>
                <a:uLnTx/>
                <a:uFillTx/>
                <a:latin typeface="Calibri"/>
                <a:ea typeface="+mn-ea"/>
                <a:cs typeface="+mn-cs"/>
              </a:rPr>
              <a:t>Kardiologie (inkl. 1 </a:t>
            </a:r>
            <a:r>
              <a:rPr kumimoji="0" lang="de-DE" altLang="de-DE" sz="1200" b="0" i="0" u="none" strike="noStrike" kern="1200" cap="none" spc="0" normalizeH="0" baseline="0" noProof="0" dirty="0" smtClean="0">
                <a:ln>
                  <a:noFill/>
                </a:ln>
                <a:solidFill>
                  <a:prstClr val="black"/>
                </a:solidFill>
                <a:effectLst/>
                <a:uLnTx/>
                <a:uFillTx/>
                <a:latin typeface="Calibri"/>
                <a:ea typeface="+mn-ea"/>
                <a:cs typeface="+mn-cs"/>
              </a:rPr>
              <a:t>LHKM)</a:t>
            </a:r>
            <a:endParaRPr kumimoji="0" lang="de-DE" altLang="de-DE" sz="1200" b="0" i="0" u="none" strike="noStrike" kern="1200" cap="none" spc="0" normalizeH="0" baseline="0" noProof="0" dirty="0">
              <a:ln>
                <a:noFill/>
              </a:ln>
              <a:solidFill>
                <a:prstClr val="black"/>
              </a:solidFill>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Kinder- und Jugendchirurgie </a:t>
            </a:r>
            <a:endParaRPr kumimoji="0" lang="de-DE" altLang="de-DE" sz="1300" b="0" i="0" u="none" strike="noStrike" kern="1200" cap="none" spc="0" normalizeH="0" baseline="0" noProof="0" dirty="0">
              <a:ln>
                <a:noFill/>
              </a:ln>
              <a:solidFill>
                <a:srgbClr val="000000"/>
              </a:solidFill>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Kinder- und Jugendmedizin </a:t>
            </a:r>
          </a:p>
          <a:p>
            <a:pPr marL="363538" lvl="1" indent="-188913" defTabSz="914400" eaLnBrk="0" hangingPunct="0">
              <a:spcBef>
                <a:spcPct val="0"/>
              </a:spcBef>
              <a:buFont typeface="Courier New" panose="02070309020205020404" pitchFamily="49" charset="0"/>
              <a:buChar char="o"/>
            </a:pPr>
            <a:r>
              <a:rPr lang="de-DE" altLang="de-DE" sz="1300" b="1" dirty="0" err="1" smtClean="0">
                <a:solidFill>
                  <a:srgbClr val="000000"/>
                </a:solidFill>
                <a:latin typeface="Calibri"/>
              </a:rPr>
              <a:t>Perinalzentrum</a:t>
            </a:r>
            <a:r>
              <a:rPr lang="de-DE" altLang="de-DE" sz="1300" b="1" dirty="0" smtClean="0">
                <a:solidFill>
                  <a:srgbClr val="000000"/>
                </a:solidFill>
                <a:latin typeface="Calibri"/>
              </a:rPr>
              <a:t> (Level 1)</a:t>
            </a:r>
          </a:p>
          <a:p>
            <a:pPr marL="363538" lvl="1" indent="-188913" defTabSz="914400" eaLnBrk="0" hangingPunct="0">
              <a:spcBef>
                <a:spcPct val="0"/>
              </a:spcBef>
              <a:buFont typeface="Courier New" panose="02070309020205020404" pitchFamily="49" charset="0"/>
              <a:buChar char="o"/>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Tagesklinik</a:t>
            </a:r>
            <a:endParaRPr kumimoji="0" lang="de-DE" altLang="de-DE" sz="1300" b="0" i="0" u="none" strike="noStrike" kern="1200" cap="none" spc="0" normalizeH="0" baseline="0" noProof="0" dirty="0">
              <a:ln>
                <a:noFill/>
              </a:ln>
              <a:solidFill>
                <a:srgbClr val="000000"/>
              </a:solidFill>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Hals-Nasen-Ohrenheilkunde</a:t>
            </a:r>
            <a:endParaRPr kumimoji="0" lang="de-DE" altLang="de-DE" sz="1300" b="0" i="0" u="none" strike="noStrike" kern="1200" cap="none" spc="0" normalizeH="0" baseline="0" noProof="0" dirty="0">
              <a:ln>
                <a:noFill/>
              </a:ln>
              <a:solidFill>
                <a:srgbClr val="000000"/>
              </a:solidFill>
              <a:effectLst/>
              <a:uLnTx/>
              <a:uFillTx/>
              <a:latin typeface="Calibri"/>
              <a:ea typeface="+mn-ea"/>
              <a:cs typeface="+mn-cs"/>
            </a:endParaRP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Strahlentherapie</a:t>
            </a: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Radiologie </a:t>
            </a:r>
          </a:p>
          <a:p>
            <a:pPr marL="180975" marR="0" lvl="0" indent="-180975" algn="l" defTabSz="914400" rtl="0" eaLnBrk="0" fontAlgn="auto" latinLnBrk="0" hangingPunct="0">
              <a:lnSpc>
                <a:spcPct val="100000"/>
              </a:lnSpc>
              <a:spcBef>
                <a:spcPct val="0"/>
              </a:spcBef>
              <a:spcAft>
                <a:spcPts val="0"/>
              </a:spcAft>
              <a:buClrTx/>
              <a:buSzTx/>
              <a:buFont typeface="Wingdings" panose="05000000000000000000" pitchFamily="2" charset="2"/>
              <a:buChar char="§"/>
              <a:tabLst/>
              <a:defRPr/>
            </a:pPr>
            <a:r>
              <a:rPr kumimoji="0" lang="de-DE" altLang="de-DE" sz="1300" b="0" i="0" u="none" strike="noStrike" kern="1200" cap="none" spc="0" normalizeH="0" baseline="0" noProof="0" dirty="0" smtClean="0">
                <a:ln>
                  <a:noFill/>
                </a:ln>
                <a:solidFill>
                  <a:srgbClr val="000000"/>
                </a:solidFill>
                <a:effectLst/>
                <a:uLnTx/>
                <a:uFillTx/>
                <a:latin typeface="Calibri"/>
                <a:ea typeface="+mn-ea"/>
                <a:cs typeface="+mn-cs"/>
              </a:rPr>
              <a:t>Nuklearmedizin</a:t>
            </a:r>
            <a:endParaRPr kumimoji="0" lang="de-DE" altLang="de-DE"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Rechteck 6"/>
          <p:cNvSpPr>
            <a:spLocks noChangeArrowheads="1"/>
          </p:cNvSpPr>
          <p:nvPr/>
        </p:nvSpPr>
        <p:spPr bwMode="auto">
          <a:xfrm>
            <a:off x="1547904" y="5939217"/>
            <a:ext cx="3168112" cy="525348"/>
          </a:xfrm>
          <a:prstGeom prst="rect">
            <a:avLst/>
          </a:prstGeom>
          <a:solidFill>
            <a:schemeClr val="bg1">
              <a:alpha val="70195"/>
            </a:schemeClr>
          </a:solidFill>
          <a:ln w="9525" algn="ctr">
            <a:solidFill>
              <a:schemeClr val="accent1"/>
            </a:solidFill>
            <a:round/>
            <a:headEnd/>
            <a:tailEnd/>
          </a:ln>
        </p:spPr>
        <p:txBody>
          <a:bodyPr anchor="ctr"/>
          <a:lstStyle>
            <a:lvl1pPr marL="87313" indent="-87313">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87313" marR="0" lvl="0" indent="-87313" algn="l" defTabSz="914400" rtl="0" eaLnBrk="0" fontAlgn="auto" latinLnBrk="0" hangingPunct="0">
              <a:lnSpc>
                <a:spcPct val="100000"/>
              </a:lnSpc>
              <a:spcBef>
                <a:spcPct val="0"/>
              </a:spcBef>
              <a:spcAft>
                <a:spcPts val="0"/>
              </a:spcAft>
              <a:buClrTx/>
              <a:buSzTx/>
              <a:buFontTx/>
              <a:buChar char="•"/>
              <a:tabLst/>
              <a:defRPr/>
            </a:pPr>
            <a:r>
              <a:rPr kumimoji="0" lang="de-DE" altLang="de-DE" sz="1200" b="0" i="0" u="none" strike="noStrike" kern="1200" cap="none" spc="0" normalizeH="0" baseline="0" noProof="0" dirty="0" smtClean="0">
                <a:ln>
                  <a:noFill/>
                </a:ln>
                <a:solidFill>
                  <a:srgbClr val="000000"/>
                </a:solidFill>
                <a:effectLst/>
                <a:uLnTx/>
                <a:uFillTx/>
                <a:latin typeface="Calibri"/>
                <a:ea typeface="+mn-ea"/>
                <a:cs typeface="+mn-cs"/>
              </a:rPr>
              <a:t>E-Psychiatrie inkl. Tagesklinik</a:t>
            </a:r>
            <a:endParaRPr kumimoji="0" lang="de-DE" altLang="de-DE" sz="1200" b="0" i="0" u="none" strike="noStrike" kern="1200" cap="none" spc="0" normalizeH="0" baseline="0" noProof="0" dirty="0">
              <a:ln>
                <a:noFill/>
              </a:ln>
              <a:solidFill>
                <a:srgbClr val="000000"/>
              </a:solidFill>
              <a:effectLst/>
              <a:uLnTx/>
              <a:uFillTx/>
              <a:latin typeface="Calibri"/>
              <a:ea typeface="+mn-ea"/>
              <a:cs typeface="+mn-cs"/>
            </a:endParaRPr>
          </a:p>
          <a:p>
            <a:pPr marL="87313" marR="0" lvl="0" indent="-87313" algn="l" defTabSz="914400" rtl="0" eaLnBrk="0" fontAlgn="auto" latinLnBrk="0" hangingPunct="0">
              <a:lnSpc>
                <a:spcPct val="100000"/>
              </a:lnSpc>
              <a:spcBef>
                <a:spcPct val="0"/>
              </a:spcBef>
              <a:spcAft>
                <a:spcPts val="0"/>
              </a:spcAft>
              <a:buClrTx/>
              <a:buSzTx/>
              <a:buFontTx/>
              <a:buChar char="•"/>
              <a:tabLst/>
              <a:defRPr/>
            </a:pPr>
            <a:r>
              <a:rPr kumimoji="0" lang="de-DE" altLang="de-DE" sz="1200" b="0" i="0" u="none" strike="noStrike" kern="1200" cap="none" spc="0" normalizeH="0" baseline="0" noProof="0" dirty="0" smtClean="0">
                <a:ln>
                  <a:noFill/>
                </a:ln>
                <a:solidFill>
                  <a:srgbClr val="000000"/>
                </a:solidFill>
                <a:effectLst/>
                <a:uLnTx/>
                <a:uFillTx/>
                <a:latin typeface="Calibri"/>
                <a:ea typeface="+mn-ea"/>
                <a:cs typeface="+mn-cs"/>
              </a:rPr>
              <a:t>Kinder- und Jugendpsychiatrie </a:t>
            </a:r>
            <a:r>
              <a:rPr kumimoji="0" lang="de-DE" altLang="de-DE" sz="1200" b="0" i="0" u="none" strike="noStrike" kern="1200" cap="none" spc="0" normalizeH="0" baseline="0" noProof="0" dirty="0">
                <a:ln>
                  <a:noFill/>
                </a:ln>
                <a:solidFill>
                  <a:srgbClr val="000000"/>
                </a:solidFill>
                <a:effectLst/>
                <a:uLnTx/>
                <a:uFillTx/>
                <a:latin typeface="Calibri"/>
                <a:ea typeface="+mn-ea"/>
                <a:cs typeface="+mn-cs"/>
              </a:rPr>
              <a:t>inkl. </a:t>
            </a:r>
            <a:r>
              <a:rPr kumimoji="0" lang="de-DE" altLang="de-DE" sz="1200" b="0" i="0" u="none" strike="noStrike" kern="1200" cap="none" spc="0" normalizeH="0" baseline="0" noProof="0" dirty="0" smtClean="0">
                <a:ln>
                  <a:noFill/>
                </a:ln>
                <a:solidFill>
                  <a:srgbClr val="000000"/>
                </a:solidFill>
                <a:effectLst/>
                <a:uLnTx/>
                <a:uFillTx/>
                <a:latin typeface="Calibri"/>
                <a:ea typeface="+mn-ea"/>
                <a:cs typeface="+mn-cs"/>
              </a:rPr>
              <a:t>Tagesklinik</a:t>
            </a:r>
            <a:endParaRPr kumimoji="0" lang="de-DE" altLang="de-DE" sz="12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6" name="Gerader Verbinder 15"/>
          <p:cNvCxnSpPr/>
          <p:nvPr/>
        </p:nvCxnSpPr>
        <p:spPr bwMode="auto">
          <a:xfrm flipH="1">
            <a:off x="434690" y="5935552"/>
            <a:ext cx="8280000" cy="0"/>
          </a:xfrm>
          <a:prstGeom prst="line">
            <a:avLst/>
          </a:prstGeom>
          <a:solidFill>
            <a:schemeClr val="bg1"/>
          </a:solidFill>
          <a:ln w="19050" cap="flat" cmpd="sng" algn="ctr">
            <a:solidFill>
              <a:schemeClr val="tx2"/>
            </a:solidFill>
            <a:prstDash val="sysDash"/>
            <a:round/>
            <a:headEnd type="none" w="med" len="med"/>
            <a:tailEnd type="none" w="med" len="med"/>
          </a:ln>
          <a:effectLst/>
        </p:spPr>
      </p:cxnSp>
      <p:sp>
        <p:nvSpPr>
          <p:cNvPr id="23" name="Textfeld 22"/>
          <p:cNvSpPr txBox="1"/>
          <p:nvPr/>
        </p:nvSpPr>
        <p:spPr>
          <a:xfrm>
            <a:off x="404791" y="5805264"/>
            <a:ext cx="914400" cy="576064"/>
          </a:xfrm>
          <a:prstGeom prst="rect">
            <a:avLst/>
          </a:prstGeom>
          <a:noFill/>
        </p:spPr>
        <p:txBody>
          <a:bodyPr wrap="none" tIns="90000" bIns="90000" rtlCol="0" anchor="ctr">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de-DE" sz="1400" b="1" i="0" u="none" strike="noStrike" kern="1200" cap="none" spc="0" normalizeH="0" baseline="0" noProof="0" dirty="0" err="1">
                <a:ln>
                  <a:noFill/>
                </a:ln>
                <a:solidFill>
                  <a:srgbClr val="000000"/>
                </a:solidFill>
                <a:effectLst/>
                <a:uLnTx/>
                <a:uFillTx/>
                <a:latin typeface="Calibri"/>
                <a:ea typeface="+mn-ea"/>
                <a:cs typeface="+mn-cs"/>
              </a:rPr>
              <a:t>Psych</a:t>
            </a:r>
            <a:endParaRPr kumimoji="0" lang="de-DE" sz="1400" b="1"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24" name="Gerader Verbinder 23"/>
          <p:cNvCxnSpPr/>
          <p:nvPr/>
        </p:nvCxnSpPr>
        <p:spPr bwMode="auto">
          <a:xfrm flipH="1">
            <a:off x="406800" y="6519114"/>
            <a:ext cx="8280000" cy="0"/>
          </a:xfrm>
          <a:prstGeom prst="line">
            <a:avLst/>
          </a:prstGeom>
          <a:solidFill>
            <a:schemeClr val="bg1"/>
          </a:solidFill>
          <a:ln w="19050" cap="flat" cmpd="sng" algn="ctr">
            <a:solidFill>
              <a:schemeClr val="tx2"/>
            </a:solidFill>
            <a:prstDash val="sysDash"/>
            <a:round/>
            <a:headEnd type="none" w="med" len="med"/>
            <a:tailEnd type="none" w="med" len="med"/>
          </a:ln>
          <a:effectLst/>
        </p:spPr>
      </p:cxnSp>
      <p:sp>
        <p:nvSpPr>
          <p:cNvPr id="4" name="Rechteck 3"/>
          <p:cNvSpPr/>
          <p:nvPr/>
        </p:nvSpPr>
        <p:spPr bwMode="auto">
          <a:xfrm>
            <a:off x="1547904" y="1475029"/>
            <a:ext cx="3600160" cy="288031"/>
          </a:xfrm>
          <a:prstGeom prst="rect">
            <a:avLst/>
          </a:prstGeom>
          <a:solidFill>
            <a:srgbClr val="C00000"/>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Calibri"/>
                <a:ea typeface="+mn-ea"/>
                <a:cs typeface="+mn-cs"/>
              </a:rPr>
              <a:t>KMT Mitte</a:t>
            </a:r>
          </a:p>
        </p:txBody>
      </p:sp>
      <p:sp>
        <p:nvSpPr>
          <p:cNvPr id="27" name="Rechteck 26"/>
          <p:cNvSpPr/>
          <p:nvPr/>
        </p:nvSpPr>
        <p:spPr bwMode="auto">
          <a:xfrm>
            <a:off x="5130002" y="1475028"/>
            <a:ext cx="3456384" cy="288031"/>
          </a:xfrm>
          <a:prstGeom prst="rect">
            <a:avLst/>
          </a:prstGeom>
          <a:solidFill>
            <a:srgbClr val="C0CE3D"/>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Calibri"/>
                <a:ea typeface="+mn-ea"/>
                <a:cs typeface="+mn-cs"/>
              </a:rPr>
              <a:t>KMT Nord</a:t>
            </a:r>
          </a:p>
        </p:txBody>
      </p:sp>
      <p:sp>
        <p:nvSpPr>
          <p:cNvPr id="32" name="Textfeld 31"/>
          <p:cNvSpPr txBox="1"/>
          <p:nvPr/>
        </p:nvSpPr>
        <p:spPr>
          <a:xfrm>
            <a:off x="476918" y="4087547"/>
            <a:ext cx="914400" cy="914400"/>
          </a:xfrm>
          <a:prstGeom prst="rect">
            <a:avLst/>
          </a:prstGeom>
          <a:noFill/>
        </p:spPr>
        <p:txBody>
          <a:bodyPr wrap="none" tIns="90000" bIns="90000" rtlCol="0" anchor="ctr">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mn-ea"/>
                <a:cs typeface="+mn-cs"/>
              </a:rPr>
              <a:t>AKUT</a:t>
            </a:r>
          </a:p>
        </p:txBody>
      </p:sp>
      <p:pic>
        <p:nvPicPr>
          <p:cNvPr id="28" name="Grafik 27"/>
          <p:cNvPicPr>
            <a:picLocks noChangeAspect="1"/>
          </p:cNvPicPr>
          <p:nvPr/>
        </p:nvPicPr>
        <p:blipFill>
          <a:blip r:embed="rId3"/>
          <a:stretch>
            <a:fillRect/>
          </a:stretch>
        </p:blipFill>
        <p:spPr>
          <a:xfrm>
            <a:off x="400039" y="1990174"/>
            <a:ext cx="1016614" cy="763542"/>
          </a:xfrm>
          <a:prstGeom prst="rect">
            <a:avLst/>
          </a:prstGeom>
        </p:spPr>
      </p:pic>
      <p:pic>
        <p:nvPicPr>
          <p:cNvPr id="34" name="Grafik 33"/>
          <p:cNvPicPr>
            <a:picLocks noChangeAspect="1"/>
          </p:cNvPicPr>
          <p:nvPr/>
        </p:nvPicPr>
        <p:blipFill rotWithShape="1">
          <a:blip r:embed="rId4"/>
          <a:srcRect r="17781"/>
          <a:stretch/>
        </p:blipFill>
        <p:spPr>
          <a:xfrm>
            <a:off x="434690" y="3002612"/>
            <a:ext cx="998857" cy="798350"/>
          </a:xfrm>
          <a:prstGeom prst="rect">
            <a:avLst/>
          </a:prstGeom>
        </p:spPr>
      </p:pic>
      <p:sp>
        <p:nvSpPr>
          <p:cNvPr id="2" name="Gleichschenkliges Dreieck 1"/>
          <p:cNvSpPr/>
          <p:nvPr/>
        </p:nvSpPr>
        <p:spPr>
          <a:xfrm>
            <a:off x="1547904" y="117554"/>
            <a:ext cx="7056544" cy="1345010"/>
          </a:xfrm>
          <a:prstGeom prst="triangle">
            <a:avLst>
              <a:gd name="adj" fmla="val 50000"/>
            </a:avLst>
          </a:prstGeom>
          <a:solidFill>
            <a:srgbClr val="BFBFB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el 11"/>
          <p:cNvSpPr>
            <a:spLocks noGrp="1"/>
          </p:cNvSpPr>
          <p:nvPr>
            <p:ph type="title" idx="4294967295"/>
          </p:nvPr>
        </p:nvSpPr>
        <p:spPr>
          <a:xfrm>
            <a:off x="1337947" y="740814"/>
            <a:ext cx="7416824" cy="720080"/>
          </a:xfrm>
          <a:prstGeom prst="rect">
            <a:avLst/>
          </a:prstGeom>
        </p:spPr>
        <p:txBody>
          <a:bodyPr>
            <a:normAutofit/>
          </a:bodyPr>
          <a:lstStyle/>
          <a:p>
            <a:r>
              <a:rPr lang="de-DE" sz="3200" b="1" dirty="0" smtClean="0">
                <a:solidFill>
                  <a:schemeClr val="bg1"/>
                </a:solidFill>
              </a:rPr>
              <a:t>Klinikum Mutterhaus</a:t>
            </a:r>
            <a:endParaRPr lang="de-DE" sz="3200" b="1" dirty="0">
              <a:solidFill>
                <a:schemeClr val="bg1"/>
              </a:solidFill>
            </a:endParaRPr>
          </a:p>
        </p:txBody>
      </p:sp>
      <p:sp>
        <p:nvSpPr>
          <p:cNvPr id="13" name="Foliennummernplatzhalt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1BA67-0B0D-4F72-A49B-28763E3B02CF}" type="slidenum">
              <a:rPr kumimoji="0" lang="de-D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8" name="Rechteck 6"/>
          <p:cNvSpPr>
            <a:spLocks noChangeArrowheads="1"/>
          </p:cNvSpPr>
          <p:nvPr/>
        </p:nvSpPr>
        <p:spPr bwMode="auto">
          <a:xfrm>
            <a:off x="5288903" y="5947933"/>
            <a:ext cx="3168112" cy="525348"/>
          </a:xfrm>
          <a:prstGeom prst="rect">
            <a:avLst/>
          </a:prstGeom>
          <a:solidFill>
            <a:schemeClr val="bg1">
              <a:alpha val="70195"/>
            </a:schemeClr>
          </a:solidFill>
          <a:ln w="9525" algn="ctr">
            <a:solidFill>
              <a:schemeClr val="accent1"/>
            </a:solidFill>
            <a:round/>
            <a:headEnd/>
            <a:tailEnd/>
          </a:ln>
        </p:spPr>
        <p:txBody>
          <a:bodyPr anchor="ctr"/>
          <a:lstStyle>
            <a:lvl1pPr marL="87313" indent="-87313">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87313" marR="0" lvl="0" indent="-87313" algn="l" defTabSz="914400" rtl="0" eaLnBrk="0" fontAlgn="auto" latinLnBrk="0" hangingPunct="0">
              <a:lnSpc>
                <a:spcPct val="100000"/>
              </a:lnSpc>
              <a:spcBef>
                <a:spcPct val="0"/>
              </a:spcBef>
              <a:spcAft>
                <a:spcPts val="0"/>
              </a:spcAft>
              <a:buClrTx/>
              <a:buSzTx/>
              <a:buFontTx/>
              <a:buChar char="•"/>
              <a:tabLst/>
              <a:defRPr/>
            </a:pPr>
            <a:r>
              <a:rPr kumimoji="0" lang="de-DE" altLang="de-DE" sz="1200" b="0" i="0" u="none" strike="noStrike" kern="1200" cap="none" spc="0" normalizeH="0" baseline="0" noProof="0" dirty="0" smtClean="0">
                <a:ln>
                  <a:noFill/>
                </a:ln>
                <a:solidFill>
                  <a:srgbClr val="000000"/>
                </a:solidFill>
                <a:effectLst/>
                <a:uLnTx/>
                <a:uFillTx/>
                <a:latin typeface="Calibri"/>
                <a:ea typeface="+mn-ea"/>
                <a:cs typeface="+mn-cs"/>
              </a:rPr>
              <a:t>Psychosomatik</a:t>
            </a:r>
            <a:endParaRPr kumimoji="0" lang="de-DE" altLang="de-DE"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de-DE" altLang="de-DE"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Datumsplatzhalter 2"/>
          <p:cNvSpPr>
            <a:spLocks noGrp="1"/>
          </p:cNvSpPr>
          <p:nvPr>
            <p:ph type="dt" sz="half" idx="10"/>
          </p:nvPr>
        </p:nvSpPr>
        <p:spPr/>
        <p:txBody>
          <a:bodyPr/>
          <a:lstStyle/>
          <a:p>
            <a:r>
              <a:rPr lang="de-DE" smtClean="0"/>
              <a:t>13. November 2023</a:t>
            </a:r>
            <a:endParaRPr lang="de-DE"/>
          </a:p>
        </p:txBody>
      </p:sp>
      <p:sp>
        <p:nvSpPr>
          <p:cNvPr id="5" name="Fußzeilenplatzhalter 4"/>
          <p:cNvSpPr>
            <a:spLocks noGrp="1"/>
          </p:cNvSpPr>
          <p:nvPr>
            <p:ph type="ftr" sz="quarter" idx="11"/>
          </p:nvPr>
        </p:nvSpPr>
        <p:spPr/>
        <p:txBody>
          <a:bodyPr/>
          <a:lstStyle/>
          <a:p>
            <a:r>
              <a:rPr lang="de-DE" smtClean="0"/>
              <a:t>Dokumentation in der Klinik</a:t>
            </a:r>
            <a:endParaRPr lang="de-DE"/>
          </a:p>
        </p:txBody>
      </p:sp>
    </p:spTree>
    <p:extLst>
      <p:ext uri="{BB962C8B-B14F-4D97-AF65-F5344CB8AC3E}">
        <p14:creationId xmlns:p14="http://schemas.microsoft.com/office/powerpoint/2010/main" val="1237967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7</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2" y="156707"/>
            <a:ext cx="4934714" cy="584775"/>
          </a:xfrm>
          <a:prstGeom prst="rect">
            <a:avLst/>
          </a:prstGeom>
          <a:noFill/>
        </p:spPr>
        <p:txBody>
          <a:bodyPr wrap="square" rtlCol="0">
            <a:spAutoFit/>
          </a:bodyPr>
          <a:lstStyle/>
          <a:p>
            <a:pPr>
              <a:defRPr/>
            </a:pPr>
            <a:r>
              <a:rPr lang="de-DE" sz="3200" b="1" dirty="0" smtClean="0">
                <a:solidFill>
                  <a:srgbClr val="C00000"/>
                </a:solidFill>
                <a:effectLst>
                  <a:outerShdw blurRad="38100" dist="38100" dir="2700000" algn="tl">
                    <a:srgbClr val="000000">
                      <a:alpha val="43137"/>
                    </a:srgbClr>
                  </a:outerShdw>
                </a:effectLst>
              </a:rPr>
              <a:t>Agenda</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2975594" y="6237312"/>
            <a:ext cx="3174082" cy="273844"/>
          </a:xfrm>
        </p:spPr>
        <p:txBody>
          <a:bodyPr/>
          <a:lstStyle/>
          <a:p>
            <a:r>
              <a:rPr lang="de-DE" smtClean="0"/>
              <a:t>Dokumentation in der Klinik</a:t>
            </a:r>
            <a:endParaRPr lang="de-DE" dirty="0"/>
          </a:p>
        </p:txBody>
      </p:sp>
      <p:sp>
        <p:nvSpPr>
          <p:cNvPr id="9" name="Text Box 9"/>
          <p:cNvSpPr txBox="1">
            <a:spLocks noChangeArrowheads="1"/>
          </p:cNvSpPr>
          <p:nvPr/>
        </p:nvSpPr>
        <p:spPr bwMode="auto">
          <a:xfrm>
            <a:off x="365702" y="1477939"/>
            <a:ext cx="8616951" cy="3816429"/>
          </a:xfrm>
          <a:prstGeom prst="rect">
            <a:avLst/>
          </a:prstGeom>
          <a:noFill/>
          <a:ln>
            <a:noFill/>
          </a:ln>
          <a:effectLst/>
          <a:extLst/>
        </p:spPr>
        <p:txBody>
          <a:bodyPr wrap="square">
            <a:spAutoFit/>
          </a:bodyPr>
          <a:lstStyle/>
          <a:p>
            <a:pPr marL="457200" indent="-457200">
              <a:buFont typeface="+mj-lt"/>
              <a:buAutoNum type="arabicPeriod"/>
              <a:tabLst>
                <a:tab pos="533400" algn="l"/>
              </a:tabLst>
              <a:defRPr/>
            </a:pPr>
            <a:r>
              <a:rPr lang="de-DE" altLang="de-DE" sz="2200" b="1" dirty="0" smtClean="0">
                <a:solidFill>
                  <a:schemeClr val="tx1">
                    <a:lumMod val="50000"/>
                    <a:lumOff val="50000"/>
                  </a:schemeClr>
                </a:solidFill>
                <a:latin typeface="Calibri" panose="020F0502020204030204" pitchFamily="34" charset="0"/>
              </a:rPr>
              <a:t>Informationen rund ums Klinikum </a:t>
            </a:r>
            <a:r>
              <a:rPr lang="de-DE" altLang="de-DE" sz="2200" b="1" dirty="0">
                <a:solidFill>
                  <a:schemeClr val="tx1">
                    <a:lumMod val="50000"/>
                    <a:lumOff val="50000"/>
                  </a:schemeClr>
                </a:solidFill>
                <a:latin typeface="Calibri" panose="020F0502020204030204" pitchFamily="34" charset="0"/>
              </a:rPr>
              <a:t>Mutterhaus der </a:t>
            </a:r>
            <a:r>
              <a:rPr lang="de-DE" altLang="de-DE" sz="2200" b="1" dirty="0" err="1" smtClean="0">
                <a:solidFill>
                  <a:schemeClr val="tx1">
                    <a:lumMod val="50000"/>
                    <a:lumOff val="50000"/>
                  </a:schemeClr>
                </a:solidFill>
                <a:latin typeface="Calibri" panose="020F0502020204030204" pitchFamily="34" charset="0"/>
              </a:rPr>
              <a:t>Borromäerinnen</a:t>
            </a:r>
            <a:endParaRPr lang="de-DE" altLang="de-DE" sz="2200" b="1" dirty="0" smtClean="0">
              <a:solidFill>
                <a:schemeClr val="tx1">
                  <a:lumMod val="50000"/>
                  <a:lumOff val="50000"/>
                </a:schemeClr>
              </a:solidFill>
              <a:latin typeface="Calibri" panose="020F0502020204030204" pitchFamily="34" charset="0"/>
            </a:endParaRPr>
          </a:p>
          <a:p>
            <a:pPr marL="457200" indent="-457200">
              <a:lnSpc>
                <a:spcPct val="150000"/>
              </a:lnSpc>
              <a:buFont typeface="+mj-lt"/>
              <a:buAutoNum type="arabicPeriod"/>
              <a:tabLst>
                <a:tab pos="533400" algn="l"/>
              </a:tabLst>
              <a:defRPr/>
            </a:pPr>
            <a:r>
              <a:rPr lang="de-DE" sz="2200" b="1" dirty="0">
                <a:solidFill>
                  <a:srgbClr val="C00000"/>
                </a:solidFill>
                <a:effectLst>
                  <a:outerShdw blurRad="38100" dist="38100" dir="2700000" algn="tl">
                    <a:srgbClr val="000000">
                      <a:alpha val="43137"/>
                    </a:srgbClr>
                  </a:outerShdw>
                </a:effectLst>
                <a:latin typeface="Calibri" panose="020F0502020204030204" pitchFamily="34" charset="0"/>
              </a:rPr>
              <a:t>Die digitale Patientenakte – schon Realität?</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Praxisbeispiel Klinikum Mutterhaus </a:t>
            </a:r>
          </a:p>
          <a:p>
            <a:pPr lvl="2" indent="-457200">
              <a:buFont typeface="Wingdings" panose="05000000000000000000" pitchFamily="2" charset="2"/>
              <a:buChar char="ü"/>
              <a:tabLst>
                <a:tab pos="533400" algn="l"/>
              </a:tabLst>
              <a:defRPr/>
            </a:pPr>
            <a:r>
              <a:rPr lang="de-DE" sz="2200" b="1" dirty="0" smtClean="0">
                <a:solidFill>
                  <a:schemeClr val="tx1">
                    <a:lumMod val="50000"/>
                    <a:lumOff val="50000"/>
                  </a:schemeClr>
                </a:solidFill>
                <a:latin typeface="Calibri" panose="020F0502020204030204" pitchFamily="34" charset="0"/>
              </a:rPr>
              <a:t>Die Patientenverwechselung</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Der Dokumentationsfehler </a:t>
            </a:r>
          </a:p>
          <a:p>
            <a:pPr lvl="2" indent="-457200">
              <a:buFont typeface="Wingdings" panose="05000000000000000000" pitchFamily="2" charset="2"/>
              <a:buChar char="ü"/>
              <a:tabLst>
                <a:tab pos="533400" algn="l"/>
              </a:tabLst>
              <a:defRPr/>
            </a:pPr>
            <a:r>
              <a:rPr lang="de-DE" sz="2200" b="1" dirty="0">
                <a:solidFill>
                  <a:schemeClr val="tx1">
                    <a:lumMod val="50000"/>
                    <a:lumOff val="50000"/>
                  </a:schemeClr>
                </a:solidFill>
                <a:latin typeface="Calibri" panose="020F0502020204030204" pitchFamily="34" charset="0"/>
              </a:rPr>
              <a:t>Die Lösung ? „Stornieren von Dokumenten“ </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Krux mit der „hybriden“ Patientenakte</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Die Herausgabe der Patientenakte gemäß 630 g BGB/DSGVO</a:t>
            </a:r>
          </a:p>
          <a:p>
            <a:pPr marL="457200" indent="-457200">
              <a:lnSpc>
                <a:spcPct val="150000"/>
              </a:lnSpc>
              <a:buFont typeface="+mj-lt"/>
              <a:buAutoNum type="arabicPeriod"/>
              <a:tabLst>
                <a:tab pos="533400" algn="l"/>
              </a:tabLst>
              <a:defRPr/>
            </a:pPr>
            <a:r>
              <a:rPr lang="de-DE" sz="2200" b="1" dirty="0">
                <a:solidFill>
                  <a:schemeClr val="tx1">
                    <a:lumMod val="50000"/>
                    <a:lumOff val="50000"/>
                  </a:schemeClr>
                </a:solidFill>
                <a:latin typeface="Calibri" panose="020F0502020204030204" pitchFamily="34" charset="0"/>
              </a:rPr>
              <a:t>Fazit </a:t>
            </a:r>
            <a:endParaRPr lang="de-DE" altLang="de-DE" sz="2200" b="1" dirty="0">
              <a:solidFill>
                <a:schemeClr val="tx1">
                  <a:lumMod val="50000"/>
                  <a:lumOff val="50000"/>
                </a:schemeClr>
              </a:solidFill>
              <a:latin typeface="Calibri" panose="020F0502020204030204" pitchFamily="34" charset="0"/>
            </a:endParaRPr>
          </a:p>
        </p:txBody>
      </p:sp>
      <p:sp>
        <p:nvSpPr>
          <p:cNvPr id="5" name="Datumsplatzhalter 4"/>
          <p:cNvSpPr>
            <a:spLocks noGrp="1"/>
          </p:cNvSpPr>
          <p:nvPr>
            <p:ph type="dt" sz="half" idx="10"/>
          </p:nvPr>
        </p:nvSpPr>
        <p:spPr>
          <a:xfrm>
            <a:off x="365702" y="6204296"/>
            <a:ext cx="2057400" cy="365125"/>
          </a:xfrm>
        </p:spPr>
        <p:txBody>
          <a:bodyPr/>
          <a:lstStyle/>
          <a:p>
            <a:r>
              <a:rPr lang="de-DE" dirty="0" smtClean="0"/>
              <a:t>13. November 2023</a:t>
            </a:r>
            <a:endParaRPr lang="de-DE" dirty="0"/>
          </a:p>
        </p:txBody>
      </p:sp>
    </p:spTree>
    <p:extLst>
      <p:ext uri="{BB962C8B-B14F-4D97-AF65-F5344CB8AC3E}">
        <p14:creationId xmlns:p14="http://schemas.microsoft.com/office/powerpoint/2010/main" val="82935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8</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4" name="Textfeld 3"/>
          <p:cNvSpPr txBox="1"/>
          <p:nvPr/>
        </p:nvSpPr>
        <p:spPr>
          <a:xfrm>
            <a:off x="178511" y="133478"/>
            <a:ext cx="6985776" cy="830997"/>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 </a:t>
            </a:r>
            <a:endParaRPr lang="de-DE" sz="2400" b="1" dirty="0">
              <a:solidFill>
                <a:srgbClr val="C00000"/>
              </a:solidFill>
              <a:effectLst>
                <a:outerShdw blurRad="38100" dist="38100" dir="2700000" algn="tl">
                  <a:srgbClr val="000000">
                    <a:alpha val="43137"/>
                  </a:srgbClr>
                </a:outerShdw>
              </a:effectLst>
            </a:endParaRPr>
          </a:p>
          <a:p>
            <a:pPr>
              <a:defRPr/>
            </a:pP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2" name="Fußzeilenplatzhalter 1"/>
          <p:cNvSpPr>
            <a:spLocks noGrp="1"/>
          </p:cNvSpPr>
          <p:nvPr>
            <p:ph type="ftr" sz="quarter" idx="11"/>
          </p:nvPr>
        </p:nvSpPr>
        <p:spPr>
          <a:xfrm>
            <a:off x="3000646" y="6401991"/>
            <a:ext cx="3174082" cy="273844"/>
          </a:xfrm>
        </p:spPr>
        <p:txBody>
          <a:bodyPr/>
          <a:lstStyle/>
          <a:p>
            <a:r>
              <a:rPr lang="de-DE" dirty="0" smtClean="0"/>
              <a:t>Dokumentation in der Klinik</a:t>
            </a:r>
            <a:endParaRPr lang="de-DE" dirty="0"/>
          </a:p>
        </p:txBody>
      </p:sp>
      <p:sp>
        <p:nvSpPr>
          <p:cNvPr id="10" name="Textfeld 9"/>
          <p:cNvSpPr txBox="1"/>
          <p:nvPr/>
        </p:nvSpPr>
        <p:spPr>
          <a:xfrm>
            <a:off x="-13780" y="908720"/>
            <a:ext cx="7178067" cy="369332"/>
          </a:xfrm>
          <a:prstGeom prst="rect">
            <a:avLst/>
          </a:prstGeom>
          <a:noFill/>
          <a:ln>
            <a:noFill/>
          </a:ln>
        </p:spPr>
        <p:txBody>
          <a:bodyPr wrap="square" rtlCol="0">
            <a:spAutoFit/>
          </a:bodyPr>
          <a:lstStyle/>
          <a:p>
            <a:endParaRPr lang="de-DE" dirty="0" smtClean="0"/>
          </a:p>
        </p:txBody>
      </p:sp>
      <p:sp>
        <p:nvSpPr>
          <p:cNvPr id="3" name="Textfeld 2"/>
          <p:cNvSpPr txBox="1"/>
          <p:nvPr/>
        </p:nvSpPr>
        <p:spPr>
          <a:xfrm>
            <a:off x="227872" y="1235943"/>
            <a:ext cx="8622214" cy="5298886"/>
          </a:xfrm>
          <a:prstGeom prst="rect">
            <a:avLst/>
          </a:prstGeom>
          <a:noFill/>
        </p:spPr>
        <p:txBody>
          <a:bodyPr wrap="square" rtlCol="0">
            <a:spAutoFit/>
          </a:bodyPr>
          <a:lstStyle/>
          <a:p>
            <a:r>
              <a:rPr lang="de-DE" sz="2000" b="1" dirty="0" smtClean="0"/>
              <a:t>Krankenhaus-Zukunfts-Gesetz (KHZG) vom 29.10.2020 – Pflicht für Krankenhäuser die Digitalisierung voranzutreiben:</a:t>
            </a:r>
          </a:p>
          <a:p>
            <a:endParaRPr lang="de-DE" b="1" dirty="0" smtClean="0"/>
          </a:p>
          <a:p>
            <a:r>
              <a:rPr lang="de-DE" b="1" dirty="0" smtClean="0">
                <a:effectLst>
                  <a:outerShdw blurRad="38100" dist="38100" dir="2700000" algn="tl">
                    <a:srgbClr val="000000">
                      <a:alpha val="43137"/>
                    </a:srgbClr>
                  </a:outerShdw>
                </a:effectLst>
              </a:rPr>
              <a:t>Förderung</a:t>
            </a:r>
            <a:r>
              <a:rPr lang="de-DE" dirty="0" smtClean="0">
                <a:effectLst>
                  <a:outerShdw blurRad="38100" dist="38100" dir="2700000" algn="tl">
                    <a:srgbClr val="000000">
                      <a:alpha val="43137"/>
                    </a:srgbClr>
                  </a:outerShdw>
                </a:effectLst>
              </a:rPr>
              <a:t>:</a:t>
            </a:r>
          </a:p>
          <a:p>
            <a:pPr marL="671513" lvl="1" indent="-214313">
              <a:spcBef>
                <a:spcPts val="600"/>
              </a:spcBef>
              <a:buFont typeface="Arial" panose="020B0604020202020204" pitchFamily="34" charset="0"/>
              <a:buChar char="•"/>
            </a:pPr>
            <a:r>
              <a:rPr lang="de-DE" sz="1600" dirty="0" smtClean="0"/>
              <a:t>Fördertatbestand </a:t>
            </a:r>
            <a:r>
              <a:rPr lang="de-DE" sz="1600" dirty="0"/>
              <a:t>3 – Einrichtung einer digitalen Pflege- und Behandlungsdokumentation und eines Systems zur automatisierten/sprachbasierten Dokumentation – Förderantrag wurde beschieden – </a:t>
            </a:r>
            <a:r>
              <a:rPr lang="de-DE" sz="1600" dirty="0">
                <a:solidFill>
                  <a:srgbClr val="00B050"/>
                </a:solidFill>
              </a:rPr>
              <a:t>Antragssumme </a:t>
            </a:r>
            <a:r>
              <a:rPr lang="de-DE" sz="1600" b="1" dirty="0">
                <a:solidFill>
                  <a:srgbClr val="00B050"/>
                </a:solidFill>
              </a:rPr>
              <a:t>6.816.825 € </a:t>
            </a:r>
            <a:r>
              <a:rPr lang="de-DE" sz="1600" dirty="0">
                <a:solidFill>
                  <a:srgbClr val="00B050"/>
                </a:solidFill>
              </a:rPr>
              <a:t>- Förderbescheid folgt der Antragssumme</a:t>
            </a:r>
          </a:p>
          <a:p>
            <a:pPr marL="671513" lvl="1" indent="-214313">
              <a:spcBef>
                <a:spcPts val="600"/>
              </a:spcBef>
              <a:buFont typeface="Arial" panose="020B0604020202020204" pitchFamily="34" charset="0"/>
              <a:buChar char="•"/>
            </a:pPr>
            <a:r>
              <a:rPr lang="de-DE" sz="1600" dirty="0"/>
              <a:t>Fördertatbestand 5 – Digitales Medikationsmanagement – Förderantrag wurde beschieden – </a:t>
            </a:r>
            <a:r>
              <a:rPr lang="de-DE" sz="1600" dirty="0">
                <a:solidFill>
                  <a:srgbClr val="00B050"/>
                </a:solidFill>
              </a:rPr>
              <a:t>Antragssumme 100.600 € - Per Förderbescheid wurden uns </a:t>
            </a:r>
            <a:r>
              <a:rPr lang="de-DE" sz="1600" b="1" dirty="0">
                <a:solidFill>
                  <a:srgbClr val="00B050"/>
                </a:solidFill>
              </a:rPr>
              <a:t>68.957 € </a:t>
            </a:r>
            <a:r>
              <a:rPr lang="de-DE" sz="1600" dirty="0" smtClean="0">
                <a:solidFill>
                  <a:srgbClr val="00B050"/>
                </a:solidFill>
              </a:rPr>
              <a:t>genehmigt</a:t>
            </a:r>
          </a:p>
          <a:p>
            <a:pPr>
              <a:lnSpc>
                <a:spcPct val="150000"/>
              </a:lnSpc>
            </a:pPr>
            <a:endParaRPr lang="de-DE" altLang="de-DE" b="1" dirty="0" smtClean="0">
              <a:effectLst>
                <a:outerShdw blurRad="38100" dist="38100" dir="2700000" algn="tl">
                  <a:srgbClr val="000000">
                    <a:alpha val="43137"/>
                  </a:srgbClr>
                </a:outerShdw>
              </a:effectLst>
            </a:endParaRPr>
          </a:p>
          <a:p>
            <a:pPr>
              <a:lnSpc>
                <a:spcPct val="150000"/>
              </a:lnSpc>
            </a:pPr>
            <a:r>
              <a:rPr lang="de-DE" altLang="de-DE" b="1" dirty="0" smtClean="0">
                <a:effectLst>
                  <a:outerShdw blurRad="38100" dist="38100" dir="2700000" algn="tl">
                    <a:srgbClr val="000000">
                      <a:alpha val="43137"/>
                    </a:srgbClr>
                  </a:outerShdw>
                </a:effectLst>
              </a:rPr>
              <a:t>Ziel</a:t>
            </a:r>
            <a:r>
              <a:rPr lang="de-DE" altLang="de-DE" b="1" dirty="0">
                <a:effectLst>
                  <a:outerShdw blurRad="38100" dist="38100" dir="2700000" algn="tl">
                    <a:srgbClr val="000000">
                      <a:alpha val="43137"/>
                    </a:srgbClr>
                  </a:outerShdw>
                </a:effectLst>
              </a:rPr>
              <a:t>: Erhöhung der Patientensicherheit durch:</a:t>
            </a:r>
          </a:p>
          <a:p>
            <a:pPr marL="742950" lvl="1" indent="-285750">
              <a:spcBef>
                <a:spcPts val="1000"/>
              </a:spcBef>
              <a:buFont typeface="Courier New" panose="02070309020205020404" pitchFamily="49" charset="0"/>
              <a:buChar char="o"/>
            </a:pPr>
            <a:r>
              <a:rPr lang="de-DE" altLang="de-DE" sz="1600" b="1" dirty="0">
                <a:solidFill>
                  <a:srgbClr val="C00000"/>
                </a:solidFill>
                <a:effectLst>
                  <a:outerShdw blurRad="38100" dist="38100" dir="2700000" algn="tl">
                    <a:srgbClr val="000000">
                      <a:alpha val="43137"/>
                    </a:srgbClr>
                  </a:outerShdw>
                </a:effectLst>
              </a:rPr>
              <a:t>Lesbarkeit</a:t>
            </a:r>
            <a:r>
              <a:rPr lang="de-DE" altLang="de-DE" sz="1600" dirty="0">
                <a:solidFill>
                  <a:srgbClr val="C00000"/>
                </a:solidFill>
              </a:rPr>
              <a:t> </a:t>
            </a:r>
            <a:r>
              <a:rPr lang="de-DE" altLang="de-DE" sz="1600" dirty="0"/>
              <a:t>und Nachvollziehbarkeit der medizinischen Anordnungen</a:t>
            </a:r>
          </a:p>
          <a:p>
            <a:pPr marL="742950" lvl="1" indent="-285750">
              <a:spcBef>
                <a:spcPts val="1000"/>
              </a:spcBef>
              <a:buFont typeface="Courier New" panose="02070309020205020404" pitchFamily="49" charset="0"/>
              <a:buChar char="o"/>
            </a:pPr>
            <a:r>
              <a:rPr lang="de-DE" altLang="de-DE" sz="1600" dirty="0"/>
              <a:t>Daten liegen digital, dezentral, </a:t>
            </a:r>
            <a:r>
              <a:rPr lang="de-DE" altLang="de-DE" sz="1600" b="1" dirty="0">
                <a:solidFill>
                  <a:srgbClr val="C00000"/>
                </a:solidFill>
                <a:effectLst>
                  <a:outerShdw blurRad="38100" dist="38100" dir="2700000" algn="tl">
                    <a:srgbClr val="000000">
                      <a:alpha val="43137"/>
                    </a:srgbClr>
                  </a:outerShdw>
                </a:effectLst>
              </a:rPr>
              <a:t>hochverfügbar</a:t>
            </a:r>
            <a:r>
              <a:rPr lang="de-DE" altLang="de-DE" sz="1600" dirty="0"/>
              <a:t> vor</a:t>
            </a:r>
          </a:p>
          <a:p>
            <a:pPr marL="742950" lvl="1" indent="-285750">
              <a:spcBef>
                <a:spcPts val="1000"/>
              </a:spcBef>
              <a:buFont typeface="Courier New" panose="02070309020205020404" pitchFamily="49" charset="0"/>
              <a:buChar char="o"/>
            </a:pPr>
            <a:r>
              <a:rPr lang="de-DE" altLang="de-DE" sz="1600" b="1" dirty="0"/>
              <a:t>Daten werden in der Akte </a:t>
            </a:r>
            <a:r>
              <a:rPr lang="de-DE" altLang="de-DE" sz="1600" b="1" dirty="0">
                <a:solidFill>
                  <a:srgbClr val="C00000"/>
                </a:solidFill>
                <a:effectLst>
                  <a:outerShdw blurRad="38100" dist="38100" dir="2700000" algn="tl">
                    <a:srgbClr val="000000">
                      <a:alpha val="43137"/>
                    </a:srgbClr>
                  </a:outerShdw>
                </a:effectLst>
              </a:rPr>
              <a:t>durchgängig digital </a:t>
            </a:r>
            <a:r>
              <a:rPr lang="de-DE" altLang="de-DE" sz="1600" b="1" dirty="0"/>
              <a:t>erfasst</a:t>
            </a:r>
          </a:p>
          <a:p>
            <a:pPr marL="742950" lvl="1" indent="-285750">
              <a:spcBef>
                <a:spcPts val="1000"/>
              </a:spcBef>
              <a:buFont typeface="Courier New" panose="02070309020205020404" pitchFamily="49" charset="0"/>
              <a:buChar char="o"/>
            </a:pPr>
            <a:r>
              <a:rPr lang="de-DE" altLang="de-DE" sz="1600" b="1" dirty="0">
                <a:solidFill>
                  <a:srgbClr val="C00000"/>
                </a:solidFill>
                <a:effectLst>
                  <a:outerShdw blurRad="38100" dist="38100" dir="2700000" algn="tl">
                    <a:srgbClr val="000000">
                      <a:alpha val="43137"/>
                    </a:srgbClr>
                  </a:outerShdw>
                </a:effectLst>
              </a:rPr>
              <a:t>Nachfolgende Prozesse </a:t>
            </a:r>
            <a:r>
              <a:rPr lang="de-DE" altLang="de-DE" sz="1600" dirty="0"/>
              <a:t>(z.B. Übernahme in den Arztbrief) werden optimal unterstützt</a:t>
            </a:r>
            <a:endParaRPr lang="de-DE" sz="1600" dirty="0"/>
          </a:p>
          <a:p>
            <a:pPr lvl="1">
              <a:spcBef>
                <a:spcPts val="600"/>
              </a:spcBef>
            </a:pPr>
            <a:endParaRPr lang="de-DE" sz="1600" dirty="0" smtClean="0">
              <a:solidFill>
                <a:srgbClr val="00B050"/>
              </a:solidFill>
            </a:endParaRPr>
          </a:p>
        </p:txBody>
      </p:sp>
      <p:sp>
        <p:nvSpPr>
          <p:cNvPr id="5" name="Datumsplatzhalter 4"/>
          <p:cNvSpPr>
            <a:spLocks noGrp="1"/>
          </p:cNvSpPr>
          <p:nvPr>
            <p:ph type="dt" sz="half" idx="10"/>
          </p:nvPr>
        </p:nvSpPr>
        <p:spPr/>
        <p:txBody>
          <a:bodyPr/>
          <a:lstStyle/>
          <a:p>
            <a:r>
              <a:rPr lang="de-DE" smtClean="0"/>
              <a:t>13. November 2023</a:t>
            </a:r>
            <a:endParaRPr lang="de-DE"/>
          </a:p>
        </p:txBody>
      </p:sp>
    </p:spTree>
    <p:extLst>
      <p:ext uri="{BB962C8B-B14F-4D97-AF65-F5344CB8AC3E}">
        <p14:creationId xmlns:p14="http://schemas.microsoft.com/office/powerpoint/2010/main" val="110520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3"/>
          <p:cNvSpPr>
            <a:spLocks noGrp="1"/>
          </p:cNvSpPr>
          <p:nvPr>
            <p:ph type="sldNum" sz="quarter" idx="11"/>
          </p:nvPr>
        </p:nvSpPr>
        <p:spPr>
          <a:xfrm>
            <a:off x="8244408" y="6292856"/>
            <a:ext cx="485478" cy="188007"/>
          </a:xfrm>
          <a:noFill/>
          <a:ln>
            <a:miter lim="800000"/>
            <a:headEnd/>
            <a:tailEnd/>
          </a:ln>
        </p:spPr>
        <p:txBody>
          <a:bodyPr/>
          <a:lstStyle/>
          <a:p>
            <a:pPr algn="r">
              <a:defRPr/>
            </a:pPr>
            <a:fld id="{F6A19923-2882-45EC-B669-78EA5C362B80}" type="slidenum">
              <a:rPr lang="de-DE" altLang="de-DE">
                <a:solidFill>
                  <a:srgbClr val="000000"/>
                </a:solidFill>
                <a:latin typeface="Calibri"/>
                <a:cs typeface="Arial" charset="0"/>
              </a:rPr>
              <a:pPr algn="r">
                <a:defRPr/>
              </a:pPr>
              <a:t>9</a:t>
            </a:fld>
            <a:endParaRPr lang="de-DE" altLang="de-DE" dirty="0">
              <a:solidFill>
                <a:srgbClr val="000000"/>
              </a:solidFill>
              <a:latin typeface="Calibri"/>
              <a:cs typeface="Arial" charset="0"/>
            </a:endParaRPr>
          </a:p>
        </p:txBody>
      </p:sp>
      <p:sp>
        <p:nvSpPr>
          <p:cNvPr id="30724" name="Text Box 2"/>
          <p:cNvSpPr txBox="1">
            <a:spLocks noChangeArrowheads="1"/>
          </p:cNvSpPr>
          <p:nvPr/>
        </p:nvSpPr>
        <p:spPr bwMode="auto">
          <a:xfrm>
            <a:off x="7649766" y="5748338"/>
            <a:ext cx="270272" cy="253916"/>
          </a:xfrm>
          <a:prstGeom prst="rect">
            <a:avLst/>
          </a:prstGeom>
          <a:noFill/>
          <a:ln w="9525">
            <a:noFill/>
            <a:miter lim="800000"/>
            <a:headEnd/>
            <a:tailEnd/>
          </a:ln>
        </p:spPr>
        <p:txBody>
          <a:bodyPr>
            <a:spAutoFit/>
          </a:bodyPr>
          <a:lstStyle/>
          <a:p>
            <a:pPr>
              <a:spcBef>
                <a:spcPct val="50000"/>
              </a:spcBef>
              <a:defRPr/>
            </a:pPr>
            <a:endParaRPr lang="de-DE" altLang="de-DE" sz="1050" dirty="0">
              <a:solidFill>
                <a:srgbClr val="000000"/>
              </a:solidFill>
              <a:latin typeface="Calibri"/>
            </a:endParaRPr>
          </a:p>
        </p:txBody>
      </p:sp>
      <p:sp>
        <p:nvSpPr>
          <p:cNvPr id="2" name="Fußzeilenplatzhalter 1"/>
          <p:cNvSpPr>
            <a:spLocks noGrp="1"/>
          </p:cNvSpPr>
          <p:nvPr>
            <p:ph type="ftr" sz="quarter" idx="11"/>
          </p:nvPr>
        </p:nvSpPr>
        <p:spPr>
          <a:xfrm>
            <a:off x="3016019" y="6356351"/>
            <a:ext cx="3174082" cy="273844"/>
          </a:xfrm>
        </p:spPr>
        <p:txBody>
          <a:bodyPr/>
          <a:lstStyle/>
          <a:p>
            <a:r>
              <a:rPr lang="de-DE" dirty="0" smtClean="0"/>
              <a:t>Dokumentation in der Klinik</a:t>
            </a:r>
            <a:endParaRPr lang="de-DE" dirty="0"/>
          </a:p>
        </p:txBody>
      </p:sp>
      <p:sp>
        <p:nvSpPr>
          <p:cNvPr id="5" name="Rechteck 4"/>
          <p:cNvSpPr/>
          <p:nvPr/>
        </p:nvSpPr>
        <p:spPr>
          <a:xfrm>
            <a:off x="476234" y="1065821"/>
            <a:ext cx="8253652" cy="5657959"/>
          </a:xfrm>
          <a:prstGeom prst="rect">
            <a:avLst/>
          </a:prstGeom>
        </p:spPr>
        <p:txBody>
          <a:bodyPr wrap="square">
            <a:spAutoFit/>
          </a:bodyPr>
          <a:lstStyle/>
          <a:p>
            <a:pPr>
              <a:defRPr/>
            </a:pPr>
            <a:r>
              <a:rPr lang="de-DE" sz="2200" b="1" dirty="0">
                <a:effectLst>
                  <a:outerShdw blurRad="38100" dist="38100" dir="2700000" algn="tl">
                    <a:srgbClr val="000000">
                      <a:alpha val="43137"/>
                    </a:srgbClr>
                  </a:outerShdw>
                </a:effectLst>
              </a:rPr>
              <a:t>Herausforderung: </a:t>
            </a:r>
            <a:r>
              <a:rPr lang="de-DE" sz="2200" b="1" dirty="0"/>
              <a:t>Timeline KHZG Umsetzung </a:t>
            </a:r>
            <a:endParaRPr lang="de-DE" sz="2200" b="1" dirty="0" smtClean="0"/>
          </a:p>
          <a:p>
            <a:pPr>
              <a:defRPr/>
            </a:pPr>
            <a:r>
              <a:rPr lang="de-DE" sz="2200" b="1" dirty="0" smtClean="0"/>
              <a:t>(</a:t>
            </a:r>
            <a:r>
              <a:rPr lang="de-DE" sz="2200" b="1" dirty="0"/>
              <a:t>2024 – verschoben Ende 2027):</a:t>
            </a:r>
          </a:p>
          <a:p>
            <a:pPr marL="800100" lvl="1" indent="-342900">
              <a:spcBef>
                <a:spcPts val="1000"/>
              </a:spcBef>
              <a:buFont typeface="Courier New" panose="02070309020205020404" pitchFamily="49" charset="0"/>
              <a:buChar char="o"/>
              <a:defRPr/>
            </a:pPr>
            <a:r>
              <a:rPr lang="de-DE" sz="2000" dirty="0"/>
              <a:t>Personelle Engpässe im Krankenhaus</a:t>
            </a:r>
          </a:p>
          <a:p>
            <a:pPr marL="800100" lvl="1" indent="-342900">
              <a:spcBef>
                <a:spcPts val="1000"/>
              </a:spcBef>
              <a:buFont typeface="Courier New" panose="02070309020205020404" pitchFamily="49" charset="0"/>
              <a:buChar char="o"/>
              <a:defRPr/>
            </a:pPr>
            <a:r>
              <a:rPr lang="de-DE" sz="2000" dirty="0"/>
              <a:t>Personelle Engpässe bei den Anbietern</a:t>
            </a:r>
          </a:p>
          <a:p>
            <a:pPr marL="800100" lvl="1" indent="-342900">
              <a:spcBef>
                <a:spcPts val="1000"/>
              </a:spcBef>
              <a:buFont typeface="Courier New" panose="02070309020205020404" pitchFamily="49" charset="0"/>
              <a:buChar char="o"/>
              <a:defRPr/>
            </a:pPr>
            <a:r>
              <a:rPr lang="de-DE" sz="2000" dirty="0"/>
              <a:t>Ausschreibungen (zeitliche Verzögerung</a:t>
            </a:r>
            <a:r>
              <a:rPr lang="de-DE" sz="2000" dirty="0" smtClean="0"/>
              <a:t>)</a:t>
            </a:r>
          </a:p>
          <a:p>
            <a:pPr lvl="1">
              <a:spcBef>
                <a:spcPts val="1000"/>
              </a:spcBef>
              <a:defRPr/>
            </a:pPr>
            <a:endParaRPr lang="de-DE" sz="2000" dirty="0"/>
          </a:p>
          <a:p>
            <a:pPr>
              <a:spcBef>
                <a:spcPts val="600"/>
              </a:spcBef>
            </a:pPr>
            <a:r>
              <a:rPr lang="de-DE" sz="2200" b="1" dirty="0">
                <a:effectLst>
                  <a:outerShdw blurRad="38100" dist="38100" dir="2700000" algn="tl">
                    <a:srgbClr val="000000">
                      <a:alpha val="43137"/>
                    </a:srgbClr>
                  </a:outerShdw>
                </a:effectLst>
              </a:rPr>
              <a:t>Sanktion</a:t>
            </a:r>
            <a:r>
              <a:rPr lang="de-DE" b="1" dirty="0">
                <a:effectLst>
                  <a:outerShdw blurRad="38100" dist="38100" dir="2700000" algn="tl">
                    <a:srgbClr val="000000">
                      <a:alpha val="43137"/>
                    </a:srgbClr>
                  </a:outerShdw>
                </a:effectLst>
              </a:rPr>
              <a:t> </a:t>
            </a:r>
            <a:r>
              <a:rPr lang="de-DE" sz="2000" dirty="0"/>
              <a:t>bei Nichtumsetzung (Digitalisierungs-Abschlagsvereinbarung)</a:t>
            </a:r>
          </a:p>
          <a:p>
            <a:pPr marL="620713" lvl="1" indent="-179388" defTabSz="357188">
              <a:spcBef>
                <a:spcPts val="600"/>
              </a:spcBef>
              <a:buFont typeface="Arial" panose="020B0604020202020204" pitchFamily="34" charset="0"/>
              <a:buChar char="•"/>
            </a:pPr>
            <a:r>
              <a:rPr lang="de-DE" sz="2000" dirty="0"/>
              <a:t>Abschlagshöhe beträgt bis zu 2 % jedes voll- und teilstationären Abrechnungs­falls</a:t>
            </a:r>
          </a:p>
          <a:p>
            <a:pPr marL="620713" lvl="1" indent="-179388" defTabSz="357188">
              <a:spcBef>
                <a:spcPts val="600"/>
              </a:spcBef>
              <a:buFont typeface="Arial" panose="020B0604020202020204" pitchFamily="34" charset="0"/>
              <a:buChar char="•"/>
            </a:pPr>
            <a:endParaRPr lang="de-DE" dirty="0">
              <a:solidFill>
                <a:srgbClr val="00B050"/>
              </a:solidFill>
            </a:endParaRPr>
          </a:p>
          <a:p>
            <a:pPr marL="441325" lvl="1" algn="ctr" defTabSz="357188">
              <a:spcBef>
                <a:spcPts val="600"/>
              </a:spcBef>
            </a:pPr>
            <a:r>
              <a:rPr lang="de-DE" sz="2000" b="1" dirty="0">
                <a:effectLst>
                  <a:outerShdw blurRad="38100" dist="38100" dir="2700000" algn="tl">
                    <a:srgbClr val="000000">
                      <a:alpha val="43137"/>
                    </a:srgbClr>
                  </a:outerShdw>
                </a:effectLst>
              </a:rPr>
              <a:t>Einrichtung einer digitalen Steuergruppe die Umsetzung im Haus managet!</a:t>
            </a:r>
          </a:p>
          <a:p>
            <a:pPr marL="742950" indent="-122238"/>
            <a:endParaRPr lang="de-DE" dirty="0"/>
          </a:p>
          <a:p>
            <a:pPr lvl="1">
              <a:spcBef>
                <a:spcPts val="1000"/>
              </a:spcBef>
              <a:defRPr/>
            </a:pPr>
            <a:endParaRPr lang="de-DE" sz="2000" dirty="0"/>
          </a:p>
          <a:p>
            <a:pPr lvl="1">
              <a:defRPr/>
            </a:pPr>
            <a:endParaRPr lang="de-DE" dirty="0" smtClean="0"/>
          </a:p>
        </p:txBody>
      </p:sp>
      <p:sp>
        <p:nvSpPr>
          <p:cNvPr id="10" name="Textfeld 9"/>
          <p:cNvSpPr txBox="1"/>
          <p:nvPr/>
        </p:nvSpPr>
        <p:spPr>
          <a:xfrm>
            <a:off x="178511" y="133478"/>
            <a:ext cx="6985776" cy="461665"/>
          </a:xfrm>
          <a:prstGeom prst="rect">
            <a:avLst/>
          </a:prstGeom>
          <a:noFill/>
        </p:spPr>
        <p:txBody>
          <a:bodyPr wrap="square" rtlCol="0">
            <a:spAutoFit/>
          </a:bodyPr>
          <a:lstStyle/>
          <a:p>
            <a:pPr>
              <a:defRPr/>
            </a:pPr>
            <a:r>
              <a:rPr lang="de-DE" sz="2400" b="1" dirty="0" smtClean="0">
                <a:solidFill>
                  <a:srgbClr val="C00000"/>
                </a:solidFill>
                <a:effectLst>
                  <a:outerShdw blurRad="38100" dist="38100" dir="2700000" algn="tl">
                    <a:srgbClr val="000000">
                      <a:alpha val="43137"/>
                    </a:srgbClr>
                  </a:outerShdw>
                </a:effectLst>
              </a:rPr>
              <a:t>2. Die digitale Patientenakte – schon Realität?</a:t>
            </a:r>
            <a:endParaRPr lang="de-DE" sz="2400" b="1" dirty="0">
              <a:solidFill>
                <a:srgbClr val="C00000"/>
              </a:solidFill>
              <a:effectLst>
                <a:outerShdw blurRad="38100" dist="38100" dir="2700000" algn="tl">
                  <a:srgbClr val="000000">
                    <a:alpha val="43137"/>
                  </a:srgbClr>
                </a:outerShdw>
              </a:effectLst>
              <a:latin typeface="Calibri"/>
            </a:endParaRPr>
          </a:p>
        </p:txBody>
      </p:sp>
      <p:sp>
        <p:nvSpPr>
          <p:cNvPr id="4" name="Datumsplatzhalter 3"/>
          <p:cNvSpPr>
            <a:spLocks noGrp="1"/>
          </p:cNvSpPr>
          <p:nvPr>
            <p:ph type="dt" sz="half" idx="10"/>
          </p:nvPr>
        </p:nvSpPr>
        <p:spPr/>
        <p:txBody>
          <a:bodyPr/>
          <a:lstStyle/>
          <a:p>
            <a:r>
              <a:rPr lang="de-DE" smtClean="0"/>
              <a:t>13. November 2023</a:t>
            </a:r>
            <a:endParaRPr lang="de-DE"/>
          </a:p>
        </p:txBody>
      </p:sp>
    </p:spTree>
    <p:extLst>
      <p:ext uri="{BB962C8B-B14F-4D97-AF65-F5344CB8AC3E}">
        <p14:creationId xmlns:p14="http://schemas.microsoft.com/office/powerpoint/2010/main" val="382920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2944</Words>
  <Application>Microsoft Office PowerPoint</Application>
  <PresentationFormat>Bildschirmpräsentation (4:3)</PresentationFormat>
  <Paragraphs>602</Paragraphs>
  <Slides>46</Slides>
  <Notes>44</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46</vt:i4>
      </vt:variant>
    </vt:vector>
  </HeadingPairs>
  <TitlesOfParts>
    <vt:vector size="55" baseType="lpstr">
      <vt:lpstr>Arial</vt:lpstr>
      <vt:lpstr>Calibri</vt:lpstr>
      <vt:lpstr>Calibri Light</vt:lpstr>
      <vt:lpstr>Courier New</vt:lpstr>
      <vt:lpstr>MV Boli</vt:lpstr>
      <vt:lpstr>Times New Roman</vt:lpstr>
      <vt:lpstr>Wingdings</vt:lpstr>
      <vt:lpstr>Office</vt:lpstr>
      <vt:lpstr>Larissa</vt:lpstr>
      <vt:lpstr>PowerPoint-Präsentation</vt:lpstr>
      <vt:lpstr>PowerPoint-Präsentation</vt:lpstr>
      <vt:lpstr>PowerPoint-Präsentation</vt:lpstr>
      <vt:lpstr>PowerPoint-Präsentation</vt:lpstr>
      <vt:lpstr>PowerPoint-Präsentation</vt:lpstr>
      <vt:lpstr>Klinikum Mutterhaus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Ergebnis eines internen Aktenaudits</vt:lpstr>
      <vt:lpstr>Beispiel “Mehrfach Signatur“: Arztbrief intern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Klinikum Mutterhaus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Clüsserath, Christiane, Sekr. Geschäftsführung</dc:creator>
  <cp:lastModifiedBy>Michael Grundmann</cp:lastModifiedBy>
  <cp:revision>198</cp:revision>
  <cp:lastPrinted>2023-10-11T13:31:24Z</cp:lastPrinted>
  <dcterms:created xsi:type="dcterms:W3CDTF">2023-07-31T10:21:17Z</dcterms:created>
  <dcterms:modified xsi:type="dcterms:W3CDTF">2023-11-25T07:36:29Z</dcterms:modified>
</cp:coreProperties>
</file>