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1138" r:id="rId2"/>
    <p:sldId id="1081" r:id="rId3"/>
    <p:sldId id="395" r:id="rId4"/>
    <p:sldId id="1200" r:id="rId5"/>
    <p:sldId id="1198" r:id="rId6"/>
    <p:sldId id="1199" r:id="rId7"/>
    <p:sldId id="1201" r:id="rId8"/>
    <p:sldId id="1202" r:id="rId9"/>
    <p:sldId id="1158" r:id="rId10"/>
    <p:sldId id="1203" r:id="rId11"/>
    <p:sldId id="1591" r:id="rId12"/>
    <p:sldId id="838" r:id="rId13"/>
    <p:sldId id="1592" r:id="rId14"/>
    <p:sldId id="1561" r:id="rId15"/>
    <p:sldId id="1618" r:id="rId16"/>
    <p:sldId id="1562" r:id="rId17"/>
    <p:sldId id="1565" r:id="rId18"/>
    <p:sldId id="1567" r:id="rId19"/>
    <p:sldId id="1626" r:id="rId20"/>
    <p:sldId id="1432" r:id="rId21"/>
    <p:sldId id="1431" r:id="rId22"/>
    <p:sldId id="1625" r:id="rId23"/>
    <p:sldId id="1616" r:id="rId24"/>
    <p:sldId id="1633" r:id="rId25"/>
    <p:sldId id="1634" r:id="rId26"/>
    <p:sldId id="1636" r:id="rId27"/>
    <p:sldId id="1635" r:id="rId28"/>
    <p:sldId id="1627" r:id="rId29"/>
    <p:sldId id="1632" r:id="rId30"/>
    <p:sldId id="1603" r:id="rId31"/>
    <p:sldId id="1604" r:id="rId32"/>
    <p:sldId id="1628" r:id="rId33"/>
    <p:sldId id="1583" r:id="rId34"/>
    <p:sldId id="1617" r:id="rId35"/>
    <p:sldId id="1147" r:id="rId36"/>
    <p:sldId id="1148" r:id="rId37"/>
    <p:sldId id="1182" r:id="rId38"/>
    <p:sldId id="1183" r:id="rId39"/>
    <p:sldId id="984" r:id="rId40"/>
    <p:sldId id="986" r:id="rId41"/>
    <p:sldId id="975" r:id="rId42"/>
    <p:sldId id="1630" r:id="rId43"/>
    <p:sldId id="1629" r:id="rId44"/>
    <p:sldId id="1191" r:id="rId45"/>
    <p:sldId id="1164" r:id="rId46"/>
    <p:sldId id="1141" r:id="rId47"/>
    <p:sldId id="1165" r:id="rId48"/>
    <p:sldId id="1209" r:id="rId49"/>
    <p:sldId id="1139" r:id="rId50"/>
  </p:sldIdLst>
  <p:sldSz cx="9144000" cy="6858000" type="screen4x3"/>
  <p:notesSz cx="7104063" cy="10234613"/>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CC0000"/>
    <a:srgbClr val="FF33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1" autoAdjust="0"/>
    <p:restoredTop sz="71223" autoAdjust="0"/>
  </p:normalViewPr>
  <p:slideViewPr>
    <p:cSldViewPr snapToGrid="0" snapToObjects="1">
      <p:cViewPr varScale="1">
        <p:scale>
          <a:sx n="96" d="100"/>
          <a:sy n="96" d="100"/>
        </p:scale>
        <p:origin x="413" y="72"/>
      </p:cViewPr>
      <p:guideLst>
        <p:guide orient="horz" pos="2160"/>
        <p:guide pos="2880"/>
      </p:guideLst>
    </p:cSldViewPr>
  </p:slideViewPr>
  <p:outlineViewPr>
    <p:cViewPr>
      <p:scale>
        <a:sx n="33" d="100"/>
        <a:sy n="33" d="100"/>
      </p:scale>
      <p:origin x="0" y="3071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solidFill>
                  <a:schemeClr val="tx1"/>
                </a:solidFill>
              </a:rPr>
              <a:t>Wie</a:t>
            </a:r>
            <a:r>
              <a:rPr lang="en-US" sz="2400" b="1" baseline="0" dirty="0">
                <a:solidFill>
                  <a:schemeClr val="tx1"/>
                </a:solidFill>
              </a:rPr>
              <a:t> </a:t>
            </a:r>
            <a:r>
              <a:rPr lang="en-US" sz="2400" b="1" baseline="0" dirty="0" err="1">
                <a:solidFill>
                  <a:schemeClr val="tx1"/>
                </a:solidFill>
              </a:rPr>
              <a:t>fanden</a:t>
            </a:r>
            <a:r>
              <a:rPr lang="en-US" sz="2400" b="1" baseline="0" dirty="0">
                <a:solidFill>
                  <a:schemeClr val="tx1"/>
                </a:solidFill>
              </a:rPr>
              <a:t> Sie die </a:t>
            </a:r>
            <a:r>
              <a:rPr lang="en-US" sz="2400" b="1" baseline="0" dirty="0" err="1">
                <a:solidFill>
                  <a:schemeClr val="tx1"/>
                </a:solidFill>
              </a:rPr>
              <a:t>Bedienung</a:t>
            </a:r>
            <a:r>
              <a:rPr lang="en-US" sz="2400" b="1" baseline="0" dirty="0">
                <a:solidFill>
                  <a:schemeClr val="tx1"/>
                </a:solidFill>
              </a:rPr>
              <a:t> </a:t>
            </a:r>
            <a:r>
              <a:rPr lang="en-US" sz="2400" b="1" baseline="0" dirty="0" err="1">
                <a:solidFill>
                  <a:schemeClr val="tx1"/>
                </a:solidFill>
              </a:rPr>
              <a:t>bei</a:t>
            </a:r>
            <a:r>
              <a:rPr lang="en-US" sz="2400" b="1" baseline="0" dirty="0">
                <a:solidFill>
                  <a:schemeClr val="tx1"/>
                </a:solidFill>
              </a:rPr>
              <a:t> </a:t>
            </a:r>
            <a:r>
              <a:rPr lang="en-US" sz="2400" b="1" baseline="0" dirty="0" err="1">
                <a:solidFill>
                  <a:schemeClr val="tx1"/>
                </a:solidFill>
              </a:rPr>
              <a:t>Beantwortung</a:t>
            </a:r>
            <a:r>
              <a:rPr lang="en-US" sz="2400" b="1" baseline="0" dirty="0">
                <a:solidFill>
                  <a:schemeClr val="tx1"/>
                </a:solidFill>
              </a:rPr>
              <a:t> der </a:t>
            </a:r>
            <a:r>
              <a:rPr lang="en-US" sz="2400" b="1" baseline="0" dirty="0" err="1">
                <a:solidFill>
                  <a:schemeClr val="tx1"/>
                </a:solidFill>
              </a:rPr>
              <a:t>Fragen</a:t>
            </a:r>
            <a:r>
              <a:rPr lang="en-US" sz="2400" b="1" baseline="0" dirty="0">
                <a:solidFill>
                  <a:schemeClr val="tx1"/>
                </a:solidFill>
              </a:rPr>
              <a:t>?</a:t>
            </a:r>
            <a:endParaRPr lang="en-US" sz="2400" b="1"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Verkauf</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3A2-411A-9C8E-93097D2DD41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3A2-411A-9C8E-93097D2DD41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3A2-411A-9C8E-93097D2DD41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3A2-411A-9C8E-93097D2DD419}"/>
              </c:ext>
            </c:extLst>
          </c:dPt>
          <c:cat>
            <c:strRef>
              <c:f>Tabelle1!$A$2:$A$5</c:f>
              <c:strCache>
                <c:ptCount val="4"/>
                <c:pt idx="0">
                  <c:v>sehr leicht 64 % </c:v>
                </c:pt>
                <c:pt idx="1">
                  <c:v>leicht 11 %</c:v>
                </c:pt>
                <c:pt idx="2">
                  <c:v>schwierig 2 %</c:v>
                </c:pt>
                <c:pt idx="3">
                  <c:v>sehr schwierig 7 %</c:v>
                </c:pt>
              </c:strCache>
            </c:strRef>
          </c:cat>
          <c:val>
            <c:numRef>
              <c:f>Tabelle1!$B$2:$B$5</c:f>
              <c:numCache>
                <c:formatCode>0%</c:formatCode>
                <c:ptCount val="4"/>
                <c:pt idx="0">
                  <c:v>0.64</c:v>
                </c:pt>
                <c:pt idx="1">
                  <c:v>0.11</c:v>
                </c:pt>
                <c:pt idx="2">
                  <c:v>0.02</c:v>
                </c:pt>
                <c:pt idx="3">
                  <c:v>7.0000000000000007E-2</c:v>
                </c:pt>
              </c:numCache>
            </c:numRef>
          </c:val>
          <c:extLst>
            <c:ext xmlns:c16="http://schemas.microsoft.com/office/drawing/2014/chart" uri="{C3380CC4-5D6E-409C-BE32-E72D297353CC}">
              <c16:uniqueId val="{00000000-9C49-4D87-A1AD-BCB61336DB2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baseline="0" dirty="0">
                <a:solidFill>
                  <a:schemeClr val="tx1"/>
                </a:solidFill>
              </a:rPr>
              <a:t>Hatten Sie </a:t>
            </a:r>
            <a:r>
              <a:rPr lang="en-US" sz="2400" b="1" baseline="0" dirty="0" err="1">
                <a:solidFill>
                  <a:schemeClr val="tx1"/>
                </a:solidFill>
              </a:rPr>
              <a:t>Verständnisprobleme</a:t>
            </a:r>
            <a:r>
              <a:rPr lang="en-US" sz="2400" b="1" baseline="0" dirty="0">
                <a:solidFill>
                  <a:schemeClr val="tx1"/>
                </a:solidFill>
              </a:rPr>
              <a:t> </a:t>
            </a:r>
            <a:r>
              <a:rPr lang="en-US" sz="2400" b="1" baseline="0" dirty="0" err="1">
                <a:solidFill>
                  <a:schemeClr val="tx1"/>
                </a:solidFill>
              </a:rPr>
              <a:t>bei</a:t>
            </a:r>
            <a:r>
              <a:rPr lang="en-US" sz="2400" b="1" baseline="0" dirty="0">
                <a:solidFill>
                  <a:schemeClr val="tx1"/>
                </a:solidFill>
              </a:rPr>
              <a:t> der </a:t>
            </a:r>
            <a:r>
              <a:rPr lang="en-US" sz="2400" b="1" baseline="0" dirty="0" err="1">
                <a:solidFill>
                  <a:schemeClr val="tx1"/>
                </a:solidFill>
              </a:rPr>
              <a:t>Beantwortung</a:t>
            </a:r>
            <a:r>
              <a:rPr lang="en-US" sz="2400" b="1" baseline="0" dirty="0">
                <a:solidFill>
                  <a:schemeClr val="tx1"/>
                </a:solidFill>
              </a:rPr>
              <a:t> der </a:t>
            </a:r>
            <a:r>
              <a:rPr lang="en-US" sz="2400" b="1" baseline="0" dirty="0" err="1">
                <a:solidFill>
                  <a:schemeClr val="tx1"/>
                </a:solidFill>
              </a:rPr>
              <a:t>Fragen</a:t>
            </a:r>
            <a:r>
              <a:rPr lang="en-US" sz="2400" b="1" baseline="0" dirty="0">
                <a:solidFill>
                  <a:schemeClr val="tx1"/>
                </a:solidFill>
              </a:rPr>
              <a:t>?</a:t>
            </a:r>
            <a:endParaRPr lang="en-US" sz="2400" b="1"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Verkauf</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D90-48E4-95FB-935CF647340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D90-48E4-95FB-935CF647340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D90-48E4-95FB-935CF647340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D90-48E4-95FB-935CF6473403}"/>
              </c:ext>
            </c:extLst>
          </c:dPt>
          <c:cat>
            <c:strRef>
              <c:f>Tabelle1!$A$2:$A$5</c:f>
              <c:strCache>
                <c:ptCount val="3"/>
                <c:pt idx="0">
                  <c:v>ja 10 %</c:v>
                </c:pt>
                <c:pt idx="1">
                  <c:v>nein 72 % </c:v>
                </c:pt>
                <c:pt idx="2">
                  <c:v>keine Angabe 18 % </c:v>
                </c:pt>
              </c:strCache>
            </c:strRef>
          </c:cat>
          <c:val>
            <c:numRef>
              <c:f>Tabelle1!$B$2:$B$5</c:f>
              <c:numCache>
                <c:formatCode>0%</c:formatCode>
                <c:ptCount val="4"/>
                <c:pt idx="0">
                  <c:v>0.1</c:v>
                </c:pt>
                <c:pt idx="1">
                  <c:v>0.72</c:v>
                </c:pt>
                <c:pt idx="2">
                  <c:v>0.18</c:v>
                </c:pt>
              </c:numCache>
            </c:numRef>
          </c:val>
          <c:extLst>
            <c:ext xmlns:c16="http://schemas.microsoft.com/office/drawing/2014/chart" uri="{C3380CC4-5D6E-409C-BE32-E72D297353CC}">
              <c16:uniqueId val="{00000000-9C49-4D87-A1AD-BCB61336DB2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baseline="0" dirty="0" err="1">
                <a:solidFill>
                  <a:schemeClr val="tx1"/>
                </a:solidFill>
              </a:rPr>
              <a:t>Haben</a:t>
            </a:r>
            <a:r>
              <a:rPr lang="en-US" sz="2000" b="1" baseline="0" dirty="0">
                <a:solidFill>
                  <a:schemeClr val="tx1"/>
                </a:solidFill>
              </a:rPr>
              <a:t> Sie </a:t>
            </a:r>
            <a:r>
              <a:rPr lang="en-US" sz="2000" b="1" baseline="0" dirty="0" err="1">
                <a:solidFill>
                  <a:schemeClr val="tx1"/>
                </a:solidFill>
              </a:rPr>
              <a:t>Hilfe</a:t>
            </a:r>
            <a:r>
              <a:rPr lang="en-US" sz="2000" b="1" baseline="0" dirty="0">
                <a:solidFill>
                  <a:schemeClr val="tx1"/>
                </a:solidFill>
              </a:rPr>
              <a:t> </a:t>
            </a:r>
            <a:r>
              <a:rPr lang="en-US" sz="2000" b="1" baseline="0" dirty="0" err="1">
                <a:solidFill>
                  <a:schemeClr val="tx1"/>
                </a:solidFill>
              </a:rPr>
              <a:t>bei</a:t>
            </a:r>
            <a:r>
              <a:rPr lang="en-US" sz="2000" b="1" baseline="0" dirty="0">
                <a:solidFill>
                  <a:schemeClr val="tx1"/>
                </a:solidFill>
              </a:rPr>
              <a:t> der </a:t>
            </a:r>
            <a:r>
              <a:rPr lang="en-US" sz="2000" b="1" baseline="0" dirty="0" err="1">
                <a:solidFill>
                  <a:schemeClr val="tx1"/>
                </a:solidFill>
              </a:rPr>
              <a:t>Beantwortung</a:t>
            </a:r>
            <a:r>
              <a:rPr lang="en-US" sz="2000" b="1" baseline="0" dirty="0">
                <a:solidFill>
                  <a:schemeClr val="tx1"/>
                </a:solidFill>
              </a:rPr>
              <a:t> der </a:t>
            </a:r>
            <a:r>
              <a:rPr lang="en-US" sz="2000" b="1" baseline="0" dirty="0" err="1">
                <a:solidFill>
                  <a:schemeClr val="tx1"/>
                </a:solidFill>
              </a:rPr>
              <a:t>Fragen</a:t>
            </a:r>
            <a:r>
              <a:rPr lang="en-US" sz="2000" b="1" baseline="0" dirty="0">
                <a:solidFill>
                  <a:schemeClr val="tx1"/>
                </a:solidFill>
              </a:rPr>
              <a:t> </a:t>
            </a:r>
            <a:r>
              <a:rPr lang="en-US" sz="2000" b="1" baseline="0" dirty="0" err="1">
                <a:solidFill>
                  <a:schemeClr val="tx1"/>
                </a:solidFill>
              </a:rPr>
              <a:t>oder</a:t>
            </a:r>
            <a:r>
              <a:rPr lang="en-US" sz="2000" b="1" baseline="0" dirty="0">
                <a:solidFill>
                  <a:schemeClr val="tx1"/>
                </a:solidFill>
              </a:rPr>
              <a:t> der </a:t>
            </a:r>
            <a:r>
              <a:rPr lang="en-US" sz="2000" b="1" baseline="0" dirty="0" err="1">
                <a:solidFill>
                  <a:schemeClr val="tx1"/>
                </a:solidFill>
              </a:rPr>
              <a:t>Bedienung</a:t>
            </a:r>
            <a:r>
              <a:rPr lang="en-US" sz="2000" b="1" baseline="0" dirty="0">
                <a:solidFill>
                  <a:schemeClr val="tx1"/>
                </a:solidFill>
              </a:rPr>
              <a:t> </a:t>
            </a:r>
            <a:r>
              <a:rPr lang="en-US" sz="2000" b="1" baseline="0" dirty="0" err="1">
                <a:solidFill>
                  <a:schemeClr val="tx1"/>
                </a:solidFill>
              </a:rPr>
              <a:t>benötigt</a:t>
            </a:r>
            <a:r>
              <a:rPr lang="en-US" sz="2000" b="1" baseline="0" dirty="0">
                <a:solidFill>
                  <a:schemeClr val="tx1"/>
                </a:solidFill>
              </a:rPr>
              <a:t>?</a:t>
            </a: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pieChart>
        <c:varyColors val="1"/>
        <c:ser>
          <c:idx val="0"/>
          <c:order val="0"/>
          <c:tx>
            <c:strRef>
              <c:f>Tabelle1!$B$1</c:f>
              <c:strCache>
                <c:ptCount val="1"/>
                <c:pt idx="0">
                  <c:v>Verkauf</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F26-43D6-A704-669B6C2A843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F26-43D6-A704-669B6C2A843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F26-43D6-A704-669B6C2A843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F26-43D6-A704-669B6C2A843B}"/>
              </c:ext>
            </c:extLst>
          </c:dPt>
          <c:cat>
            <c:strRef>
              <c:f>Tabelle1!$A$2:$A$5</c:f>
              <c:strCache>
                <c:ptCount val="3"/>
                <c:pt idx="0">
                  <c:v>ja 19%</c:v>
                </c:pt>
                <c:pt idx="1">
                  <c:v>nein 69 % </c:v>
                </c:pt>
                <c:pt idx="2">
                  <c:v>keine Angabe 12 % </c:v>
                </c:pt>
              </c:strCache>
            </c:strRef>
          </c:cat>
          <c:val>
            <c:numRef>
              <c:f>Tabelle1!$B$2:$B$5</c:f>
              <c:numCache>
                <c:formatCode>0%</c:formatCode>
                <c:ptCount val="4"/>
                <c:pt idx="0">
                  <c:v>0.19</c:v>
                </c:pt>
                <c:pt idx="1">
                  <c:v>0.69</c:v>
                </c:pt>
                <c:pt idx="2">
                  <c:v>0.12</c:v>
                </c:pt>
              </c:numCache>
            </c:numRef>
          </c:val>
          <c:extLst>
            <c:ext xmlns:c16="http://schemas.microsoft.com/office/drawing/2014/chart" uri="{C3380CC4-5D6E-409C-BE32-E72D297353CC}">
              <c16:uniqueId val="{00000000-9C49-4D87-A1AD-BCB61336DB2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78427" cy="511730"/>
          </a:xfrm>
          <a:prstGeom prst="rect">
            <a:avLst/>
          </a:prstGeom>
        </p:spPr>
        <p:txBody>
          <a:bodyPr vert="horz" lIns="99063" tIns="49532" rIns="99063" bIns="49532" rtlCol="0"/>
          <a:lstStyle>
            <a:lvl1pPr algn="l">
              <a:defRPr sz="1300"/>
            </a:lvl1pPr>
          </a:lstStyle>
          <a:p>
            <a:endParaRPr lang="de-DE"/>
          </a:p>
        </p:txBody>
      </p:sp>
      <p:sp>
        <p:nvSpPr>
          <p:cNvPr id="3" name="Datumsplatzhalter 2"/>
          <p:cNvSpPr>
            <a:spLocks noGrp="1"/>
          </p:cNvSpPr>
          <p:nvPr>
            <p:ph type="dt" idx="1"/>
          </p:nvPr>
        </p:nvSpPr>
        <p:spPr>
          <a:xfrm>
            <a:off x="4023993" y="1"/>
            <a:ext cx="3078427" cy="511730"/>
          </a:xfrm>
          <a:prstGeom prst="rect">
            <a:avLst/>
          </a:prstGeom>
        </p:spPr>
        <p:txBody>
          <a:bodyPr vert="horz" lIns="99063" tIns="49532" rIns="99063" bIns="49532" rtlCol="0"/>
          <a:lstStyle>
            <a:lvl1pPr algn="r">
              <a:defRPr sz="1300"/>
            </a:lvl1pPr>
          </a:lstStyle>
          <a:p>
            <a:fld id="{57529244-1137-49DC-8850-177E3719147A}" type="datetimeFigureOut">
              <a:rPr lang="de-DE" smtClean="0"/>
              <a:t>06.11.2022</a:t>
            </a:fld>
            <a:endParaRPr lang="de-DE"/>
          </a:p>
        </p:txBody>
      </p:sp>
      <p:sp>
        <p:nvSpPr>
          <p:cNvPr id="4" name="Folienbildplatzhalt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63" tIns="49532" rIns="99063" bIns="49532" rtlCol="0" anchor="ctr"/>
          <a:lstStyle/>
          <a:p>
            <a:endParaRPr lang="de-DE"/>
          </a:p>
        </p:txBody>
      </p:sp>
      <p:sp>
        <p:nvSpPr>
          <p:cNvPr id="5" name="Notizenplatzhalter 4"/>
          <p:cNvSpPr>
            <a:spLocks noGrp="1"/>
          </p:cNvSpPr>
          <p:nvPr>
            <p:ph type="body" sz="quarter" idx="3"/>
          </p:nvPr>
        </p:nvSpPr>
        <p:spPr>
          <a:xfrm>
            <a:off x="710407" y="4861443"/>
            <a:ext cx="5683250" cy="4605575"/>
          </a:xfrm>
          <a:prstGeom prst="rect">
            <a:avLst/>
          </a:prstGeom>
        </p:spPr>
        <p:txBody>
          <a:bodyPr vert="horz" lIns="99063" tIns="49532" rIns="99063" bIns="49532"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721108"/>
            <a:ext cx="3078427" cy="511730"/>
          </a:xfrm>
          <a:prstGeom prst="rect">
            <a:avLst/>
          </a:prstGeom>
        </p:spPr>
        <p:txBody>
          <a:bodyPr vert="horz" lIns="99063" tIns="49532" rIns="99063" bIns="49532" rtlCol="0" anchor="b"/>
          <a:lstStyle>
            <a:lvl1pPr algn="l">
              <a:defRPr sz="1300"/>
            </a:lvl1pPr>
          </a:lstStyle>
          <a:p>
            <a:endParaRPr lang="de-DE"/>
          </a:p>
        </p:txBody>
      </p:sp>
      <p:sp>
        <p:nvSpPr>
          <p:cNvPr id="7" name="Foliennummernplatzhalter 6"/>
          <p:cNvSpPr>
            <a:spLocks noGrp="1"/>
          </p:cNvSpPr>
          <p:nvPr>
            <p:ph type="sldNum" sz="quarter" idx="5"/>
          </p:nvPr>
        </p:nvSpPr>
        <p:spPr>
          <a:xfrm>
            <a:off x="4023993" y="9721108"/>
            <a:ext cx="3078427" cy="511730"/>
          </a:xfrm>
          <a:prstGeom prst="rect">
            <a:avLst/>
          </a:prstGeom>
        </p:spPr>
        <p:txBody>
          <a:bodyPr vert="horz" lIns="99063" tIns="49532" rIns="99063" bIns="49532" rtlCol="0" anchor="b"/>
          <a:lstStyle>
            <a:lvl1pPr algn="r">
              <a:defRPr sz="1300"/>
            </a:lvl1pPr>
          </a:lstStyle>
          <a:p>
            <a:fld id="{88EFF383-6D96-4E7C-A8D2-316BC74FF37F}" type="slidenum">
              <a:rPr lang="de-DE" smtClean="0"/>
              <a:t>‹Nr.›</a:t>
            </a:fld>
            <a:endParaRPr lang="de-DE"/>
          </a:p>
        </p:txBody>
      </p:sp>
    </p:spTree>
    <p:extLst>
      <p:ext uri="{BB962C8B-B14F-4D97-AF65-F5344CB8AC3E}">
        <p14:creationId xmlns:p14="http://schemas.microsoft.com/office/powerpoint/2010/main" val="240395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a:p>
        </p:txBody>
      </p:sp>
      <p:sp>
        <p:nvSpPr>
          <p:cNvPr id="819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065" indent="-285794">
              <a:defRPr>
                <a:solidFill>
                  <a:schemeClr val="tx1"/>
                </a:solidFill>
                <a:latin typeface="Arial" panose="020B0604020202020204" pitchFamily="34" charset="0"/>
                <a:cs typeface="Arial" panose="020B0604020202020204" pitchFamily="34" charset="0"/>
              </a:defRPr>
            </a:lvl2pPr>
            <a:lvl3pPr marL="1143176" indent="-228636">
              <a:defRPr>
                <a:solidFill>
                  <a:schemeClr val="tx1"/>
                </a:solidFill>
                <a:latin typeface="Arial" panose="020B0604020202020204" pitchFamily="34" charset="0"/>
                <a:cs typeface="Arial" panose="020B0604020202020204" pitchFamily="34" charset="0"/>
              </a:defRPr>
            </a:lvl3pPr>
            <a:lvl4pPr marL="1600448" indent="-228636">
              <a:defRPr>
                <a:solidFill>
                  <a:schemeClr val="tx1"/>
                </a:solidFill>
                <a:latin typeface="Arial" panose="020B0604020202020204" pitchFamily="34" charset="0"/>
                <a:cs typeface="Arial" panose="020B0604020202020204" pitchFamily="34" charset="0"/>
              </a:defRPr>
            </a:lvl4pPr>
            <a:lvl5pPr marL="2057718" indent="-228636">
              <a:defRPr>
                <a:solidFill>
                  <a:schemeClr val="tx1"/>
                </a:solidFill>
                <a:latin typeface="Arial" panose="020B0604020202020204" pitchFamily="34" charset="0"/>
                <a:cs typeface="Arial" panose="020B0604020202020204" pitchFamily="34" charset="0"/>
              </a:defRPr>
            </a:lvl5pPr>
            <a:lvl6pPr marL="2514988" indent="-2286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2260" indent="-2286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530" indent="-2286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802" indent="-2286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0135B1-3E4C-4F6C-8A75-3F28C417312D}" type="slidenum">
              <a:rPr lang="de-DE" altLang="de-DE">
                <a:latin typeface="Calibri" panose="020F0502020204030204" pitchFamily="34" charset="0"/>
              </a:rPr>
              <a:pPr/>
              <a:t>1</a:t>
            </a:fld>
            <a:endParaRPr lang="de-DE" altLang="de-DE">
              <a:latin typeface="Calibri" panose="020F0502020204030204" pitchFamily="34" charset="0"/>
            </a:endParaRPr>
          </a:p>
        </p:txBody>
      </p:sp>
    </p:spTree>
    <p:extLst>
      <p:ext uri="{BB962C8B-B14F-4D97-AF65-F5344CB8AC3E}">
        <p14:creationId xmlns:p14="http://schemas.microsoft.com/office/powerpoint/2010/main" val="513029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47775" y="1279525"/>
            <a:ext cx="4603750" cy="34544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defTabSz="495239">
              <a:defRPr/>
            </a:pPr>
            <a:fld id="{73F897A5-DE11-4CD4-85AF-E90D98A9AB71}" type="slidenum">
              <a:rPr lang="de-DE">
                <a:solidFill>
                  <a:prstClr val="black"/>
                </a:solidFill>
                <a:latin typeface="Calibri"/>
              </a:rPr>
              <a:pPr defTabSz="495239">
                <a:defRPr/>
              </a:pPr>
              <a:t>48</a:t>
            </a:fld>
            <a:endParaRPr lang="de-DE" dirty="0">
              <a:solidFill>
                <a:prstClr val="black"/>
              </a:solidFill>
              <a:latin typeface="Calibri"/>
            </a:endParaRPr>
          </a:p>
        </p:txBody>
      </p:sp>
    </p:spTree>
    <p:extLst>
      <p:ext uri="{BB962C8B-B14F-4D97-AF65-F5344CB8AC3E}">
        <p14:creationId xmlns:p14="http://schemas.microsoft.com/office/powerpoint/2010/main" val="2320622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a:p>
        </p:txBody>
      </p:sp>
      <p:sp>
        <p:nvSpPr>
          <p:cNvPr id="819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3065" indent="-285794">
              <a:defRPr>
                <a:solidFill>
                  <a:schemeClr val="tx1"/>
                </a:solidFill>
                <a:latin typeface="Arial" panose="020B0604020202020204" pitchFamily="34" charset="0"/>
                <a:cs typeface="Arial" panose="020B0604020202020204" pitchFamily="34" charset="0"/>
              </a:defRPr>
            </a:lvl2pPr>
            <a:lvl3pPr marL="1143176" indent="-228636">
              <a:defRPr>
                <a:solidFill>
                  <a:schemeClr val="tx1"/>
                </a:solidFill>
                <a:latin typeface="Arial" panose="020B0604020202020204" pitchFamily="34" charset="0"/>
                <a:cs typeface="Arial" panose="020B0604020202020204" pitchFamily="34" charset="0"/>
              </a:defRPr>
            </a:lvl3pPr>
            <a:lvl4pPr marL="1600448" indent="-228636">
              <a:defRPr>
                <a:solidFill>
                  <a:schemeClr val="tx1"/>
                </a:solidFill>
                <a:latin typeface="Arial" panose="020B0604020202020204" pitchFamily="34" charset="0"/>
                <a:cs typeface="Arial" panose="020B0604020202020204" pitchFamily="34" charset="0"/>
              </a:defRPr>
            </a:lvl4pPr>
            <a:lvl5pPr marL="2057718" indent="-228636">
              <a:defRPr>
                <a:solidFill>
                  <a:schemeClr val="tx1"/>
                </a:solidFill>
                <a:latin typeface="Arial" panose="020B0604020202020204" pitchFamily="34" charset="0"/>
                <a:cs typeface="Arial" panose="020B0604020202020204" pitchFamily="34" charset="0"/>
              </a:defRPr>
            </a:lvl5pPr>
            <a:lvl6pPr marL="2514988" indent="-2286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2260" indent="-2286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530" indent="-2286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802" indent="-22863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0135B1-3E4C-4F6C-8A75-3F28C417312D}" type="slidenum">
              <a:rPr lang="de-DE" altLang="de-DE">
                <a:latin typeface="Calibri" panose="020F0502020204030204" pitchFamily="34" charset="0"/>
              </a:rPr>
              <a:pPr/>
              <a:t>49</a:t>
            </a:fld>
            <a:endParaRPr lang="de-DE" altLang="de-DE">
              <a:latin typeface="Calibri" panose="020F0502020204030204" pitchFamily="34" charset="0"/>
            </a:endParaRPr>
          </a:p>
        </p:txBody>
      </p:sp>
    </p:spTree>
    <p:extLst>
      <p:ext uri="{BB962C8B-B14F-4D97-AF65-F5344CB8AC3E}">
        <p14:creationId xmlns:p14="http://schemas.microsoft.com/office/powerpoint/2010/main" val="3319012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112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8E93344-28F0-427A-9D55-22BD3F7A7593}" type="slidenum">
              <a:rPr lang="de-DE" altLang="de-DE"/>
              <a:pPr fontAlgn="base">
                <a:spcBef>
                  <a:spcPct val="0"/>
                </a:spcBef>
                <a:spcAft>
                  <a:spcPct val="0"/>
                </a:spcAft>
              </a:pPr>
              <a:t>3</a:t>
            </a:fld>
            <a:endParaRPr lang="de-DE" altLang="de-DE"/>
          </a:p>
        </p:txBody>
      </p:sp>
    </p:spTree>
    <p:extLst>
      <p:ext uri="{BB962C8B-B14F-4D97-AF65-F5344CB8AC3E}">
        <p14:creationId xmlns:p14="http://schemas.microsoft.com/office/powerpoint/2010/main" val="4096637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112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8E93344-28F0-427A-9D55-22BD3F7A7593}" type="slidenum">
              <a:rPr lang="de-DE" altLang="de-DE"/>
              <a:pPr fontAlgn="base">
                <a:spcBef>
                  <a:spcPct val="0"/>
                </a:spcBef>
                <a:spcAft>
                  <a:spcPct val="0"/>
                </a:spcAft>
              </a:pPr>
              <a:t>4</a:t>
            </a:fld>
            <a:endParaRPr lang="de-DE" altLang="de-DE"/>
          </a:p>
        </p:txBody>
      </p:sp>
    </p:spTree>
    <p:extLst>
      <p:ext uri="{BB962C8B-B14F-4D97-AF65-F5344CB8AC3E}">
        <p14:creationId xmlns:p14="http://schemas.microsoft.com/office/powerpoint/2010/main" val="3918107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112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8E93344-28F0-427A-9D55-22BD3F7A7593}" type="slidenum">
              <a:rPr lang="de-DE" altLang="de-DE"/>
              <a:pPr fontAlgn="base">
                <a:spcBef>
                  <a:spcPct val="0"/>
                </a:spcBef>
                <a:spcAft>
                  <a:spcPct val="0"/>
                </a:spcAft>
              </a:pPr>
              <a:t>5</a:t>
            </a:fld>
            <a:endParaRPr lang="de-DE" altLang="de-DE"/>
          </a:p>
        </p:txBody>
      </p:sp>
    </p:spTree>
    <p:extLst>
      <p:ext uri="{BB962C8B-B14F-4D97-AF65-F5344CB8AC3E}">
        <p14:creationId xmlns:p14="http://schemas.microsoft.com/office/powerpoint/2010/main" val="3100966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112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8E93344-28F0-427A-9D55-22BD3F7A7593}" type="slidenum">
              <a:rPr lang="de-DE" altLang="de-DE"/>
              <a:pPr fontAlgn="base">
                <a:spcBef>
                  <a:spcPct val="0"/>
                </a:spcBef>
                <a:spcAft>
                  <a:spcPct val="0"/>
                </a:spcAft>
              </a:pPr>
              <a:t>6</a:t>
            </a:fld>
            <a:endParaRPr lang="de-DE" altLang="de-DE"/>
          </a:p>
        </p:txBody>
      </p:sp>
    </p:spTree>
    <p:extLst>
      <p:ext uri="{BB962C8B-B14F-4D97-AF65-F5344CB8AC3E}">
        <p14:creationId xmlns:p14="http://schemas.microsoft.com/office/powerpoint/2010/main" val="1507283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112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8E93344-28F0-427A-9D55-22BD3F7A7593}" type="slidenum">
              <a:rPr lang="de-DE" altLang="de-DE"/>
              <a:pPr fontAlgn="base">
                <a:spcBef>
                  <a:spcPct val="0"/>
                </a:spcBef>
                <a:spcAft>
                  <a:spcPct val="0"/>
                </a:spcAft>
              </a:pPr>
              <a:t>7</a:t>
            </a:fld>
            <a:endParaRPr lang="de-DE" altLang="de-DE"/>
          </a:p>
        </p:txBody>
      </p:sp>
    </p:spTree>
    <p:extLst>
      <p:ext uri="{BB962C8B-B14F-4D97-AF65-F5344CB8AC3E}">
        <p14:creationId xmlns:p14="http://schemas.microsoft.com/office/powerpoint/2010/main" val="3862537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1126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8E93344-28F0-427A-9D55-22BD3F7A7593}" type="slidenum">
              <a:rPr lang="de-DE" altLang="de-DE"/>
              <a:pPr fontAlgn="base">
                <a:spcBef>
                  <a:spcPct val="0"/>
                </a:spcBef>
                <a:spcAft>
                  <a:spcPct val="0"/>
                </a:spcAft>
              </a:pPr>
              <a:t>8</a:t>
            </a:fld>
            <a:endParaRPr lang="de-DE" altLang="de-DE"/>
          </a:p>
        </p:txBody>
      </p:sp>
    </p:spTree>
    <p:extLst>
      <p:ext uri="{BB962C8B-B14F-4D97-AF65-F5344CB8AC3E}">
        <p14:creationId xmlns:p14="http://schemas.microsoft.com/office/powerpoint/2010/main" val="3899978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F897A5-DE11-4CD4-85AF-E90D98A9AB71}"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de-D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2032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F897A5-DE11-4CD4-85AF-E90D98A9AB71}"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de-D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1673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3200"/>
            </a:lvl1pPr>
          </a:lstStyle>
          <a:p>
            <a:r>
              <a:rPr lang="de-DE" dirty="0"/>
              <a:t>Mastertitelformat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p>
        </p:txBody>
      </p:sp>
      <p:sp>
        <p:nvSpPr>
          <p:cNvPr id="4" name="Datumsplatzhalter 3"/>
          <p:cNvSpPr>
            <a:spLocks noGrp="1"/>
          </p:cNvSpPr>
          <p:nvPr>
            <p:ph type="dt" sz="half" idx="10"/>
          </p:nvPr>
        </p:nvSpPr>
        <p:spPr/>
        <p:txBody>
          <a:bodyPr/>
          <a:lstStyle/>
          <a:p>
            <a:fld id="{679E4CE1-6ACC-F142-9094-EBA5848E7E05}" type="datetimeFigureOut">
              <a:rPr lang="de-DE" smtClean="0"/>
              <a:t>06.11.2022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374329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79E4CE1-6ACC-F142-9094-EBA5848E7E05}" type="datetimeFigureOut">
              <a:rPr lang="de-DE" smtClean="0"/>
              <a:t>06.11.2022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741471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Mastertitelformat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79E4CE1-6ACC-F142-9094-EBA5848E7E05}" type="datetimeFigureOut">
              <a:rPr lang="de-DE" smtClean="0"/>
              <a:t>06.11.2022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1182794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143000" y="3602038"/>
            <a:ext cx="6858000" cy="165576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de-DE"/>
              <a:t>Formatvorlage des Untertitelmasters durch Klicken bearbeiten</a:t>
            </a:r>
          </a:p>
        </p:txBody>
      </p:sp>
      <p:sp>
        <p:nvSpPr>
          <p:cNvPr id="4" name="Datumsplatzhalter 3"/>
          <p:cNvSpPr>
            <a:spLocks noGrp="1"/>
          </p:cNvSpPr>
          <p:nvPr>
            <p:ph type="dt" sz="half" idx="10"/>
          </p:nvPr>
        </p:nvSpPr>
        <p:spPr>
          <a:xfrm>
            <a:off x="0" y="6270625"/>
            <a:ext cx="2057400" cy="365125"/>
          </a:xfrm>
        </p:spPr>
        <p:txBody>
          <a:bodyPr/>
          <a:lstStyle>
            <a:lvl1pPr>
              <a:defRPr/>
            </a:lvl1pPr>
          </a:lstStyle>
          <a:p>
            <a:pPr>
              <a:defRPr/>
            </a:pPr>
            <a:fld id="{68E5450C-E7A5-4F39-8B25-7BE1BBF351B0}" type="datetime1">
              <a:rPr lang="de-DE"/>
              <a:pPr>
                <a:defRPr/>
              </a:pPr>
              <a:t>06.11.2022</a:t>
            </a:fld>
            <a:endParaRPr lang="de-DE"/>
          </a:p>
        </p:txBody>
      </p:sp>
      <p:sp>
        <p:nvSpPr>
          <p:cNvPr id="5" name="Fußzeilenplatzhalter 4"/>
          <p:cNvSpPr>
            <a:spLocks noGrp="1"/>
          </p:cNvSpPr>
          <p:nvPr>
            <p:ph type="ftr" sz="quarter" idx="11"/>
          </p:nvPr>
        </p:nvSpPr>
        <p:spPr/>
        <p:txBody>
          <a:bodyPr/>
          <a:lstStyle>
            <a:lvl1pPr algn="l">
              <a:defRPr/>
            </a:lvl1pPr>
          </a:lstStyle>
          <a:p>
            <a:pPr>
              <a:defRPr/>
            </a:pPr>
            <a:endParaRPr/>
          </a:p>
        </p:txBody>
      </p:sp>
      <p:sp>
        <p:nvSpPr>
          <p:cNvPr id="6" name="Foliennummernplatzhalter 5"/>
          <p:cNvSpPr>
            <a:spLocks noGrp="1"/>
          </p:cNvSpPr>
          <p:nvPr>
            <p:ph type="sldNum" sz="quarter" idx="12"/>
          </p:nvPr>
        </p:nvSpPr>
        <p:spPr>
          <a:xfrm>
            <a:off x="7086600" y="6492875"/>
            <a:ext cx="2057400" cy="365125"/>
          </a:xfrm>
        </p:spPr>
        <p:txBody>
          <a:bodyPr/>
          <a:lstStyle>
            <a:lvl1pPr>
              <a:defRPr/>
            </a:lvl1pPr>
          </a:lstStyle>
          <a:p>
            <a:fld id="{0C0142E9-F6F2-43D0-B4E6-19A68D314BF2}" type="slidenum">
              <a:rPr lang="de-DE" altLang="de-DE"/>
              <a:pPr/>
              <a:t>‹Nr.›</a:t>
            </a:fld>
            <a:endParaRPr lang="de-DE" altLang="de-DE"/>
          </a:p>
        </p:txBody>
      </p:sp>
    </p:spTree>
    <p:extLst>
      <p:ext uri="{BB962C8B-B14F-4D97-AF65-F5344CB8AC3E}">
        <p14:creationId xmlns:p14="http://schemas.microsoft.com/office/powerpoint/2010/main" val="736392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solidFill>
            <a:srgbClr val="33CC33"/>
          </a:solidFill>
        </p:spPr>
        <p:txBody>
          <a:bodyPr>
            <a:normAutofit/>
          </a:bodyPr>
          <a:lstStyle>
            <a:lvl1pPr>
              <a:defRPr sz="2800" b="1">
                <a:solidFill>
                  <a:schemeClr val="bg1"/>
                </a:solidFill>
                <a:latin typeface="Arial" pitchFamily="34" charset="0"/>
                <a:cs typeface="Arial" pitchFamily="34" charset="0"/>
              </a:defRPr>
            </a:lvl1pPr>
          </a:lstStyle>
          <a:p>
            <a:r>
              <a:rPr lang="de-DE" dirty="0"/>
              <a:t>Mastertitelformat bearbeiten</a:t>
            </a:r>
          </a:p>
        </p:txBody>
      </p:sp>
      <p:sp>
        <p:nvSpPr>
          <p:cNvPr id="3" name="Inhaltsplatzhalter 2"/>
          <p:cNvSpPr>
            <a:spLocks noGrp="1"/>
          </p:cNvSpPr>
          <p:nvPr>
            <p:ph idx="1"/>
          </p:nvPr>
        </p:nvSpPr>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679E4CE1-6ACC-F142-9094-EBA5848E7E05}" type="datetimeFigureOut">
              <a:rPr lang="de-DE" smtClean="0"/>
              <a:t>06.11.2022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2068213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Mastertitelformat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679E4CE1-6ACC-F142-9094-EBA5848E7E05}" type="datetimeFigureOut">
              <a:rPr lang="de-DE" smtClean="0"/>
              <a:t>06.11.2022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326976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79E4CE1-6ACC-F142-9094-EBA5848E7E05}" type="datetimeFigureOut">
              <a:rPr lang="de-DE" smtClean="0"/>
              <a:t>06.11.2022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1681594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79E4CE1-6ACC-F142-9094-EBA5848E7E05}" type="datetimeFigureOut">
              <a:rPr lang="de-DE" smtClean="0"/>
              <a:t>06.11.2022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130325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679E4CE1-6ACC-F142-9094-EBA5848E7E05}" type="datetimeFigureOut">
              <a:rPr lang="de-DE" smtClean="0"/>
              <a:t>06.11.2022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3905707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79E4CE1-6ACC-F142-9094-EBA5848E7E05}" type="datetimeFigureOut">
              <a:rPr lang="de-DE" smtClean="0"/>
              <a:t>06.11.2022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1409500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Mastertitelformat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679E4CE1-6ACC-F142-9094-EBA5848E7E05}" type="datetimeFigureOut">
              <a:rPr lang="de-DE" smtClean="0"/>
              <a:t>06.11.2022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169840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fld id="{679E4CE1-6ACC-F142-9094-EBA5848E7E05}" type="datetimeFigureOut">
              <a:rPr lang="de-DE" smtClean="0"/>
              <a:t>06.11.2022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C5F3C03-5264-AB4A-A578-B61788C7636A}" type="slidenum">
              <a:rPr lang="de-DE" smtClean="0"/>
              <a:t>‹Nr.›</a:t>
            </a:fld>
            <a:endParaRPr lang="de-DE"/>
          </a:p>
        </p:txBody>
      </p:sp>
    </p:spTree>
    <p:extLst>
      <p:ext uri="{BB962C8B-B14F-4D97-AF65-F5344CB8AC3E}">
        <p14:creationId xmlns:p14="http://schemas.microsoft.com/office/powerpoint/2010/main" val="539804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a:solidFill>
            <a:srgbClr val="33CC33"/>
          </a:solidFill>
        </p:spPr>
        <p:txBody>
          <a:bodyPr vert="horz" lIns="91440" tIns="45720" rIns="91440" bIns="45720" rtlCol="0" anchor="ctr">
            <a:normAutofit/>
          </a:bodyPr>
          <a:lstStyle/>
          <a:p>
            <a:r>
              <a:rPr lang="de-DE" dirty="0"/>
              <a:t>Mastertitelformat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E4CE1-6ACC-F142-9094-EBA5848E7E05}" type="datetimeFigureOut">
              <a:rPr lang="de-DE" smtClean="0"/>
              <a:t>06.11.2022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F3C03-5264-AB4A-A578-B61788C7636A}" type="slidenum">
              <a:rPr lang="de-DE" smtClean="0"/>
              <a:t>‹Nr.›</a:t>
            </a:fld>
            <a:endParaRPr lang="de-DE"/>
          </a:p>
        </p:txBody>
      </p:sp>
    </p:spTree>
    <p:extLst>
      <p:ext uri="{BB962C8B-B14F-4D97-AF65-F5344CB8AC3E}">
        <p14:creationId xmlns:p14="http://schemas.microsoft.com/office/powerpoint/2010/main" val="2910129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2.emf"/><Relationship Id="rId4" Type="http://schemas.openxmlformats.org/officeDocument/2006/relationships/hyperlink" Target="mailto:f.sarangi@kanzlei-am-aerztehaus.d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2"/>
          <p:cNvSpPr txBox="1">
            <a:spLocks/>
          </p:cNvSpPr>
          <p:nvPr/>
        </p:nvSpPr>
        <p:spPr>
          <a:xfrm>
            <a:off x="-9525" y="6503988"/>
            <a:ext cx="9145588" cy="360362"/>
          </a:xfrm>
          <a:prstGeom prst="rect">
            <a:avLst/>
          </a:prstGeom>
          <a:solidFill>
            <a:schemeClr val="tx1">
              <a:lumMod val="50000"/>
              <a:lumOff val="50000"/>
            </a:schemeClr>
          </a:solidFill>
        </p:spPr>
        <p:txBody>
          <a:bodyPr>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600" dirty="0">
                <a:solidFill>
                  <a:prstClr val="white"/>
                </a:solidFill>
              </a:rPr>
              <a:t>Münster | Dortmund | Hagen | Köln</a:t>
            </a:r>
          </a:p>
          <a:p>
            <a:pPr algn="r" fontAlgn="auto">
              <a:spcAft>
                <a:spcPts val="0"/>
              </a:spcAft>
              <a:defRPr/>
            </a:pPr>
            <a:endParaRPr lang="de-DE" sz="1600" dirty="0">
              <a:solidFill>
                <a:prstClr val="white"/>
              </a:solidFill>
            </a:endParaRPr>
          </a:p>
        </p:txBody>
      </p:sp>
      <p:sp>
        <p:nvSpPr>
          <p:cNvPr id="9" name="Untertitel 8"/>
          <p:cNvSpPr>
            <a:spLocks noGrp="1"/>
          </p:cNvSpPr>
          <p:nvPr>
            <p:ph type="subTitle" idx="1"/>
          </p:nvPr>
        </p:nvSpPr>
        <p:spPr>
          <a:xfrm>
            <a:off x="709197" y="2424113"/>
            <a:ext cx="7983537" cy="2085952"/>
          </a:xfrm>
        </p:spPr>
        <p:txBody>
          <a:bodyPr rtlCol="0">
            <a:noAutofit/>
          </a:bodyPr>
          <a:lstStyle/>
          <a:p>
            <a:pPr eaLnBrk="1" fontAlgn="auto" hangingPunct="1">
              <a:spcAft>
                <a:spcPts val="0"/>
              </a:spcAft>
              <a:defRPr/>
            </a:pPr>
            <a:r>
              <a:rPr lang="de-DE" sz="2400" b="1" cap="all" dirty="0">
                <a:solidFill>
                  <a:srgbClr val="C00000"/>
                </a:solidFill>
              </a:rPr>
              <a:t>Aufklärung 4.0. – rechtliche Aspekte aus Beklagtensicht</a:t>
            </a:r>
          </a:p>
          <a:p>
            <a:pPr eaLnBrk="1" fontAlgn="auto" hangingPunct="1">
              <a:spcAft>
                <a:spcPts val="0"/>
              </a:spcAft>
              <a:defRPr/>
            </a:pPr>
            <a:endParaRPr lang="de-DE" sz="1400" b="1" cap="all" dirty="0">
              <a:solidFill>
                <a:srgbClr val="C00000"/>
              </a:solidFill>
            </a:endParaRPr>
          </a:p>
          <a:p>
            <a:pPr eaLnBrk="1" fontAlgn="auto" hangingPunct="1">
              <a:spcAft>
                <a:spcPts val="0"/>
              </a:spcAft>
              <a:defRPr/>
            </a:pPr>
            <a:r>
              <a:rPr lang="de-DE" sz="1400" b="1" cap="all" dirty="0">
                <a:solidFill>
                  <a:srgbClr val="C00000"/>
                </a:solidFill>
              </a:rPr>
              <a:t>33. Kölner Symposium 2022</a:t>
            </a:r>
          </a:p>
          <a:p>
            <a:pPr eaLnBrk="1" fontAlgn="auto" hangingPunct="1">
              <a:spcAft>
                <a:spcPts val="0"/>
              </a:spcAft>
              <a:defRPr/>
            </a:pPr>
            <a:r>
              <a:rPr lang="de-DE" sz="1400" b="1" cap="all" dirty="0">
                <a:solidFill>
                  <a:srgbClr val="C00000"/>
                </a:solidFill>
              </a:rPr>
              <a:t>Köln, 05.11.2022 </a:t>
            </a:r>
            <a:r>
              <a:rPr lang="de-DE" sz="1400" cap="all" dirty="0">
                <a:solidFill>
                  <a:srgbClr val="C00000"/>
                </a:solidFill>
              </a:rPr>
              <a:t> </a:t>
            </a:r>
          </a:p>
        </p:txBody>
      </p:sp>
      <p:sp>
        <p:nvSpPr>
          <p:cNvPr id="7172" name="Foliennummernplatzhalter 10"/>
          <p:cNvSpPr>
            <a:spLocks noGrp="1"/>
          </p:cNvSpPr>
          <p:nvPr>
            <p:ph type="sldNum" sz="quarter" idx="12"/>
          </p:nvPr>
        </p:nvSpPr>
        <p:spPr bwMode="auto">
          <a:xfrm>
            <a:off x="0" y="6503988"/>
            <a:ext cx="6381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lr>
                <a:srgbClr val="C00000"/>
              </a:buClr>
              <a:buFont typeface="Wingdings" panose="05000000000000000000" pitchFamily="2" charset="2"/>
              <a:buChar char="§"/>
              <a:defRPr>
                <a:solidFill>
                  <a:schemeClr val="tx1"/>
                </a:solidFill>
                <a:latin typeface="Calibri" panose="020F0502020204030204" pitchFamily="34" charset="0"/>
              </a:defRPr>
            </a:lvl1pPr>
            <a:lvl2pPr marL="742950" indent="-285750">
              <a:lnSpc>
                <a:spcPct val="90000"/>
              </a:lnSpc>
              <a:spcBef>
                <a:spcPts val="500"/>
              </a:spcBef>
              <a:buClr>
                <a:srgbClr val="C00000"/>
              </a:buClr>
              <a:buFont typeface="Wingdings" panose="05000000000000000000" pitchFamily="2" charset="2"/>
              <a:buChar char="§"/>
              <a:defRPr sz="1600">
                <a:solidFill>
                  <a:schemeClr val="tx1"/>
                </a:solidFill>
                <a:latin typeface="Calibri" panose="020F0502020204030204" pitchFamily="34" charset="0"/>
              </a:defRPr>
            </a:lvl2pPr>
            <a:lvl3pPr marL="1143000" indent="-228600">
              <a:lnSpc>
                <a:spcPct val="90000"/>
              </a:lnSpc>
              <a:spcBef>
                <a:spcPts val="500"/>
              </a:spcBef>
              <a:buClr>
                <a:srgbClr val="C00000"/>
              </a:buClr>
              <a:buFont typeface="Symbol" panose="05050102010706020507" pitchFamily="18" charset="2"/>
              <a:buChar char="-"/>
              <a:defRPr sz="1600">
                <a:solidFill>
                  <a:schemeClr val="tx1"/>
                </a:solidFill>
                <a:latin typeface="Calibri" panose="020F0502020204030204" pitchFamily="34" charset="0"/>
              </a:defRPr>
            </a:lvl3pPr>
            <a:lvl4pPr marL="1600200" indent="-228600">
              <a:lnSpc>
                <a:spcPct val="90000"/>
              </a:lnSpc>
              <a:spcBef>
                <a:spcPts val="500"/>
              </a:spcBef>
              <a:buClr>
                <a:srgbClr val="C00000"/>
              </a:buClr>
              <a:buFont typeface="Symbol" panose="05050102010706020507" pitchFamily="18" charset="2"/>
              <a:buChar char="-"/>
              <a:defRPr sz="1600">
                <a:solidFill>
                  <a:schemeClr val="tx1"/>
                </a:solidFill>
                <a:latin typeface="Calibri" panose="020F0502020204030204" pitchFamily="34" charset="0"/>
              </a:defRPr>
            </a:lvl4pPr>
            <a:lvl5pPr marL="2057400" indent="-228600">
              <a:lnSpc>
                <a:spcPct val="90000"/>
              </a:lnSpc>
              <a:spcBef>
                <a:spcPts val="500"/>
              </a:spcBef>
              <a:buClr>
                <a:srgbClr val="C00000"/>
              </a:buClr>
              <a:buFont typeface="Symbol" panose="05050102010706020507" pitchFamily="18" charset="2"/>
              <a:buChar char="-"/>
              <a:defRPr sz="14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9pPr>
          </a:lstStyle>
          <a:p>
            <a:pPr>
              <a:lnSpc>
                <a:spcPct val="100000"/>
              </a:lnSpc>
              <a:spcBef>
                <a:spcPct val="0"/>
              </a:spcBef>
              <a:buClrTx/>
              <a:buFontTx/>
              <a:buNone/>
            </a:pPr>
            <a:endParaRPr lang="de-DE" altLang="de-DE" dirty="0">
              <a:solidFill>
                <a:schemeClr val="bg1"/>
              </a:solidFill>
            </a:endParaRPr>
          </a:p>
        </p:txBody>
      </p:sp>
      <p:sp>
        <p:nvSpPr>
          <p:cNvPr id="10" name="Untertitel 2"/>
          <p:cNvSpPr txBox="1">
            <a:spLocks/>
          </p:cNvSpPr>
          <p:nvPr/>
        </p:nvSpPr>
        <p:spPr>
          <a:xfrm>
            <a:off x="0" y="0"/>
            <a:ext cx="9136063" cy="1268413"/>
          </a:xfrm>
          <a:prstGeom prst="rect">
            <a:avLst/>
          </a:prstGeom>
          <a:solidFill>
            <a:schemeClr val="tx1">
              <a:lumMod val="50000"/>
              <a:lumOff val="50000"/>
            </a:schemeClr>
          </a:solidFill>
        </p:spPr>
        <p:txBody>
          <a:bodyPr>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fontAlgn="auto">
              <a:spcAft>
                <a:spcPts val="0"/>
              </a:spcAft>
              <a:defRPr/>
            </a:pPr>
            <a:endParaRPr lang="de-DE" dirty="0"/>
          </a:p>
        </p:txBody>
      </p:sp>
      <p:pic>
        <p:nvPicPr>
          <p:cNvPr id="7175" name="Grafik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2050"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7">
            <a:extLst>
              <a:ext uri="{FF2B5EF4-FFF2-40B4-BE49-F238E27FC236}">
                <a16:creationId xmlns:a16="http://schemas.microsoft.com/office/drawing/2014/main" id="{3B82C978-7BD9-49CD-AB2E-7EA8C67F6860}"/>
              </a:ext>
            </a:extLst>
          </p:cNvPr>
          <p:cNvPicPr>
            <a:picLocks noChangeAspect="1"/>
          </p:cNvPicPr>
          <p:nvPr/>
        </p:nvPicPr>
        <p:blipFill>
          <a:blip r:embed="rId4"/>
          <a:stretch>
            <a:fillRect/>
          </a:stretch>
        </p:blipFill>
        <p:spPr>
          <a:xfrm>
            <a:off x="7890921" y="5226557"/>
            <a:ext cx="889062" cy="878415"/>
          </a:xfrm>
          <a:prstGeom prst="rect">
            <a:avLst/>
          </a:prstGeom>
        </p:spPr>
      </p:pic>
      <p:sp>
        <p:nvSpPr>
          <p:cNvPr id="11" name="Untertitel 8">
            <a:extLst>
              <a:ext uri="{FF2B5EF4-FFF2-40B4-BE49-F238E27FC236}">
                <a16:creationId xmlns:a16="http://schemas.microsoft.com/office/drawing/2014/main" id="{D9605AF9-A067-449C-8782-BEF9BE8E4EDB}"/>
              </a:ext>
            </a:extLst>
          </p:cNvPr>
          <p:cNvSpPr txBox="1">
            <a:spLocks/>
          </p:cNvSpPr>
          <p:nvPr/>
        </p:nvSpPr>
        <p:spPr bwMode="auto">
          <a:xfrm>
            <a:off x="185558" y="4867873"/>
            <a:ext cx="6708775" cy="143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lr>
                <a:srgbClr val="C00000"/>
              </a:buClr>
              <a:buFont typeface="Wingdings" panose="05000000000000000000" pitchFamily="2" charset="2"/>
              <a:buChar char="§"/>
              <a:defRPr>
                <a:solidFill>
                  <a:schemeClr val="tx1"/>
                </a:solidFill>
                <a:latin typeface="Calibri" panose="020F0502020204030204" pitchFamily="34" charset="0"/>
              </a:defRPr>
            </a:lvl1pPr>
            <a:lvl2pPr marL="742950" indent="-285750">
              <a:lnSpc>
                <a:spcPct val="90000"/>
              </a:lnSpc>
              <a:spcBef>
                <a:spcPts val="500"/>
              </a:spcBef>
              <a:buClr>
                <a:srgbClr val="C00000"/>
              </a:buClr>
              <a:buFont typeface="Wingdings" panose="05000000000000000000" pitchFamily="2" charset="2"/>
              <a:buChar char="§"/>
              <a:defRPr sz="1600">
                <a:solidFill>
                  <a:schemeClr val="tx1"/>
                </a:solidFill>
                <a:latin typeface="Calibri" panose="020F0502020204030204" pitchFamily="34" charset="0"/>
              </a:defRPr>
            </a:lvl2pPr>
            <a:lvl3pPr marL="1143000" indent="-228600">
              <a:lnSpc>
                <a:spcPct val="90000"/>
              </a:lnSpc>
              <a:spcBef>
                <a:spcPts val="500"/>
              </a:spcBef>
              <a:buClr>
                <a:srgbClr val="C00000"/>
              </a:buClr>
              <a:buFont typeface="Symbol" panose="05050102010706020507" pitchFamily="18" charset="2"/>
              <a:buChar char="-"/>
              <a:defRPr sz="1600">
                <a:solidFill>
                  <a:schemeClr val="tx1"/>
                </a:solidFill>
                <a:latin typeface="Calibri" panose="020F0502020204030204" pitchFamily="34" charset="0"/>
              </a:defRPr>
            </a:lvl3pPr>
            <a:lvl4pPr marL="1600200" indent="-228600">
              <a:lnSpc>
                <a:spcPct val="90000"/>
              </a:lnSpc>
              <a:spcBef>
                <a:spcPts val="500"/>
              </a:spcBef>
              <a:buClr>
                <a:srgbClr val="C00000"/>
              </a:buClr>
              <a:buFont typeface="Symbol" panose="05050102010706020507" pitchFamily="18" charset="2"/>
              <a:buChar char="-"/>
              <a:defRPr sz="1600">
                <a:solidFill>
                  <a:schemeClr val="tx1"/>
                </a:solidFill>
                <a:latin typeface="Calibri" panose="020F0502020204030204" pitchFamily="34" charset="0"/>
              </a:defRPr>
            </a:lvl4pPr>
            <a:lvl5pPr marL="2057400" indent="-228600">
              <a:lnSpc>
                <a:spcPct val="90000"/>
              </a:lnSpc>
              <a:spcBef>
                <a:spcPts val="500"/>
              </a:spcBef>
              <a:buClr>
                <a:srgbClr val="C00000"/>
              </a:buClr>
              <a:buFont typeface="Symbol" panose="05050102010706020507" pitchFamily="18" charset="2"/>
              <a:buChar char="-"/>
              <a:defRPr sz="14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9pPr>
          </a:lstStyle>
          <a:p>
            <a:pPr algn="just" eaLnBrk="1" hangingPunct="1">
              <a:spcBef>
                <a:spcPts val="0"/>
              </a:spcBef>
              <a:buFont typeface="Wingdings" panose="05000000000000000000" pitchFamily="2" charset="2"/>
              <a:buNone/>
            </a:pPr>
            <a:r>
              <a:rPr lang="de-DE" altLang="de-DE" sz="1600" b="1" dirty="0"/>
              <a:t>Frank Sarangi, LL.M.</a:t>
            </a:r>
          </a:p>
          <a:p>
            <a:pPr algn="just" eaLnBrk="1" hangingPunct="1">
              <a:spcBef>
                <a:spcPts val="0"/>
              </a:spcBef>
              <a:buFont typeface="Wingdings" panose="05000000000000000000" pitchFamily="2" charset="2"/>
              <a:buNone/>
            </a:pPr>
            <a:r>
              <a:rPr lang="de-DE" altLang="de-DE" sz="1600" b="1" dirty="0"/>
              <a:t>Rechtsanwalt</a:t>
            </a:r>
          </a:p>
          <a:p>
            <a:pPr algn="just" eaLnBrk="1" hangingPunct="1">
              <a:spcBef>
                <a:spcPts val="0"/>
              </a:spcBef>
              <a:buFont typeface="Wingdings" panose="05000000000000000000" pitchFamily="2" charset="2"/>
              <a:buNone/>
            </a:pPr>
            <a:r>
              <a:rPr lang="de-DE" altLang="de-DE" sz="1600" b="1" dirty="0"/>
              <a:t>Fachanwalt für Medizinrecht</a:t>
            </a:r>
          </a:p>
          <a:p>
            <a:pPr algn="just" eaLnBrk="1" hangingPunct="1">
              <a:spcBef>
                <a:spcPts val="0"/>
              </a:spcBef>
              <a:buFont typeface="Wingdings" panose="05000000000000000000" pitchFamily="2" charset="2"/>
              <a:buNone/>
            </a:pPr>
            <a:r>
              <a:rPr lang="de-DE" altLang="de-DE" sz="1200" dirty="0"/>
              <a:t>Lehrbeauftragter für Medizinrecht und Digital Health </a:t>
            </a:r>
          </a:p>
          <a:p>
            <a:pPr algn="just" eaLnBrk="1" hangingPunct="1">
              <a:spcBef>
                <a:spcPts val="0"/>
              </a:spcBef>
              <a:buFont typeface="Wingdings" panose="05000000000000000000" pitchFamily="2" charset="2"/>
              <a:buNone/>
            </a:pPr>
            <a:r>
              <a:rPr lang="de-DE" altLang="de-DE" sz="1200" dirty="0"/>
              <a:t>der Fakultät für Gesundheit der Universität Witten/Herdecke</a:t>
            </a:r>
          </a:p>
          <a:p>
            <a:pPr algn="just" eaLnBrk="1" hangingPunct="1">
              <a:spcBef>
                <a:spcPts val="0"/>
              </a:spcBef>
              <a:buFont typeface="Wingdings" panose="05000000000000000000" pitchFamily="2" charset="2"/>
              <a:buNone/>
            </a:pPr>
            <a:endParaRPr lang="de-DE" altLang="de-DE" sz="1200" dirty="0"/>
          </a:p>
        </p:txBody>
      </p:sp>
    </p:spTree>
    <p:extLst>
      <p:ext uri="{BB962C8B-B14F-4D97-AF65-F5344CB8AC3E}">
        <p14:creationId xmlns:p14="http://schemas.microsoft.com/office/powerpoint/2010/main" val="745179132"/>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1543844" y="2248997"/>
            <a:ext cx="6048375" cy="2411779"/>
          </a:xfrm>
          <a:prstGeom prst="rect">
            <a:avLst/>
          </a:prstGeom>
          <a:solidFill>
            <a:schemeClr val="tx1">
              <a:lumMod val="50000"/>
              <a:lumOff val="50000"/>
            </a:schemeClr>
          </a:solidFill>
          <a:ln>
            <a:noFill/>
          </a:ln>
          <a:effectLst/>
          <a:extLst/>
        </p:spPr>
        <p:txBody>
          <a:bodyPr/>
          <a:lstStyle/>
          <a:p>
            <a:pPr marL="342900" indent="-342900" algn="ctr">
              <a:spcBef>
                <a:spcPct val="20000"/>
              </a:spcBef>
            </a:pPr>
            <a:endParaRPr lang="de-DE" dirty="0"/>
          </a:p>
          <a:p>
            <a:pPr marL="342900" indent="-342900" algn="ctr">
              <a:spcBef>
                <a:spcPct val="20000"/>
              </a:spcBef>
            </a:pPr>
            <a:endParaRPr lang="de-DE" sz="3200" b="1" dirty="0">
              <a:solidFill>
                <a:schemeClr val="bg1"/>
              </a:solidFill>
              <a:latin typeface="Arial" pitchFamily="34" charset="0"/>
              <a:cs typeface="Arial" pitchFamily="34" charset="0"/>
            </a:endParaRPr>
          </a:p>
          <a:p>
            <a:pPr marL="342900" indent="-342900" algn="ctr">
              <a:spcBef>
                <a:spcPct val="20000"/>
              </a:spcBef>
            </a:pPr>
            <a:r>
              <a:rPr lang="de-DE" sz="3200" b="1" dirty="0">
                <a:solidFill>
                  <a:schemeClr val="bg1"/>
                </a:solidFill>
                <a:latin typeface="Arial" pitchFamily="34" charset="0"/>
                <a:cs typeface="Arial" pitchFamily="34" charset="0"/>
              </a:rPr>
              <a:t>Die (ursprüngliche) Idee der Risikoaufklärung</a:t>
            </a:r>
          </a:p>
        </p:txBody>
      </p:sp>
      <p:pic>
        <p:nvPicPr>
          <p:cNvPr id="3" name="Grafik 13">
            <a:extLst>
              <a:ext uri="{FF2B5EF4-FFF2-40B4-BE49-F238E27FC236}">
                <a16:creationId xmlns:a16="http://schemas.microsoft.com/office/drawing/2014/main" id="{4CC234AC-049C-49F7-B2B4-A0FAE1EBFC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7969"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ntertitel 2">
            <a:extLst>
              <a:ext uri="{FF2B5EF4-FFF2-40B4-BE49-F238E27FC236}">
                <a16:creationId xmlns:a16="http://schemas.microsoft.com/office/drawing/2014/main" id="{88803BCA-AF47-428D-ADB8-17553553AE6A}"/>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1478667490"/>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a:buFont typeface="Wingdings" pitchFamily="2" charset="2"/>
              <a:buChar char="Ø"/>
            </a:pPr>
            <a:endParaRPr lang="de-DE" sz="2000" dirty="0"/>
          </a:p>
          <a:p>
            <a:pPr>
              <a:buFont typeface="Wingdings" panose="05000000000000000000" pitchFamily="2" charset="2"/>
              <a:buChar char="§"/>
            </a:pPr>
            <a:r>
              <a:rPr lang="de-DE" sz="2000" dirty="0"/>
              <a:t>Die Doktrin der Körperverletzung </a:t>
            </a:r>
          </a:p>
          <a:p>
            <a:pPr>
              <a:buFont typeface="Wingdings" panose="05000000000000000000" pitchFamily="2" charset="2"/>
              <a:buChar char="§"/>
            </a:pPr>
            <a:r>
              <a:rPr lang="de-DE" sz="2000" dirty="0"/>
              <a:t>Aufklärung im </a:t>
            </a:r>
            <a:r>
              <a:rPr lang="de-DE" sz="2000" b="1" dirty="0"/>
              <a:t>Großen und Ganzen</a:t>
            </a:r>
            <a:r>
              <a:rPr lang="de-DE" sz="2000" dirty="0"/>
              <a:t>, BGH NJW  2011, 375:</a:t>
            </a:r>
          </a:p>
          <a:p>
            <a:pPr marL="0" indent="0">
              <a:buNone/>
            </a:pPr>
            <a:endParaRPr lang="de-DE" sz="2000" dirty="0"/>
          </a:p>
          <a:p>
            <a:pPr marL="0" indent="0">
              <a:buNone/>
            </a:pPr>
            <a:r>
              <a:rPr lang="de-DE" sz="1800" i="1" dirty="0"/>
              <a:t>„Der Patient muss neben der Art des Eingriffs auf die </a:t>
            </a:r>
            <a:r>
              <a:rPr lang="de-DE" sz="1800" i="1" dirty="0">
                <a:solidFill>
                  <a:srgbClr val="FF0000"/>
                </a:solidFill>
              </a:rPr>
              <a:t>nicht ganz außerhalb der Wahrscheinlichkeit liegenden Risiken </a:t>
            </a:r>
            <a:r>
              <a:rPr lang="de-DE" sz="1800" i="1" dirty="0"/>
              <a:t>informiert werden, soweit diese sich für einen </a:t>
            </a:r>
            <a:r>
              <a:rPr lang="de-DE" sz="1800" i="1" dirty="0">
                <a:solidFill>
                  <a:srgbClr val="FF0000"/>
                </a:solidFill>
              </a:rPr>
              <a:t>medizinischen Laien aus der Arzt des Eingriffs nicht ohnehin ergeben </a:t>
            </a:r>
            <a:r>
              <a:rPr lang="de-DE" sz="1800" i="1" dirty="0"/>
              <a:t>und </a:t>
            </a:r>
            <a:r>
              <a:rPr lang="de-DE" sz="1800" i="1" dirty="0">
                <a:solidFill>
                  <a:srgbClr val="FF0000"/>
                </a:solidFill>
              </a:rPr>
              <a:t>für seine Entschließung von Bedeutung sein können</a:t>
            </a:r>
            <a:r>
              <a:rPr lang="de-DE" sz="1800" i="1" dirty="0"/>
              <a:t>. Dem Patienten muss eine </a:t>
            </a:r>
            <a:r>
              <a:rPr lang="de-DE" sz="1800" i="1" dirty="0">
                <a:solidFill>
                  <a:srgbClr val="FF0000"/>
                </a:solidFill>
              </a:rPr>
              <a:t>allgemeine Vorstellung von der Schwere des Eingriffs </a:t>
            </a:r>
            <a:r>
              <a:rPr lang="de-DE" sz="1800" i="1" dirty="0"/>
              <a:t>und den spezifisch mit ihm verbundenen Risiken vermittelt werden, </a:t>
            </a:r>
            <a:r>
              <a:rPr lang="de-DE" sz="1800" i="1" dirty="0">
                <a:solidFill>
                  <a:srgbClr val="FF0000"/>
                </a:solidFill>
              </a:rPr>
              <a:t>ohne </a:t>
            </a:r>
            <a:r>
              <a:rPr lang="de-DE" sz="1800" i="1" dirty="0"/>
              <a:t>diese zu </a:t>
            </a:r>
            <a:r>
              <a:rPr lang="de-DE" sz="1800" i="1" dirty="0">
                <a:solidFill>
                  <a:srgbClr val="FF0000"/>
                </a:solidFill>
              </a:rPr>
              <a:t>beschönigen oder zu verschlimmern“</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a:buFont typeface="Wingdings" pitchFamily="2" charset="2"/>
              <a:buChar char="Ø"/>
            </a:pPr>
            <a:endParaRPr lang="de-DE" sz="2000" dirty="0"/>
          </a:p>
          <a:p>
            <a:pPr marL="0" indent="0">
              <a:buNone/>
            </a:pPr>
            <a:endParaRPr lang="de-DE" sz="2000" dirty="0"/>
          </a:p>
          <a:p>
            <a:pPr>
              <a:buFont typeface="Wingdings" pitchFamily="2" charset="2"/>
              <a:buChar char="Ø"/>
            </a:pPr>
            <a:endParaRPr lang="de-DE" sz="2000" dirty="0"/>
          </a:p>
          <a:p>
            <a:pPr marL="0" indent="0">
              <a:buNone/>
            </a:pPr>
            <a:endParaRPr lang="de-DE" sz="2000" dirty="0"/>
          </a:p>
          <a:p>
            <a:pPr marL="0" indent="0">
              <a:buNone/>
            </a:pPr>
            <a:endParaRPr lang="de-DE" sz="2000" dirty="0"/>
          </a:p>
          <a:p>
            <a:pPr>
              <a:buFont typeface="Wingdings" pitchFamily="2" charset="2"/>
              <a:buChar char="Ø"/>
            </a:pPr>
            <a:endParaRPr lang="de-DE" dirty="0"/>
          </a:p>
        </p:txBody>
      </p:sp>
      <p:sp>
        <p:nvSpPr>
          <p:cNvPr id="6" name="Titel 1">
            <a:extLst>
              <a:ext uri="{FF2B5EF4-FFF2-40B4-BE49-F238E27FC236}">
                <a16:creationId xmlns:a16="http://schemas.microsoft.com/office/drawing/2014/main" id="{E91D5506-859B-4CE2-A6C2-FA598A8F4BF3}"/>
              </a:ext>
            </a:extLst>
          </p:cNvPr>
          <p:cNvSpPr txBox="1">
            <a:spLocks/>
          </p:cNvSpPr>
          <p:nvPr/>
        </p:nvSpPr>
        <p:spPr>
          <a:xfrm>
            <a:off x="301841" y="236730"/>
            <a:ext cx="8416709" cy="1143000"/>
          </a:xfrm>
          <a:prstGeom prst="rect">
            <a:avLst/>
          </a:prstGeom>
          <a:solidFill>
            <a:schemeClr val="tx1">
              <a:lumMod val="50000"/>
              <a:lumOff val="50000"/>
            </a:schemeClr>
          </a:solidFill>
        </p:spPr>
        <p:txBody>
          <a:bodyPr>
            <a:normAutofit/>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Die (ursprüngliche) Idee der Risikoaufklärung</a:t>
            </a:r>
          </a:p>
        </p:txBody>
      </p:sp>
    </p:spTree>
    <p:extLst>
      <p:ext uri="{BB962C8B-B14F-4D97-AF65-F5344CB8AC3E}">
        <p14:creationId xmlns:p14="http://schemas.microsoft.com/office/powerpoint/2010/main" val="2382862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5021070"/>
          </a:xfrm>
        </p:spPr>
        <p:txBody>
          <a:bodyPr>
            <a:normAutofit fontScale="92500" lnSpcReduction="20000"/>
          </a:bodyPr>
          <a:lstStyle/>
          <a:p>
            <a:pPr marL="0" indent="0">
              <a:buClr>
                <a:schemeClr val="tx1"/>
              </a:buClr>
              <a:buNone/>
            </a:pPr>
            <a:endParaRPr lang="de-DE" sz="2000" dirty="0">
              <a:sym typeface="Wingdings" pitchFamily="2" charset="2"/>
            </a:endParaRPr>
          </a:p>
          <a:p>
            <a:pPr marL="0" indent="0">
              <a:buClr>
                <a:schemeClr val="tx1"/>
              </a:buClr>
              <a:buNone/>
            </a:pPr>
            <a:r>
              <a:rPr lang="de-DE" sz="2000" b="1" dirty="0">
                <a:sym typeface="Wingdings" pitchFamily="2" charset="2"/>
              </a:rPr>
              <a:t>Ausgangslage </a:t>
            </a:r>
          </a:p>
          <a:p>
            <a:pPr>
              <a:buClr>
                <a:schemeClr val="tx1"/>
              </a:buClr>
              <a:buFont typeface="Wingdings"/>
              <a:buChar char="à"/>
            </a:pPr>
            <a:r>
              <a:rPr lang="de-DE" sz="2000" dirty="0">
                <a:sym typeface="Wingdings" pitchFamily="2" charset="2"/>
              </a:rPr>
              <a:t>Wissensgefälle zwischen Arzt und Patient</a:t>
            </a:r>
          </a:p>
          <a:p>
            <a:pPr>
              <a:buClr>
                <a:schemeClr val="tx1"/>
              </a:buClr>
              <a:buFont typeface="Wingdings"/>
              <a:buChar char="à"/>
            </a:pPr>
            <a:endParaRPr lang="de-DE" sz="2000" dirty="0">
              <a:sym typeface="Wingdings" pitchFamily="2" charset="2"/>
            </a:endParaRPr>
          </a:p>
          <a:p>
            <a:pPr>
              <a:buClr>
                <a:schemeClr val="tx1"/>
              </a:buClr>
              <a:buFont typeface="Wingdings"/>
              <a:buChar char="à"/>
            </a:pPr>
            <a:endParaRPr lang="de-DE" sz="2000" dirty="0">
              <a:sym typeface="Wingdings" pitchFamily="2" charset="2"/>
            </a:endParaRPr>
          </a:p>
          <a:p>
            <a:pPr>
              <a:buClr>
                <a:schemeClr val="tx1"/>
              </a:buClr>
              <a:buFont typeface="Wingdings"/>
              <a:buChar char="à"/>
            </a:pPr>
            <a:endParaRPr lang="de-DE" sz="2000" dirty="0">
              <a:sym typeface="Wingdings" pitchFamily="2" charset="2"/>
            </a:endParaRPr>
          </a:p>
          <a:p>
            <a:pPr>
              <a:buClr>
                <a:schemeClr val="tx1"/>
              </a:buClr>
              <a:buFont typeface="Wingdings"/>
              <a:buChar char="à"/>
            </a:pPr>
            <a:endParaRPr lang="de-DE" sz="2000" dirty="0">
              <a:sym typeface="Wingdings" pitchFamily="2" charset="2"/>
            </a:endParaRPr>
          </a:p>
          <a:p>
            <a:pPr>
              <a:buClr>
                <a:schemeClr val="tx1"/>
              </a:buClr>
              <a:buFont typeface="Wingdings"/>
              <a:buChar char="à"/>
            </a:pPr>
            <a:endParaRPr lang="de-DE" sz="2000" dirty="0">
              <a:sym typeface="Wingdings" pitchFamily="2" charset="2"/>
            </a:endParaRPr>
          </a:p>
          <a:p>
            <a:pPr>
              <a:buClr>
                <a:schemeClr val="tx1"/>
              </a:buClr>
              <a:buFont typeface="Wingdings"/>
              <a:buChar char="à"/>
            </a:pPr>
            <a:endParaRPr lang="de-DE" sz="2000" dirty="0">
              <a:sym typeface="Wingdings" pitchFamily="2" charset="2"/>
            </a:endParaRPr>
          </a:p>
          <a:p>
            <a:pPr marL="0" indent="0">
              <a:buClr>
                <a:schemeClr val="tx1"/>
              </a:buClr>
              <a:buNone/>
            </a:pPr>
            <a:endParaRPr lang="de-DE" sz="2000" b="1" dirty="0">
              <a:sym typeface="Wingdings" pitchFamily="2" charset="2"/>
            </a:endParaRPr>
          </a:p>
          <a:p>
            <a:pPr marL="0" indent="0">
              <a:buClr>
                <a:schemeClr val="tx1"/>
              </a:buClr>
              <a:buNone/>
            </a:pPr>
            <a:r>
              <a:rPr lang="de-DE" sz="2000" b="1" dirty="0">
                <a:sym typeface="Wingdings" pitchFamily="2" charset="2"/>
              </a:rPr>
              <a:t>Ziel</a:t>
            </a:r>
          </a:p>
          <a:p>
            <a:pPr>
              <a:buClr>
                <a:schemeClr val="tx1"/>
              </a:buClr>
              <a:buFont typeface="Wingdings"/>
              <a:buChar char="à"/>
            </a:pPr>
            <a:r>
              <a:rPr lang="de-DE" sz="2000" dirty="0" err="1">
                <a:sym typeface="Wingdings" pitchFamily="2" charset="2"/>
              </a:rPr>
              <a:t>Informed</a:t>
            </a:r>
            <a:r>
              <a:rPr lang="de-DE" sz="2000" dirty="0">
                <a:sym typeface="Wingdings" pitchFamily="2" charset="2"/>
              </a:rPr>
              <a:t> </a:t>
            </a:r>
            <a:r>
              <a:rPr lang="de-DE" sz="2000" dirty="0" err="1">
                <a:sym typeface="Wingdings" pitchFamily="2" charset="2"/>
              </a:rPr>
              <a:t>consent</a:t>
            </a:r>
            <a:r>
              <a:rPr lang="de-DE" sz="1400" i="1" dirty="0">
                <a:sym typeface="Wingdings" pitchFamily="2" charset="2"/>
              </a:rPr>
              <a:t> </a:t>
            </a:r>
          </a:p>
          <a:p>
            <a:pPr marL="0" indent="0">
              <a:buClr>
                <a:schemeClr val="tx1"/>
              </a:buClr>
              <a:buNone/>
            </a:pPr>
            <a:r>
              <a:rPr lang="de-DE" sz="1400" i="1" dirty="0">
                <a:sym typeface="Wingdings" pitchFamily="2" charset="2"/>
              </a:rPr>
              <a:t>       (BGH NJW 1981, 1320)</a:t>
            </a:r>
          </a:p>
          <a:p>
            <a:pPr>
              <a:buClr>
                <a:schemeClr val="tx1"/>
              </a:buClr>
              <a:buFont typeface="Wingdings"/>
              <a:buChar char="à"/>
            </a:pPr>
            <a:r>
              <a:rPr lang="de-DE" sz="2000" dirty="0">
                <a:sym typeface="Wingdings" pitchFamily="2" charset="2"/>
              </a:rPr>
              <a:t>keine Vermittlung von medizinischem Detailwissen </a:t>
            </a:r>
          </a:p>
          <a:p>
            <a:pPr marL="0" indent="0">
              <a:buClr>
                <a:schemeClr val="tx1"/>
              </a:buClr>
              <a:buNone/>
            </a:pPr>
            <a:r>
              <a:rPr lang="de-DE" sz="2000" i="1" dirty="0">
                <a:sym typeface="Wingdings" pitchFamily="2" charset="2"/>
              </a:rPr>
              <a:t>     </a:t>
            </a:r>
            <a:r>
              <a:rPr lang="de-DE" sz="1400" i="1" dirty="0">
                <a:sym typeface="Wingdings" pitchFamily="2" charset="2"/>
              </a:rPr>
              <a:t>(etwa BGH VersR 2010, 1220) </a:t>
            </a:r>
          </a:p>
          <a:p>
            <a:pPr>
              <a:buClr>
                <a:schemeClr val="tx1"/>
              </a:buClr>
              <a:buFont typeface="Wingdings"/>
              <a:buChar char="à"/>
            </a:pPr>
            <a:r>
              <a:rPr lang="de-DE" sz="2000" dirty="0">
                <a:sym typeface="Wingdings" pitchFamily="2" charset="2"/>
              </a:rPr>
              <a:t>Keine medizinische Vorlesung </a:t>
            </a:r>
          </a:p>
          <a:p>
            <a:pPr marL="0" indent="0">
              <a:buClr>
                <a:schemeClr val="tx1"/>
              </a:buClr>
              <a:buNone/>
            </a:pPr>
            <a:r>
              <a:rPr lang="de-DE" sz="2000" i="1" dirty="0">
                <a:sym typeface="Wingdings" pitchFamily="2" charset="2"/>
              </a:rPr>
              <a:t>     </a:t>
            </a:r>
            <a:r>
              <a:rPr lang="de-DE" sz="1400" i="1" dirty="0">
                <a:sym typeface="Wingdings" pitchFamily="2" charset="2"/>
              </a:rPr>
              <a:t>(etwa OLG Hamm, Urt. v. 6.11.2015 – 26 U 4/14; Beschl. v. 23.7.2012 – 3 U 85/12)</a:t>
            </a:r>
          </a:p>
          <a:p>
            <a:pPr marL="0" indent="0">
              <a:buNone/>
            </a:pPr>
            <a:endParaRPr lang="de-DE" dirty="0"/>
          </a:p>
        </p:txBody>
      </p:sp>
      <p:sp>
        <p:nvSpPr>
          <p:cNvPr id="4" name="Abgerundetes Rechteck 3"/>
          <p:cNvSpPr/>
          <p:nvPr/>
        </p:nvSpPr>
        <p:spPr>
          <a:xfrm>
            <a:off x="532442" y="2889956"/>
            <a:ext cx="2686756" cy="14336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t>Ärztliche Therapiefreiheit </a:t>
            </a:r>
          </a:p>
        </p:txBody>
      </p:sp>
      <p:sp>
        <p:nvSpPr>
          <p:cNvPr id="5" name="Abgerundetes Rechteck 4"/>
          <p:cNvSpPr/>
          <p:nvPr/>
        </p:nvSpPr>
        <p:spPr>
          <a:xfrm>
            <a:off x="5562598" y="2889955"/>
            <a:ext cx="2644424" cy="14336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t>Selbstbestimmung</a:t>
            </a:r>
          </a:p>
          <a:p>
            <a:pPr algn="ctr"/>
            <a:r>
              <a:rPr lang="de-DE" dirty="0"/>
              <a:t>des </a:t>
            </a:r>
          </a:p>
          <a:p>
            <a:pPr algn="ctr"/>
            <a:r>
              <a:rPr lang="de-DE" dirty="0"/>
              <a:t>Patienten </a:t>
            </a:r>
          </a:p>
        </p:txBody>
      </p:sp>
      <p:sp>
        <p:nvSpPr>
          <p:cNvPr id="6" name="Pfeil nach links und rechts 5"/>
          <p:cNvSpPr/>
          <p:nvPr/>
        </p:nvSpPr>
        <p:spPr>
          <a:xfrm>
            <a:off x="3397955" y="3239911"/>
            <a:ext cx="1862666" cy="733777"/>
          </a:xfrm>
          <a:prstGeom prst="leftRightArrow">
            <a:avLst/>
          </a:prstGeom>
          <a:solidFill>
            <a:srgbClr val="33CC3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solidFill>
                <a:srgbClr val="33CC33"/>
              </a:solidFill>
            </a:endParaRPr>
          </a:p>
        </p:txBody>
      </p:sp>
      <p:sp>
        <p:nvSpPr>
          <p:cNvPr id="9" name="Titel 1">
            <a:extLst>
              <a:ext uri="{FF2B5EF4-FFF2-40B4-BE49-F238E27FC236}">
                <a16:creationId xmlns:a16="http://schemas.microsoft.com/office/drawing/2014/main" id="{5426AB0A-3ECA-450B-8D3D-EEF506AD3428}"/>
              </a:ext>
            </a:extLst>
          </p:cNvPr>
          <p:cNvSpPr txBox="1">
            <a:spLocks/>
          </p:cNvSpPr>
          <p:nvPr/>
        </p:nvSpPr>
        <p:spPr>
          <a:xfrm>
            <a:off x="301841" y="236730"/>
            <a:ext cx="8416709" cy="1143000"/>
          </a:xfrm>
          <a:prstGeom prst="rect">
            <a:avLst/>
          </a:prstGeom>
          <a:solidFill>
            <a:schemeClr val="tx1">
              <a:lumMod val="50000"/>
              <a:lumOff val="50000"/>
            </a:schemeClr>
          </a:solidFill>
        </p:spPr>
        <p:txBody>
          <a:bodyPr>
            <a:normAutofit/>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Die (ursprüngliche) Idee der Risikoaufklärung</a:t>
            </a:r>
          </a:p>
        </p:txBody>
      </p:sp>
    </p:spTree>
    <p:extLst>
      <p:ext uri="{BB962C8B-B14F-4D97-AF65-F5344CB8AC3E}">
        <p14:creationId xmlns:p14="http://schemas.microsoft.com/office/powerpoint/2010/main" val="136668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 calcmode="lin" valueType="num">
                                      <p:cBhvr additive="base">
                                        <p:cTn id="3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 calcmode="lin" valueType="num">
                                      <p:cBhvr additive="base">
                                        <p:cTn id="4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 calcmode="lin" valueType="num">
                                      <p:cBhvr additive="base">
                                        <p:cTn id="4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 calcmode="lin" valueType="num">
                                      <p:cBhvr additive="base">
                                        <p:cTn id="4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6" end="16"/>
                                            </p:txEl>
                                          </p:spTgt>
                                        </p:tgtEl>
                                        <p:attrNameLst>
                                          <p:attrName>style.visibility</p:attrName>
                                        </p:attrNameLst>
                                      </p:cBhvr>
                                      <p:to>
                                        <p:strVal val="visible"/>
                                      </p:to>
                                    </p:set>
                                    <p:anim calcmode="lin" valueType="num">
                                      <p:cBhvr additive="base">
                                        <p:cTn id="5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1164769" y="2076469"/>
            <a:ext cx="6806526" cy="2411779"/>
          </a:xfrm>
          <a:prstGeom prst="rect">
            <a:avLst/>
          </a:prstGeom>
          <a:solidFill>
            <a:schemeClr val="tx1">
              <a:lumMod val="50000"/>
              <a:lumOff val="50000"/>
            </a:schemeClr>
          </a:solidFill>
          <a:ln>
            <a:noFill/>
          </a:ln>
          <a:effectLst/>
          <a:extLst/>
        </p:spPr>
        <p:txBody>
          <a:bodyPr/>
          <a:lstStyle/>
          <a:p>
            <a:pPr marL="342900" indent="-342900" algn="ctr">
              <a:spcBef>
                <a:spcPct val="20000"/>
              </a:spcBef>
            </a:pPr>
            <a:endParaRPr lang="de-DE" dirty="0"/>
          </a:p>
          <a:p>
            <a:pPr marL="342900" indent="-342900" algn="ctr">
              <a:spcBef>
                <a:spcPct val="20000"/>
              </a:spcBef>
            </a:pPr>
            <a:endParaRPr lang="de-DE" sz="3200" b="1" dirty="0">
              <a:solidFill>
                <a:schemeClr val="bg1"/>
              </a:solidFill>
              <a:latin typeface="Arial" pitchFamily="34" charset="0"/>
              <a:cs typeface="Arial" pitchFamily="34" charset="0"/>
            </a:endParaRPr>
          </a:p>
          <a:p>
            <a:pPr marL="342900" indent="-342900" algn="ctr">
              <a:spcBef>
                <a:spcPct val="20000"/>
              </a:spcBef>
            </a:pPr>
            <a:r>
              <a:rPr lang="de-DE" sz="3200" b="1" dirty="0">
                <a:solidFill>
                  <a:schemeClr val="bg1"/>
                </a:solidFill>
                <a:latin typeface="Arial" pitchFamily="34" charset="0"/>
                <a:cs typeface="Arial" pitchFamily="34" charset="0"/>
              </a:rPr>
              <a:t>Aufklärung heute:</a:t>
            </a:r>
          </a:p>
          <a:p>
            <a:pPr marL="342900" indent="-342900" algn="ctr">
              <a:spcBef>
                <a:spcPct val="20000"/>
              </a:spcBef>
            </a:pPr>
            <a:r>
              <a:rPr lang="de-DE" sz="3200" b="1" dirty="0">
                <a:solidFill>
                  <a:schemeClr val="bg1"/>
                </a:solidFill>
                <a:latin typeface="Arial" pitchFamily="34" charset="0"/>
                <a:cs typeface="Arial" pitchFamily="34" charset="0"/>
              </a:rPr>
              <a:t>Neulandmethode</a:t>
            </a:r>
          </a:p>
          <a:p>
            <a:pPr marL="342900" indent="-342900" algn="ctr">
              <a:spcBef>
                <a:spcPct val="20000"/>
              </a:spcBef>
            </a:pPr>
            <a:r>
              <a:rPr lang="de-DE" sz="3200" b="1" dirty="0">
                <a:solidFill>
                  <a:schemeClr val="bg1"/>
                </a:solidFill>
                <a:latin typeface="Arial" pitchFamily="34" charset="0"/>
                <a:cs typeface="Arial" pitchFamily="34" charset="0"/>
              </a:rPr>
              <a:t> </a:t>
            </a:r>
          </a:p>
        </p:txBody>
      </p:sp>
      <p:pic>
        <p:nvPicPr>
          <p:cNvPr id="3" name="Grafik 13">
            <a:extLst>
              <a:ext uri="{FF2B5EF4-FFF2-40B4-BE49-F238E27FC236}">
                <a16:creationId xmlns:a16="http://schemas.microsoft.com/office/drawing/2014/main" id="{4CC234AC-049C-49F7-B2B4-A0FAE1EBFC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7969"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ntertitel 2">
            <a:extLst>
              <a:ext uri="{FF2B5EF4-FFF2-40B4-BE49-F238E27FC236}">
                <a16:creationId xmlns:a16="http://schemas.microsoft.com/office/drawing/2014/main" id="{88803BCA-AF47-428D-ADB8-17553553AE6A}"/>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3158539316"/>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2B2002B-0178-4217-931F-E4479D909FEC}"/>
              </a:ext>
            </a:extLst>
          </p:cNvPr>
          <p:cNvSpPr>
            <a:spLocks noGrp="1"/>
          </p:cNvSpPr>
          <p:nvPr>
            <p:ph idx="1"/>
          </p:nvPr>
        </p:nvSpPr>
        <p:spPr/>
        <p:txBody>
          <a:bodyPr>
            <a:normAutofit lnSpcReduction="10000"/>
          </a:bodyPr>
          <a:lstStyle/>
          <a:p>
            <a:pPr marL="0" indent="0">
              <a:buNone/>
            </a:pPr>
            <a:r>
              <a:rPr lang="de-DE" sz="2000" b="1" dirty="0"/>
              <a:t>Sachverhalt:</a:t>
            </a:r>
          </a:p>
          <a:p>
            <a:pPr marL="0" indent="0">
              <a:buNone/>
            </a:pPr>
            <a:endParaRPr lang="de-DE" sz="2000" dirty="0"/>
          </a:p>
          <a:p>
            <a:r>
              <a:rPr lang="de-DE" sz="2000" dirty="0"/>
              <a:t>Kläger behauptet Behandlungs- und Aufklärungsfehler. Er begehrt Schadensersatz und Schmerzensgeld</a:t>
            </a:r>
          </a:p>
          <a:p>
            <a:pPr marL="0" indent="0">
              <a:buNone/>
            </a:pPr>
            <a:endParaRPr lang="de-DE" sz="2000" dirty="0"/>
          </a:p>
          <a:p>
            <a:r>
              <a:rPr lang="de-DE" sz="2000" dirty="0"/>
              <a:t>März 2011 OP Bandscheibenprothese bei B1. Operation durch B2 durchgeführt</a:t>
            </a:r>
          </a:p>
          <a:p>
            <a:endParaRPr lang="de-DE" sz="2000" dirty="0"/>
          </a:p>
          <a:p>
            <a:r>
              <a:rPr lang="de-DE" sz="2000" dirty="0"/>
              <a:t>Dieser nutzte eine Prothese, die vollständig aus Kunststoff gefertigt war und keinen äußeren Titanmantel aufwies</a:t>
            </a:r>
          </a:p>
          <a:p>
            <a:endParaRPr lang="de-DE" sz="2000" dirty="0"/>
          </a:p>
          <a:p>
            <a:r>
              <a:rPr lang="de-DE" sz="2000" b="1" i="1" dirty="0">
                <a:solidFill>
                  <a:srgbClr val="FF0000"/>
                </a:solidFill>
              </a:rPr>
              <a:t>Damit wich die Prothese von den üblichen Prothesentypen auf dem Markt ab</a:t>
            </a:r>
          </a:p>
          <a:p>
            <a:pPr marL="0" indent="0">
              <a:buNone/>
            </a:pPr>
            <a:endParaRPr lang="de-DE" sz="2000" dirty="0"/>
          </a:p>
          <a:p>
            <a:endParaRPr lang="de-DE" sz="2000" dirty="0"/>
          </a:p>
          <a:p>
            <a:endParaRPr lang="de-DE" sz="2000" dirty="0"/>
          </a:p>
        </p:txBody>
      </p:sp>
      <p:sp>
        <p:nvSpPr>
          <p:cNvPr id="6" name="Titel 1">
            <a:extLst>
              <a:ext uri="{FF2B5EF4-FFF2-40B4-BE49-F238E27FC236}">
                <a16:creationId xmlns:a16="http://schemas.microsoft.com/office/drawing/2014/main" id="{0CF9AF5D-A4E8-4AF0-86C6-20612645EB56}"/>
              </a:ext>
            </a:extLst>
          </p:cNvPr>
          <p:cNvSpPr>
            <a:spLocks noGrp="1"/>
          </p:cNvSpPr>
          <p:nvPr>
            <p:ph type="title"/>
          </p:nvPr>
        </p:nvSpPr>
        <p:spPr>
          <a:xfrm>
            <a:off x="457200" y="274637"/>
            <a:ext cx="8229600" cy="1325563"/>
          </a:xfrm>
          <a:solidFill>
            <a:schemeClr val="tx1">
              <a:lumMod val="50000"/>
              <a:lumOff val="50000"/>
            </a:schemeClr>
          </a:solidFill>
        </p:spPr>
        <p:txBody>
          <a:bodyPr>
            <a:noAutofit/>
          </a:bodyPr>
          <a:lstStyle/>
          <a:p>
            <a:br>
              <a:rPr lang="de-DE" sz="2000" dirty="0"/>
            </a:br>
            <a:br>
              <a:rPr lang="de-DE" sz="2000" dirty="0"/>
            </a:br>
            <a:br>
              <a:rPr lang="de-DE" sz="2000" dirty="0"/>
            </a:br>
            <a:r>
              <a:rPr lang="de-DE" sz="2000" dirty="0"/>
              <a:t>BGH, Urteil vom 18.5.2021 (VI ZR 41 / 19): </a:t>
            </a:r>
            <a:br>
              <a:rPr lang="de-DE" sz="2000" dirty="0"/>
            </a:br>
            <a:r>
              <a:rPr lang="de-DE" sz="2000" dirty="0"/>
              <a:t>Aufklärung bei Neuland Methode; hypothetische Einwilligung nur bei wirksamer Grundaufklärung</a:t>
            </a:r>
            <a:br>
              <a:rPr lang="de-DE" dirty="0"/>
            </a:br>
            <a:r>
              <a:rPr lang="de-DE" dirty="0"/>
              <a:t> </a:t>
            </a:r>
            <a:br>
              <a:rPr lang="de-DE" dirty="0"/>
            </a:br>
            <a:endParaRPr lang="de-DE" sz="2400" dirty="0"/>
          </a:p>
        </p:txBody>
      </p:sp>
    </p:spTree>
    <p:extLst>
      <p:ext uri="{BB962C8B-B14F-4D97-AF65-F5344CB8AC3E}">
        <p14:creationId xmlns:p14="http://schemas.microsoft.com/office/powerpoint/2010/main" val="2282500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0CF9AF5D-A4E8-4AF0-86C6-20612645EB56}"/>
              </a:ext>
            </a:extLst>
          </p:cNvPr>
          <p:cNvSpPr>
            <a:spLocks noGrp="1"/>
          </p:cNvSpPr>
          <p:nvPr>
            <p:ph type="title"/>
          </p:nvPr>
        </p:nvSpPr>
        <p:spPr>
          <a:xfrm>
            <a:off x="457200" y="274637"/>
            <a:ext cx="8229600" cy="1325563"/>
          </a:xfrm>
          <a:solidFill>
            <a:schemeClr val="tx1">
              <a:lumMod val="50000"/>
              <a:lumOff val="50000"/>
            </a:schemeClr>
          </a:solidFill>
        </p:spPr>
        <p:txBody>
          <a:bodyPr>
            <a:noAutofit/>
          </a:bodyPr>
          <a:lstStyle/>
          <a:p>
            <a:br>
              <a:rPr lang="de-DE" sz="2000" dirty="0"/>
            </a:br>
            <a:br>
              <a:rPr lang="de-DE" sz="2000" dirty="0"/>
            </a:br>
            <a:br>
              <a:rPr lang="de-DE" sz="2000" dirty="0"/>
            </a:br>
            <a:r>
              <a:rPr lang="de-DE" sz="2000" dirty="0"/>
              <a:t>BGH, Urteil vom 18.5.2021 (VI ZR 41 / 19): </a:t>
            </a:r>
            <a:br>
              <a:rPr lang="de-DE" sz="2000" dirty="0"/>
            </a:br>
            <a:r>
              <a:rPr lang="de-DE" sz="2000" dirty="0"/>
              <a:t>Aufklärung bei Neuland Methode; hypothetische Einwilligung nur bei wirksamer Grundaufklärung</a:t>
            </a:r>
            <a:br>
              <a:rPr lang="de-DE" dirty="0"/>
            </a:br>
            <a:r>
              <a:rPr lang="de-DE" dirty="0"/>
              <a:t> </a:t>
            </a:r>
            <a:br>
              <a:rPr lang="de-DE" dirty="0"/>
            </a:br>
            <a:endParaRPr lang="de-DE" sz="2400" dirty="0"/>
          </a:p>
        </p:txBody>
      </p:sp>
      <p:pic>
        <p:nvPicPr>
          <p:cNvPr id="7" name="Bild 1" descr="Bandscheibenprothese » Gründe, Funktionsweise &amp; OP-Ablauf">
            <a:extLst>
              <a:ext uri="{FF2B5EF4-FFF2-40B4-BE49-F238E27FC236}">
                <a16:creationId xmlns:a16="http://schemas.microsoft.com/office/drawing/2014/main" id="{03AE67CA-48C1-4B7C-B4CA-E32E1D18BD16}"/>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47144" y="2114093"/>
            <a:ext cx="3263878" cy="2389894"/>
          </a:xfrm>
          <a:prstGeom prst="rect">
            <a:avLst/>
          </a:prstGeom>
          <a:noFill/>
          <a:ln>
            <a:noFill/>
          </a:ln>
        </p:spPr>
      </p:pic>
      <p:pic>
        <p:nvPicPr>
          <p:cNvPr id="1026" name="Picture 2" descr="Cadisc-L-Prothese: Der Kunststoff frass sich durch ihren Wirbel - 20 Minuten">
            <a:extLst>
              <a:ext uri="{FF2B5EF4-FFF2-40B4-BE49-F238E27FC236}">
                <a16:creationId xmlns:a16="http://schemas.microsoft.com/office/drawing/2014/main" id="{89D7B701-E2C2-474E-8B6C-EB21C37D0C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6790" y="2294148"/>
            <a:ext cx="3641730" cy="2396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ndscheibenprothese: bewegliche Wirbelsäule trotz Bandscheibendegeneration  | Gelenk-Klinik.de">
            <a:extLst>
              <a:ext uri="{FF2B5EF4-FFF2-40B4-BE49-F238E27FC236}">
                <a16:creationId xmlns:a16="http://schemas.microsoft.com/office/drawing/2014/main" id="{8B2DA6F5-EDF9-47C8-9189-8C4C107306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7528" y="4868721"/>
            <a:ext cx="2571514" cy="1851913"/>
          </a:xfrm>
          <a:prstGeom prst="rect">
            <a:avLst/>
          </a:prstGeom>
          <a:noFill/>
          <a:extLst>
            <a:ext uri="{909E8E84-426E-40DD-AFC4-6F175D3DCCD1}">
              <a14:hiddenFill xmlns:a14="http://schemas.microsoft.com/office/drawing/2010/main">
                <a:solidFill>
                  <a:srgbClr val="FFFFFF"/>
                </a:solidFill>
              </a14:hiddenFill>
            </a:ext>
          </a:extLst>
        </p:spPr>
      </p:pic>
      <p:sp>
        <p:nvSpPr>
          <p:cNvPr id="8" name="Rechteck 7">
            <a:extLst>
              <a:ext uri="{FF2B5EF4-FFF2-40B4-BE49-F238E27FC236}">
                <a16:creationId xmlns:a16="http://schemas.microsoft.com/office/drawing/2014/main" id="{1E86BFCE-153E-4F2B-B000-FEBC1683BB5F}"/>
              </a:ext>
            </a:extLst>
          </p:cNvPr>
          <p:cNvSpPr/>
          <p:nvPr/>
        </p:nvSpPr>
        <p:spPr>
          <a:xfrm>
            <a:off x="4240634" y="6277494"/>
            <a:ext cx="4903366" cy="307777"/>
          </a:xfrm>
          <a:prstGeom prst="rect">
            <a:avLst/>
          </a:prstGeom>
        </p:spPr>
        <p:txBody>
          <a:bodyPr wrap="square">
            <a:spAutoFit/>
          </a:bodyPr>
          <a:lstStyle/>
          <a:p>
            <a:r>
              <a:rPr lang="de-DE" sz="1400" dirty="0"/>
              <a:t> Bildquellen: gelenk-klinik.de; medpertise.de; 20min.ch</a:t>
            </a:r>
          </a:p>
        </p:txBody>
      </p:sp>
    </p:spTree>
    <p:extLst>
      <p:ext uri="{BB962C8B-B14F-4D97-AF65-F5344CB8AC3E}">
        <p14:creationId xmlns:p14="http://schemas.microsoft.com/office/powerpoint/2010/main" val="419352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2B2002B-0178-4217-931F-E4479D909FEC}"/>
              </a:ext>
            </a:extLst>
          </p:cNvPr>
          <p:cNvSpPr>
            <a:spLocks noGrp="1"/>
          </p:cNvSpPr>
          <p:nvPr>
            <p:ph idx="1"/>
          </p:nvPr>
        </p:nvSpPr>
        <p:spPr>
          <a:xfrm>
            <a:off x="488272" y="1875408"/>
            <a:ext cx="8229600" cy="4525963"/>
          </a:xfrm>
        </p:spPr>
        <p:txBody>
          <a:bodyPr>
            <a:normAutofit/>
          </a:bodyPr>
          <a:lstStyle/>
          <a:p>
            <a:pPr marL="0" indent="0">
              <a:buNone/>
            </a:pPr>
            <a:r>
              <a:rPr lang="de-DE" sz="2000" dirty="0"/>
              <a:t> </a:t>
            </a:r>
          </a:p>
          <a:p>
            <a:r>
              <a:rPr lang="de-DE" sz="2000" dirty="0"/>
              <a:t>März 2011 Rückruf einer Charge durch den Hersteller</a:t>
            </a:r>
          </a:p>
          <a:p>
            <a:endParaRPr lang="de-DE" sz="2000" dirty="0"/>
          </a:p>
          <a:p>
            <a:r>
              <a:rPr lang="de-DE" sz="2000" dirty="0"/>
              <a:t>Prothese des Klägers betroffen </a:t>
            </a:r>
          </a:p>
          <a:p>
            <a:endParaRPr lang="de-DE" sz="2000" dirty="0"/>
          </a:p>
          <a:p>
            <a:r>
              <a:rPr lang="de-DE" sz="2000" dirty="0"/>
              <a:t>September 2014 alle Prothesen zurückgerufen</a:t>
            </a:r>
          </a:p>
          <a:p>
            <a:endParaRPr lang="de-DE" sz="2000" dirty="0"/>
          </a:p>
          <a:p>
            <a:r>
              <a:rPr lang="de-DE" sz="2000" dirty="0"/>
              <a:t>2014 Schmerzeintritt beim Kläger der unteren LWS</a:t>
            </a:r>
          </a:p>
          <a:p>
            <a:endParaRPr lang="de-DE" sz="2000" dirty="0"/>
          </a:p>
          <a:p>
            <a:r>
              <a:rPr lang="de-DE" sz="2000" b="1" dirty="0">
                <a:solidFill>
                  <a:srgbClr val="FF0000"/>
                </a:solidFill>
              </a:rPr>
              <a:t>Bildgebung: Teile des Prothesenkern waren an den Spinalkanal gewandert. Kompression der Wurzel S1 links. Revision.</a:t>
            </a:r>
          </a:p>
          <a:p>
            <a:endParaRPr lang="de-DE" sz="2000" dirty="0"/>
          </a:p>
          <a:p>
            <a:pPr marL="0" indent="0">
              <a:buNone/>
            </a:pPr>
            <a:endParaRPr lang="de-DE" sz="2000" dirty="0"/>
          </a:p>
          <a:p>
            <a:endParaRPr lang="de-DE" sz="2000" dirty="0"/>
          </a:p>
          <a:p>
            <a:endParaRPr lang="de-DE" sz="2000" dirty="0"/>
          </a:p>
        </p:txBody>
      </p:sp>
      <p:sp>
        <p:nvSpPr>
          <p:cNvPr id="6" name="Titel 1">
            <a:extLst>
              <a:ext uri="{FF2B5EF4-FFF2-40B4-BE49-F238E27FC236}">
                <a16:creationId xmlns:a16="http://schemas.microsoft.com/office/drawing/2014/main" id="{0CF9AF5D-A4E8-4AF0-86C6-20612645EB56}"/>
              </a:ext>
            </a:extLst>
          </p:cNvPr>
          <p:cNvSpPr>
            <a:spLocks noGrp="1"/>
          </p:cNvSpPr>
          <p:nvPr>
            <p:ph type="title"/>
          </p:nvPr>
        </p:nvSpPr>
        <p:spPr>
          <a:xfrm>
            <a:off x="457200" y="274637"/>
            <a:ext cx="8229600" cy="1325563"/>
          </a:xfrm>
          <a:solidFill>
            <a:schemeClr val="tx1">
              <a:lumMod val="50000"/>
              <a:lumOff val="50000"/>
            </a:schemeClr>
          </a:solidFill>
        </p:spPr>
        <p:txBody>
          <a:bodyPr>
            <a:noAutofit/>
          </a:bodyPr>
          <a:lstStyle/>
          <a:p>
            <a:br>
              <a:rPr lang="de-DE" sz="2000" dirty="0"/>
            </a:br>
            <a:br>
              <a:rPr lang="de-DE" sz="2000" dirty="0"/>
            </a:br>
            <a:br>
              <a:rPr lang="de-DE" sz="2000" dirty="0"/>
            </a:br>
            <a:r>
              <a:rPr lang="de-DE" sz="2000" dirty="0"/>
              <a:t>BGH, Urteil vom 18.5.2021 (VI ZR 41 / 19): </a:t>
            </a:r>
            <a:br>
              <a:rPr lang="de-DE" sz="2000" dirty="0"/>
            </a:br>
            <a:r>
              <a:rPr lang="de-DE" sz="2000" dirty="0"/>
              <a:t>Aufklärung bei Neuland Methode; hypothetische Einwilligung nur bei wirksamer Grundaufklärung</a:t>
            </a:r>
            <a:br>
              <a:rPr lang="de-DE" dirty="0"/>
            </a:br>
            <a:br>
              <a:rPr lang="de-DE" dirty="0"/>
            </a:br>
            <a:endParaRPr lang="de-DE" sz="2400" dirty="0"/>
          </a:p>
        </p:txBody>
      </p:sp>
    </p:spTree>
    <p:extLst>
      <p:ext uri="{BB962C8B-B14F-4D97-AF65-F5344CB8AC3E}">
        <p14:creationId xmlns:p14="http://schemas.microsoft.com/office/powerpoint/2010/main" val="3267381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2B2002B-0178-4217-931F-E4479D909FEC}"/>
              </a:ext>
            </a:extLst>
          </p:cNvPr>
          <p:cNvSpPr>
            <a:spLocks noGrp="1"/>
          </p:cNvSpPr>
          <p:nvPr>
            <p:ph idx="1"/>
          </p:nvPr>
        </p:nvSpPr>
        <p:spPr>
          <a:xfrm>
            <a:off x="470517" y="2057400"/>
            <a:ext cx="8229600" cy="4525963"/>
          </a:xfrm>
        </p:spPr>
        <p:txBody>
          <a:bodyPr>
            <a:normAutofit/>
          </a:bodyPr>
          <a:lstStyle/>
          <a:p>
            <a:pPr marL="0" indent="0">
              <a:buNone/>
            </a:pPr>
            <a:r>
              <a:rPr lang="de-DE" sz="2000" dirty="0"/>
              <a:t> Bei Neulandmethoden würden folgende Grundsätze gelten:</a:t>
            </a:r>
          </a:p>
          <a:p>
            <a:pPr marL="0" indent="0">
              <a:buNone/>
            </a:pPr>
            <a:endParaRPr lang="de-DE" sz="2000" b="1" i="1" dirty="0"/>
          </a:p>
          <a:p>
            <a:pPr lvl="0"/>
            <a:r>
              <a:rPr lang="de-DE" sz="2000" b="1" i="1" dirty="0"/>
              <a:t>Im Großen und Ganzen / Für und Wider</a:t>
            </a:r>
          </a:p>
          <a:p>
            <a:pPr marL="0" lvl="0" indent="0">
              <a:buNone/>
            </a:pPr>
            <a:endParaRPr lang="de-DE" sz="2000" b="1" i="1" dirty="0"/>
          </a:p>
          <a:p>
            <a:pPr lvl="0"/>
            <a:r>
              <a:rPr lang="de-DE" sz="2000" b="1" i="1" dirty="0">
                <a:solidFill>
                  <a:srgbClr val="FF0000"/>
                </a:solidFill>
              </a:rPr>
              <a:t>Hinweis, dass der geplante Eingriff noch nicht dem medizinischem Standard entsprechen würde</a:t>
            </a:r>
          </a:p>
          <a:p>
            <a:pPr marL="0" lvl="0" indent="0">
              <a:buNone/>
            </a:pPr>
            <a:endParaRPr lang="de-DE" sz="2000" b="1" i="1" dirty="0"/>
          </a:p>
          <a:p>
            <a:pPr lvl="0"/>
            <a:r>
              <a:rPr lang="de-DE" sz="2000" b="1" i="1" dirty="0">
                <a:solidFill>
                  <a:srgbClr val="FF0000"/>
                </a:solidFill>
              </a:rPr>
              <a:t>Unmissverständlicher Hinweis, dass die Methode auch unbekannte Risiken mit sich bringe</a:t>
            </a:r>
          </a:p>
          <a:p>
            <a:pPr marL="0" indent="0">
              <a:buNone/>
            </a:pPr>
            <a:endParaRPr lang="de-DE" sz="2000" dirty="0"/>
          </a:p>
          <a:p>
            <a:endParaRPr lang="de-DE" sz="2000" dirty="0"/>
          </a:p>
          <a:p>
            <a:endParaRPr lang="de-DE" sz="2000" dirty="0"/>
          </a:p>
        </p:txBody>
      </p:sp>
      <p:sp>
        <p:nvSpPr>
          <p:cNvPr id="6" name="Titel 1">
            <a:extLst>
              <a:ext uri="{FF2B5EF4-FFF2-40B4-BE49-F238E27FC236}">
                <a16:creationId xmlns:a16="http://schemas.microsoft.com/office/drawing/2014/main" id="{0CF9AF5D-A4E8-4AF0-86C6-20612645EB56}"/>
              </a:ext>
            </a:extLst>
          </p:cNvPr>
          <p:cNvSpPr>
            <a:spLocks noGrp="1"/>
          </p:cNvSpPr>
          <p:nvPr>
            <p:ph type="title"/>
          </p:nvPr>
        </p:nvSpPr>
        <p:spPr>
          <a:xfrm>
            <a:off x="457200" y="274637"/>
            <a:ext cx="8229600" cy="1325563"/>
          </a:xfrm>
          <a:solidFill>
            <a:schemeClr val="tx1">
              <a:lumMod val="50000"/>
              <a:lumOff val="50000"/>
            </a:schemeClr>
          </a:solidFill>
        </p:spPr>
        <p:txBody>
          <a:bodyPr>
            <a:noAutofit/>
          </a:bodyPr>
          <a:lstStyle/>
          <a:p>
            <a:br>
              <a:rPr lang="de-DE" sz="2000" dirty="0"/>
            </a:br>
            <a:br>
              <a:rPr lang="de-DE" sz="2000" dirty="0"/>
            </a:br>
            <a:br>
              <a:rPr lang="de-DE" sz="2000" dirty="0"/>
            </a:br>
            <a:r>
              <a:rPr lang="de-DE" sz="2000" dirty="0"/>
              <a:t>BGH, Urteil vom 18.5.2021 (VI ZR 41 / 19): </a:t>
            </a:r>
            <a:br>
              <a:rPr lang="de-DE" sz="2000" dirty="0"/>
            </a:br>
            <a:r>
              <a:rPr lang="de-DE" sz="2000" dirty="0"/>
              <a:t>Aufklärung bei Neuland Methode; hypothetische Einwilligung nur bei wirksamer Grundaufklärung</a:t>
            </a:r>
            <a:br>
              <a:rPr lang="de-DE" dirty="0"/>
            </a:br>
            <a:r>
              <a:rPr lang="de-DE" dirty="0"/>
              <a:t> </a:t>
            </a:r>
            <a:br>
              <a:rPr lang="de-DE" dirty="0"/>
            </a:br>
            <a:endParaRPr lang="de-DE" sz="2400" dirty="0"/>
          </a:p>
        </p:txBody>
      </p:sp>
    </p:spTree>
    <p:extLst>
      <p:ext uri="{BB962C8B-B14F-4D97-AF65-F5344CB8AC3E}">
        <p14:creationId xmlns:p14="http://schemas.microsoft.com/office/powerpoint/2010/main" val="2001199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2B2002B-0178-4217-931F-E4479D909FEC}"/>
              </a:ext>
            </a:extLst>
          </p:cNvPr>
          <p:cNvSpPr>
            <a:spLocks noGrp="1"/>
          </p:cNvSpPr>
          <p:nvPr>
            <p:ph idx="1"/>
          </p:nvPr>
        </p:nvSpPr>
        <p:spPr>
          <a:xfrm>
            <a:off x="443883" y="1919796"/>
            <a:ext cx="8229600" cy="4525963"/>
          </a:xfrm>
        </p:spPr>
        <p:txBody>
          <a:bodyPr>
            <a:normAutofit/>
          </a:bodyPr>
          <a:lstStyle/>
          <a:p>
            <a:pPr marL="0" indent="0">
              <a:buNone/>
            </a:pPr>
            <a:r>
              <a:rPr lang="de-DE" sz="2000" dirty="0"/>
              <a:t> </a:t>
            </a:r>
          </a:p>
          <a:p>
            <a:r>
              <a:rPr lang="de-DE" sz="2000" b="1" i="1" dirty="0">
                <a:solidFill>
                  <a:srgbClr val="FF0000"/>
                </a:solidFill>
              </a:rPr>
              <a:t>Voraussetzung</a:t>
            </a:r>
            <a:r>
              <a:rPr lang="de-DE" sz="2000" dirty="0"/>
              <a:t> für die Annahme einer hypothetischen Einwilligung sei eine </a:t>
            </a:r>
            <a:r>
              <a:rPr lang="de-DE" sz="2000" b="1" i="1" u="sng" dirty="0">
                <a:solidFill>
                  <a:srgbClr val="FF0000"/>
                </a:solidFill>
              </a:rPr>
              <a:t>wirksame Grundaufklärung </a:t>
            </a:r>
          </a:p>
          <a:p>
            <a:endParaRPr lang="de-DE" sz="2000" dirty="0"/>
          </a:p>
          <a:p>
            <a:r>
              <a:rPr lang="de-DE" sz="2000" b="1" i="1" dirty="0">
                <a:solidFill>
                  <a:srgbClr val="FF0000"/>
                </a:solidFill>
              </a:rPr>
              <a:t>Der Tatrichter müsse dem Kläger grundsätzlich erläutern, welche Aufklärung ihm vor dem maßgeblichen Eingriff richtigerweise hätte zuteilwerden müssen </a:t>
            </a:r>
          </a:p>
          <a:p>
            <a:endParaRPr lang="de-DE" sz="2000" dirty="0"/>
          </a:p>
          <a:p>
            <a:r>
              <a:rPr lang="de-DE" sz="2000" dirty="0"/>
              <a:t>Angaben, die der Patient in Unkenntnis des Inhalts macht, seien grundsätzlich nicht geeignet, die Plausibilität der später gemachten Angaben zur Aufklärung infrage zu stellen</a:t>
            </a:r>
          </a:p>
          <a:p>
            <a:pPr marL="0" indent="0">
              <a:buNone/>
            </a:pPr>
            <a:endParaRPr lang="de-DE" sz="2000" dirty="0"/>
          </a:p>
          <a:p>
            <a:endParaRPr lang="de-DE" sz="2000" dirty="0"/>
          </a:p>
          <a:p>
            <a:endParaRPr lang="de-DE" sz="2000" dirty="0"/>
          </a:p>
        </p:txBody>
      </p:sp>
      <p:sp>
        <p:nvSpPr>
          <p:cNvPr id="6" name="Titel 1">
            <a:extLst>
              <a:ext uri="{FF2B5EF4-FFF2-40B4-BE49-F238E27FC236}">
                <a16:creationId xmlns:a16="http://schemas.microsoft.com/office/drawing/2014/main" id="{0CF9AF5D-A4E8-4AF0-86C6-20612645EB56}"/>
              </a:ext>
            </a:extLst>
          </p:cNvPr>
          <p:cNvSpPr>
            <a:spLocks noGrp="1"/>
          </p:cNvSpPr>
          <p:nvPr>
            <p:ph type="title"/>
          </p:nvPr>
        </p:nvSpPr>
        <p:spPr>
          <a:xfrm>
            <a:off x="457200" y="274637"/>
            <a:ext cx="8229600" cy="1325563"/>
          </a:xfrm>
          <a:solidFill>
            <a:schemeClr val="tx1">
              <a:lumMod val="50000"/>
              <a:lumOff val="50000"/>
            </a:schemeClr>
          </a:solidFill>
        </p:spPr>
        <p:txBody>
          <a:bodyPr>
            <a:noAutofit/>
          </a:bodyPr>
          <a:lstStyle/>
          <a:p>
            <a:br>
              <a:rPr lang="de-DE" sz="2000" dirty="0"/>
            </a:br>
            <a:br>
              <a:rPr lang="de-DE" sz="2000" dirty="0"/>
            </a:br>
            <a:br>
              <a:rPr lang="de-DE" sz="2000" dirty="0"/>
            </a:br>
            <a:r>
              <a:rPr lang="de-DE" sz="2000" dirty="0"/>
              <a:t>BGH, Urteil vom 18.5.2021 (VI ZR 41 / 19): </a:t>
            </a:r>
            <a:br>
              <a:rPr lang="de-DE" sz="2000" dirty="0"/>
            </a:br>
            <a:r>
              <a:rPr lang="de-DE" sz="2000" dirty="0"/>
              <a:t>Aufklärung bei Neuland Methode; hypothetische Einwilligung nur bei wirksamer Grundaufklärung</a:t>
            </a:r>
            <a:br>
              <a:rPr lang="de-DE" dirty="0"/>
            </a:br>
            <a:r>
              <a:rPr lang="de-DE" dirty="0"/>
              <a:t> </a:t>
            </a:r>
            <a:br>
              <a:rPr lang="de-DE" dirty="0"/>
            </a:br>
            <a:endParaRPr lang="de-DE" sz="2400" dirty="0"/>
          </a:p>
        </p:txBody>
      </p:sp>
    </p:spTree>
    <p:extLst>
      <p:ext uri="{BB962C8B-B14F-4D97-AF65-F5344CB8AC3E}">
        <p14:creationId xmlns:p14="http://schemas.microsoft.com/office/powerpoint/2010/main" val="1608153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1164769" y="2076469"/>
            <a:ext cx="6806526" cy="2668059"/>
          </a:xfrm>
          <a:prstGeom prst="rect">
            <a:avLst/>
          </a:prstGeom>
          <a:solidFill>
            <a:schemeClr val="tx1">
              <a:lumMod val="50000"/>
              <a:lumOff val="50000"/>
            </a:schemeClr>
          </a:solidFill>
          <a:ln>
            <a:noFill/>
          </a:ln>
          <a:effectLst/>
          <a:extLst/>
        </p:spPr>
        <p:txBody>
          <a:bodyPr/>
          <a:lstStyle/>
          <a:p>
            <a:pPr marL="342900" indent="-342900" algn="ctr">
              <a:spcBef>
                <a:spcPct val="20000"/>
              </a:spcBef>
            </a:pPr>
            <a:endParaRPr lang="de-DE" dirty="0"/>
          </a:p>
          <a:p>
            <a:pPr marL="342900" indent="-342900" algn="ctr">
              <a:spcBef>
                <a:spcPct val="20000"/>
              </a:spcBef>
            </a:pPr>
            <a:endParaRPr lang="de-DE" sz="3200" b="1" dirty="0">
              <a:solidFill>
                <a:schemeClr val="bg1"/>
              </a:solidFill>
              <a:latin typeface="Arial" pitchFamily="34" charset="0"/>
              <a:cs typeface="Arial" pitchFamily="34" charset="0"/>
            </a:endParaRPr>
          </a:p>
          <a:p>
            <a:pPr marL="342900" indent="-342900" algn="ctr">
              <a:spcBef>
                <a:spcPct val="20000"/>
              </a:spcBef>
            </a:pPr>
            <a:r>
              <a:rPr lang="de-DE" sz="3200" b="1" dirty="0">
                <a:solidFill>
                  <a:schemeClr val="bg1"/>
                </a:solidFill>
                <a:latin typeface="Arial" pitchFamily="34" charset="0"/>
                <a:cs typeface="Arial" pitchFamily="34" charset="0"/>
              </a:rPr>
              <a:t>Aufklärung heute:</a:t>
            </a:r>
          </a:p>
          <a:p>
            <a:pPr marL="342900" indent="-342900" algn="ctr">
              <a:spcBef>
                <a:spcPct val="20000"/>
              </a:spcBef>
            </a:pPr>
            <a:r>
              <a:rPr lang="de-DE" sz="3200" b="1" dirty="0">
                <a:solidFill>
                  <a:schemeClr val="bg1"/>
                </a:solidFill>
                <a:latin typeface="Arial" pitchFamily="34" charset="0"/>
                <a:cs typeface="Arial" pitchFamily="34" charset="0"/>
              </a:rPr>
              <a:t>Zeitpunkt von Aufklärung und Einwilligung</a:t>
            </a:r>
          </a:p>
          <a:p>
            <a:pPr marL="342900" indent="-342900" algn="ctr">
              <a:spcBef>
                <a:spcPct val="20000"/>
              </a:spcBef>
            </a:pPr>
            <a:r>
              <a:rPr lang="de-DE" sz="3200" b="1" dirty="0">
                <a:solidFill>
                  <a:schemeClr val="bg1"/>
                </a:solidFill>
                <a:latin typeface="Arial" pitchFamily="34" charset="0"/>
                <a:cs typeface="Arial" pitchFamily="34" charset="0"/>
              </a:rPr>
              <a:t> </a:t>
            </a:r>
          </a:p>
        </p:txBody>
      </p:sp>
      <p:pic>
        <p:nvPicPr>
          <p:cNvPr id="3" name="Grafik 13">
            <a:extLst>
              <a:ext uri="{FF2B5EF4-FFF2-40B4-BE49-F238E27FC236}">
                <a16:creationId xmlns:a16="http://schemas.microsoft.com/office/drawing/2014/main" id="{4CC234AC-049C-49F7-B2B4-A0FAE1EBFC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7969"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ntertitel 2">
            <a:extLst>
              <a:ext uri="{FF2B5EF4-FFF2-40B4-BE49-F238E27FC236}">
                <a16:creationId xmlns:a16="http://schemas.microsoft.com/office/drawing/2014/main" id="{88803BCA-AF47-428D-ADB8-17553553AE6A}"/>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2157859868"/>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1543844" y="2248997"/>
            <a:ext cx="6048375" cy="2411779"/>
          </a:xfrm>
          <a:prstGeom prst="rect">
            <a:avLst/>
          </a:prstGeom>
          <a:solidFill>
            <a:schemeClr val="tx1">
              <a:lumMod val="50000"/>
              <a:lumOff val="50000"/>
            </a:schemeClr>
          </a:solidFill>
          <a:ln>
            <a:noFill/>
          </a:ln>
          <a:effectLst/>
          <a:extLst/>
        </p:spPr>
        <p:txBody>
          <a:bodyPr/>
          <a:lstStyle/>
          <a:p>
            <a:pPr marL="342900" indent="-342900" algn="ctr">
              <a:spcBef>
                <a:spcPct val="20000"/>
              </a:spcBef>
            </a:pPr>
            <a:endParaRPr lang="de-DE" dirty="0"/>
          </a:p>
          <a:p>
            <a:pPr marL="342900" indent="-342900" algn="ctr">
              <a:spcBef>
                <a:spcPct val="20000"/>
              </a:spcBef>
            </a:pPr>
            <a:endParaRPr lang="de-DE" sz="3600" b="1" dirty="0">
              <a:solidFill>
                <a:schemeClr val="bg1"/>
              </a:solidFill>
              <a:latin typeface="Arial" pitchFamily="34" charset="0"/>
              <a:cs typeface="Arial" pitchFamily="34" charset="0"/>
            </a:endParaRPr>
          </a:p>
          <a:p>
            <a:pPr marL="342900" indent="-342900" algn="ctr">
              <a:spcBef>
                <a:spcPct val="20000"/>
              </a:spcBef>
            </a:pPr>
            <a:r>
              <a:rPr lang="de-DE" sz="3200" b="1" dirty="0">
                <a:solidFill>
                  <a:schemeClr val="bg1"/>
                </a:solidFill>
                <a:latin typeface="Arial" pitchFamily="34" charset="0"/>
                <a:cs typeface="Arial" pitchFamily="34" charset="0"/>
              </a:rPr>
              <a:t>Zahlen und Zukunft </a:t>
            </a:r>
          </a:p>
        </p:txBody>
      </p:sp>
      <p:pic>
        <p:nvPicPr>
          <p:cNvPr id="3" name="Grafik 13">
            <a:extLst>
              <a:ext uri="{FF2B5EF4-FFF2-40B4-BE49-F238E27FC236}">
                <a16:creationId xmlns:a16="http://schemas.microsoft.com/office/drawing/2014/main" id="{4CC234AC-049C-49F7-B2B4-A0FAE1EBFC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7969"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ntertitel 2">
            <a:extLst>
              <a:ext uri="{FF2B5EF4-FFF2-40B4-BE49-F238E27FC236}">
                <a16:creationId xmlns:a16="http://schemas.microsoft.com/office/drawing/2014/main" id="{88803BCA-AF47-428D-ADB8-17553553AE6A}"/>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1644647624"/>
      </p:ext>
    </p:extLst>
  </p:cSld>
  <p:clrMapOvr>
    <a:masterClrMapping/>
  </p:clrMapOvr>
  <p:transition spd="slow">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tx1">
              <a:lumMod val="50000"/>
              <a:lumOff val="50000"/>
            </a:schemeClr>
          </a:solidFill>
        </p:spPr>
        <p:txBody>
          <a:bodyPr>
            <a:noAutofit/>
          </a:bodyPr>
          <a:lstStyle/>
          <a:p>
            <a:r>
              <a:rPr lang="de-DE" sz="2000" dirty="0"/>
              <a:t>OLG Dresden, Beschluss vom 16.03.2020 – 4 U 2626/19; </a:t>
            </a:r>
            <a:br>
              <a:rPr lang="de-DE" sz="2000" dirty="0"/>
            </a:br>
            <a:r>
              <a:rPr lang="de-DE" sz="2000" dirty="0"/>
              <a:t>Zeitpunkt der Aufklärung bei ambulanten Eingriffen </a:t>
            </a:r>
            <a:br>
              <a:rPr lang="de-DE" sz="2000" dirty="0"/>
            </a:br>
            <a:endParaRPr lang="de-DE" sz="2000" dirty="0"/>
          </a:p>
        </p:txBody>
      </p:sp>
      <p:sp>
        <p:nvSpPr>
          <p:cNvPr id="3" name="Inhaltsplatzhalter 2"/>
          <p:cNvSpPr>
            <a:spLocks noGrp="1"/>
          </p:cNvSpPr>
          <p:nvPr>
            <p:ph idx="1"/>
          </p:nvPr>
        </p:nvSpPr>
        <p:spPr/>
        <p:txBody>
          <a:bodyPr>
            <a:normAutofit/>
          </a:bodyPr>
          <a:lstStyle/>
          <a:p>
            <a:pPr marL="0" indent="0">
              <a:buNone/>
            </a:pPr>
            <a:r>
              <a:rPr lang="de-DE" sz="1800" b="1" u="sng" dirty="0"/>
              <a:t>Sachverhalt: </a:t>
            </a:r>
            <a:endParaRPr lang="de-DE" sz="1800" dirty="0"/>
          </a:p>
          <a:p>
            <a:endParaRPr lang="de-DE" sz="1800" dirty="0"/>
          </a:p>
          <a:p>
            <a:r>
              <a:rPr lang="de-DE" sz="1800" dirty="0"/>
              <a:t>08.08.2014 mündliches Aufklärungsgespräch zwischen Kläger und Zeugen P. Indikation zur Koloskopie, Vorgehensweise sowie Risiken des Eingriffs einschließlich des Risikos von Perforation und Nachblutung erläutert. </a:t>
            </a:r>
          </a:p>
          <a:p>
            <a:endParaRPr lang="de-DE" sz="1800" dirty="0"/>
          </a:p>
          <a:p>
            <a:r>
              <a:rPr lang="de-DE" sz="1800" dirty="0"/>
              <a:t>Vorliegend gab es einen individualisierten und unterschriebenen Aufklärungsbogen. </a:t>
            </a:r>
          </a:p>
          <a:p>
            <a:endParaRPr lang="de-DE" sz="1800" dirty="0"/>
          </a:p>
          <a:p>
            <a:r>
              <a:rPr lang="de-DE" sz="1800" dirty="0"/>
              <a:t>Kläger bestreitet, dass die Aufklärung am 08.08.2014 erfolgt sei. </a:t>
            </a:r>
            <a:r>
              <a:rPr lang="de-DE" sz="1800" i="1" dirty="0">
                <a:solidFill>
                  <a:srgbClr val="FF0000"/>
                </a:solidFill>
              </a:rPr>
              <a:t>Vielmehr behauptet er die Aufklärung erst für den 11.08.2014, also am Tag der Koloskopie. </a:t>
            </a:r>
          </a:p>
          <a:p>
            <a:endParaRPr lang="de-DE" dirty="0"/>
          </a:p>
          <a:p>
            <a:pPr marL="0" indent="0">
              <a:buNone/>
            </a:pPr>
            <a:endParaRPr lang="de-DE" dirty="0"/>
          </a:p>
        </p:txBody>
      </p:sp>
    </p:spTree>
    <p:extLst>
      <p:ext uri="{BB962C8B-B14F-4D97-AF65-F5344CB8AC3E}">
        <p14:creationId xmlns:p14="http://schemas.microsoft.com/office/powerpoint/2010/main" val="2522982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10000"/>
          </a:bodyPr>
          <a:lstStyle/>
          <a:p>
            <a:pPr marL="0" indent="0">
              <a:buNone/>
            </a:pPr>
            <a:r>
              <a:rPr lang="de-DE" sz="1900" b="1" u="sng" dirty="0"/>
              <a:t>Entscheidung: </a:t>
            </a:r>
            <a:endParaRPr lang="de-DE" sz="1900" dirty="0"/>
          </a:p>
          <a:p>
            <a:pPr marL="0" indent="0">
              <a:buNone/>
            </a:pPr>
            <a:r>
              <a:rPr lang="de-DE" sz="1900" dirty="0"/>
              <a:t> </a:t>
            </a:r>
          </a:p>
          <a:p>
            <a:pPr marL="0" indent="0">
              <a:buNone/>
            </a:pPr>
            <a:r>
              <a:rPr lang="de-DE" sz="1900" dirty="0"/>
              <a:t>Berufungszurückweisung nach § 522 Abs. 2 ZPO. </a:t>
            </a:r>
          </a:p>
          <a:p>
            <a:pPr marL="0" indent="0">
              <a:buNone/>
            </a:pPr>
            <a:endParaRPr lang="de-DE" sz="1900" b="1" i="1" dirty="0">
              <a:solidFill>
                <a:srgbClr val="33CC33"/>
              </a:solidFill>
            </a:endParaRPr>
          </a:p>
          <a:p>
            <a:r>
              <a:rPr lang="de-DE" sz="1900" b="1" i="1" dirty="0">
                <a:solidFill>
                  <a:srgbClr val="33CC33"/>
                </a:solidFill>
              </a:rPr>
              <a:t>Aufklärung am 11.08.2014 rechtzeitig. Bei ambulanten Eingriffen könne eine Aufklärung noch am Operationstag genügen, wenn dem Patient die Entscheidung überlassen werde, ob er den Eingriff durchführen lassen wolle oder nicht. </a:t>
            </a:r>
          </a:p>
          <a:p>
            <a:endParaRPr lang="de-DE" sz="1900" dirty="0"/>
          </a:p>
          <a:p>
            <a:pPr marL="0" indent="0">
              <a:buNone/>
            </a:pPr>
            <a:r>
              <a:rPr lang="de-DE" sz="1900" dirty="0"/>
              <a:t>Dem stehe nicht entgegen, dass der Klägers bereits mit der </a:t>
            </a:r>
            <a:r>
              <a:rPr lang="de-DE" sz="1900" b="1" dirty="0">
                <a:solidFill>
                  <a:srgbClr val="FF0000"/>
                </a:solidFill>
              </a:rPr>
              <a:t>Einnahme des Darmreinigers begonnen </a:t>
            </a:r>
            <a:r>
              <a:rPr lang="de-DE" sz="1900" dirty="0"/>
              <a:t>habe und durch diese Prozedur unter Entscheidungsdruck gesetzt worden sei. </a:t>
            </a:r>
          </a:p>
          <a:p>
            <a:pPr marL="0" indent="0">
              <a:buNone/>
            </a:pPr>
            <a:endParaRPr lang="de-DE" sz="1900" dirty="0"/>
          </a:p>
          <a:p>
            <a:pPr marL="0" indent="0">
              <a:buNone/>
            </a:pPr>
            <a:r>
              <a:rPr lang="de-DE" sz="1900" dirty="0"/>
              <a:t>Denn ein Entscheidungsdruck sei nicht anzunehmen. Lediglich </a:t>
            </a:r>
            <a:r>
              <a:rPr lang="de-DE" sz="1900" b="1" i="1" dirty="0">
                <a:solidFill>
                  <a:srgbClr val="FF0000"/>
                </a:solidFill>
              </a:rPr>
              <a:t>klassische Vorbereitungshandlung. </a:t>
            </a:r>
            <a:r>
              <a:rPr lang="de-DE" sz="1900" dirty="0"/>
              <a:t>Wirksame Einwilligung stünde dem nicht entgegen. </a:t>
            </a:r>
          </a:p>
          <a:p>
            <a:endParaRPr lang="de-DE" dirty="0"/>
          </a:p>
        </p:txBody>
      </p:sp>
      <p:sp>
        <p:nvSpPr>
          <p:cNvPr id="4" name="Titel 1"/>
          <p:cNvSpPr>
            <a:spLocks noGrp="1"/>
          </p:cNvSpPr>
          <p:nvPr>
            <p:ph type="title"/>
          </p:nvPr>
        </p:nvSpPr>
        <p:spPr>
          <a:xfrm>
            <a:off x="457200" y="274638"/>
            <a:ext cx="8229600" cy="1143000"/>
          </a:xfrm>
          <a:solidFill>
            <a:schemeClr val="tx1">
              <a:lumMod val="50000"/>
              <a:lumOff val="50000"/>
            </a:schemeClr>
          </a:solidFill>
        </p:spPr>
        <p:txBody>
          <a:bodyPr>
            <a:noAutofit/>
          </a:bodyPr>
          <a:lstStyle/>
          <a:p>
            <a:r>
              <a:rPr lang="de-DE" sz="2000" dirty="0"/>
              <a:t>OLG Dresden, Beschluss vom 16.03.2020 – 4 U 2626/19; </a:t>
            </a:r>
            <a:br>
              <a:rPr lang="de-DE" sz="2000" dirty="0"/>
            </a:br>
            <a:r>
              <a:rPr lang="de-DE" sz="2000" dirty="0"/>
              <a:t>Zeitpunkt der Aufklärung bei ambulanten Eingriffen </a:t>
            </a:r>
            <a:br>
              <a:rPr lang="de-DE" sz="2000" dirty="0"/>
            </a:br>
            <a:endParaRPr lang="de-DE" sz="2000" dirty="0"/>
          </a:p>
        </p:txBody>
      </p:sp>
    </p:spTree>
    <p:extLst>
      <p:ext uri="{BB962C8B-B14F-4D97-AF65-F5344CB8AC3E}">
        <p14:creationId xmlns:p14="http://schemas.microsoft.com/office/powerpoint/2010/main" val="429030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20000"/>
          </a:bodyPr>
          <a:lstStyle/>
          <a:p>
            <a:pPr marL="0" indent="0">
              <a:buNone/>
            </a:pPr>
            <a:r>
              <a:rPr lang="de-DE" sz="1800" b="1" dirty="0"/>
              <a:t> Sachverhalt:</a:t>
            </a:r>
          </a:p>
          <a:p>
            <a:endParaRPr lang="de-DE" sz="1800" dirty="0"/>
          </a:p>
          <a:p>
            <a:r>
              <a:rPr lang="de-DE" sz="1800" dirty="0"/>
              <a:t>Überweisung durch niedergelassenen HNO-Facharzt zur operativen Begradigung der Nasenscheidewand und einer Nasennebenhöhlenoperation. </a:t>
            </a:r>
          </a:p>
          <a:p>
            <a:endParaRPr lang="de-DE" sz="1800" dirty="0"/>
          </a:p>
          <a:p>
            <a:r>
              <a:rPr lang="de-DE" sz="1800" dirty="0"/>
              <a:t>28.10. 2013 erstmalige Vorstellung in der HNO-Ambulanz der Beklagten. Überprüfung der Indikationsstellung und Rat zur </a:t>
            </a:r>
            <a:r>
              <a:rPr lang="de-DE" sz="1800" dirty="0" err="1"/>
              <a:t>zweizeiteitigen</a:t>
            </a:r>
            <a:r>
              <a:rPr lang="de-DE" sz="1800" dirty="0"/>
              <a:t> OP.</a:t>
            </a:r>
          </a:p>
          <a:p>
            <a:endParaRPr lang="de-DE" sz="1800" dirty="0"/>
          </a:p>
          <a:p>
            <a:r>
              <a:rPr lang="de-DE" sz="1800" dirty="0"/>
              <a:t>1.11.2013 OP Aufklärung und Unterzeichnung des Aufklärungsbogen für die Nasen-Septum-Plastik. </a:t>
            </a:r>
          </a:p>
          <a:p>
            <a:endParaRPr lang="de-DE" sz="1800" dirty="0"/>
          </a:p>
          <a:p>
            <a:r>
              <a:rPr lang="de-DE" sz="1800" dirty="0"/>
              <a:t>4.11.2013 stationäre Aufnahme und OP.</a:t>
            </a:r>
          </a:p>
          <a:p>
            <a:endParaRPr lang="de-DE" sz="1800" dirty="0"/>
          </a:p>
          <a:p>
            <a:r>
              <a:rPr lang="de-DE" sz="1800" dirty="0"/>
              <a:t>Intraoperativ arterielle Blutung. Postoperatives CT</a:t>
            </a:r>
            <a:r>
              <a:rPr lang="de-DE" sz="1800" dirty="0">
                <a:sym typeface="Wingdings" panose="05000000000000000000" pitchFamily="2" charset="2"/>
              </a:rPr>
              <a:t> </a:t>
            </a:r>
            <a:r>
              <a:rPr lang="de-DE" sz="1800" dirty="0"/>
              <a:t> Hirnblutung. Dura Verletzung sowie Verletzung  der </a:t>
            </a:r>
            <a:r>
              <a:rPr lang="de-DE" sz="1800" dirty="0" err="1"/>
              <a:t>Arteria</a:t>
            </a:r>
            <a:r>
              <a:rPr lang="de-DE" sz="1800" dirty="0"/>
              <a:t> cerebri </a:t>
            </a:r>
            <a:r>
              <a:rPr lang="de-DE" sz="1800" dirty="0" err="1"/>
              <a:t>anteroior</a:t>
            </a:r>
            <a:r>
              <a:rPr lang="de-DE" sz="1800" dirty="0"/>
              <a:t>  sowie es </a:t>
            </a:r>
            <a:r>
              <a:rPr lang="de-DE" sz="1800" dirty="0" err="1"/>
              <a:t>Nervus</a:t>
            </a:r>
            <a:r>
              <a:rPr lang="de-DE" sz="1800" dirty="0"/>
              <a:t> olfactorius (Riechnerv).  Revision sowie Nachbeatmung auf Intensivstation.</a:t>
            </a:r>
          </a:p>
          <a:p>
            <a:endParaRPr lang="de-DE" sz="1800" dirty="0"/>
          </a:p>
          <a:p>
            <a:r>
              <a:rPr lang="de-DE" sz="1800" dirty="0"/>
              <a:t>Einschließlich Reha und Ergotherapie Behandlung bis 2015.</a:t>
            </a:r>
          </a:p>
          <a:p>
            <a:pPr marL="0" indent="0">
              <a:buNone/>
            </a:pPr>
            <a:endParaRPr lang="de-DE" sz="2000" dirty="0"/>
          </a:p>
        </p:txBody>
      </p:sp>
      <p:sp>
        <p:nvSpPr>
          <p:cNvPr id="4" name="Titel 1"/>
          <p:cNvSpPr>
            <a:spLocks noGrp="1"/>
          </p:cNvSpPr>
          <p:nvPr>
            <p:ph type="title"/>
          </p:nvPr>
        </p:nvSpPr>
        <p:spPr>
          <a:xfrm>
            <a:off x="547885" y="274638"/>
            <a:ext cx="8229600" cy="1143000"/>
          </a:xfrm>
          <a:solidFill>
            <a:schemeClr val="tx1">
              <a:lumMod val="50000"/>
              <a:lumOff val="50000"/>
            </a:schemeClr>
          </a:solidFill>
        </p:spPr>
        <p:txBody>
          <a:bodyPr>
            <a:noAutofit/>
          </a:bodyPr>
          <a:lstStyle/>
          <a:p>
            <a:r>
              <a:rPr lang="de-DE" sz="2000" dirty="0"/>
              <a:t> </a:t>
            </a:r>
            <a:br>
              <a:rPr lang="de-DE" sz="2000" dirty="0"/>
            </a:br>
            <a:r>
              <a:rPr lang="de-DE" sz="2000" dirty="0"/>
              <a:t>OLG Bremen, Urt. v. 25.11.221 – 5 U 63/20 -  Zeitpunkt der Aufklärung; keine spätere konkludente Einwilligung</a:t>
            </a:r>
            <a:br>
              <a:rPr lang="de-DE" sz="2000" dirty="0"/>
            </a:br>
            <a:br>
              <a:rPr lang="de-DE" sz="2000" dirty="0"/>
            </a:br>
            <a:endParaRPr lang="de-DE" sz="2000" dirty="0"/>
          </a:p>
        </p:txBody>
      </p:sp>
    </p:spTree>
    <p:extLst>
      <p:ext uri="{BB962C8B-B14F-4D97-AF65-F5344CB8AC3E}">
        <p14:creationId xmlns:p14="http://schemas.microsoft.com/office/powerpoint/2010/main" val="2363833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20000"/>
          </a:bodyPr>
          <a:lstStyle/>
          <a:p>
            <a:pPr marL="0" indent="0">
              <a:buNone/>
            </a:pPr>
            <a:endParaRPr lang="de-DE" sz="1800" dirty="0">
              <a:solidFill>
                <a:srgbClr val="FF0000"/>
              </a:solidFill>
            </a:endParaRPr>
          </a:p>
          <a:p>
            <a:r>
              <a:rPr lang="de-DE" sz="1800" dirty="0">
                <a:solidFill>
                  <a:srgbClr val="FF0000"/>
                </a:solidFill>
              </a:rPr>
              <a:t>Aufklärung allerdings in zeitlicher Hinsicht unwirksam. Unterzeichnung des  Aufklärungsbogen am </a:t>
            </a:r>
            <a:r>
              <a:rPr lang="de-DE" sz="1800" u="sng" dirty="0">
                <a:solidFill>
                  <a:srgbClr val="FF0000"/>
                </a:solidFill>
              </a:rPr>
              <a:t>Tage der Aufklärung</a:t>
            </a:r>
            <a:r>
              <a:rPr lang="de-DE" sz="1800" dirty="0">
                <a:solidFill>
                  <a:srgbClr val="FF0000"/>
                </a:solidFill>
              </a:rPr>
              <a:t> nicht rechtmäßig und daher zeitlich unwirksam. </a:t>
            </a:r>
          </a:p>
          <a:p>
            <a:endParaRPr lang="de-DE" sz="1800" dirty="0">
              <a:solidFill>
                <a:srgbClr val="FF0000"/>
              </a:solidFill>
            </a:endParaRPr>
          </a:p>
          <a:p>
            <a:r>
              <a:rPr lang="de-DE" sz="1800" dirty="0"/>
              <a:t>Aufklärungsgespräch am 1.11.2013. OP 3 Tage später. </a:t>
            </a:r>
          </a:p>
          <a:p>
            <a:endParaRPr lang="de-DE" sz="1800" dirty="0"/>
          </a:p>
          <a:p>
            <a:endParaRPr lang="de-DE" sz="1800" dirty="0"/>
          </a:p>
          <a:p>
            <a:r>
              <a:rPr lang="de-DE" sz="1800" dirty="0"/>
              <a:t>Unterzeichnung am selben Tag führe dazu, dass keinerlei Bedenkzeit zwischen Aufklärung und Eingriff bestünde (OSH # und OP am folgenden Vormittag)</a:t>
            </a:r>
          </a:p>
          <a:p>
            <a:pPr marL="0" indent="0">
              <a:buNone/>
            </a:pPr>
            <a:r>
              <a:rPr lang="de-DE" sz="1500" b="1" dirty="0">
                <a:sym typeface="Wingdings" panose="05000000000000000000" pitchFamily="2" charset="2"/>
              </a:rPr>
              <a:t>	 </a:t>
            </a:r>
            <a:r>
              <a:rPr lang="de-DE" sz="1500" b="1" dirty="0"/>
              <a:t>So auch OLG Köln, Urt. v. 16.01.2019 – 5 U 29/17. </a:t>
            </a:r>
          </a:p>
          <a:p>
            <a:endParaRPr lang="de-DE" sz="1800" dirty="0"/>
          </a:p>
          <a:p>
            <a:r>
              <a:rPr lang="de-DE" sz="1800" dirty="0">
                <a:solidFill>
                  <a:srgbClr val="FF0000"/>
                </a:solidFill>
              </a:rPr>
              <a:t>Unterzeichnung</a:t>
            </a:r>
            <a:r>
              <a:rPr lang="de-DE" sz="1800" dirty="0"/>
              <a:t> des Aufklärungsbogen </a:t>
            </a:r>
            <a:r>
              <a:rPr lang="de-DE" sz="1800" dirty="0">
                <a:solidFill>
                  <a:srgbClr val="FF0000"/>
                </a:solidFill>
              </a:rPr>
              <a:t>bedeute </a:t>
            </a:r>
            <a:r>
              <a:rPr lang="de-DE" sz="1800" dirty="0"/>
              <a:t>die Erklärung der </a:t>
            </a:r>
            <a:r>
              <a:rPr lang="de-DE" sz="1800" dirty="0">
                <a:solidFill>
                  <a:srgbClr val="FF0000"/>
                </a:solidFill>
              </a:rPr>
              <a:t>Einwilligung</a:t>
            </a:r>
            <a:r>
              <a:rPr lang="de-DE" sz="1800" dirty="0"/>
              <a:t> in den Eingriff. Vorliegend zeitlich zu knapp.</a:t>
            </a:r>
          </a:p>
          <a:p>
            <a:endParaRPr lang="de-DE" sz="1800" dirty="0"/>
          </a:p>
          <a:p>
            <a:r>
              <a:rPr lang="de-DE" sz="1800" dirty="0">
                <a:solidFill>
                  <a:srgbClr val="FF0000"/>
                </a:solidFill>
              </a:rPr>
              <a:t>Vorliegend auch keine konkludente Einwilligung durch Wiedervorstellung im Krankenhaus zur OP.</a:t>
            </a:r>
          </a:p>
          <a:p>
            <a:pPr marL="0" indent="0">
              <a:buNone/>
            </a:pPr>
            <a:endParaRPr lang="de-DE" sz="1800" dirty="0"/>
          </a:p>
          <a:p>
            <a:pPr marL="0" indent="0">
              <a:buNone/>
            </a:pPr>
            <a:endParaRPr lang="de-DE" sz="1900" b="1" dirty="0"/>
          </a:p>
        </p:txBody>
      </p:sp>
      <p:sp>
        <p:nvSpPr>
          <p:cNvPr id="4" name="Titel 1"/>
          <p:cNvSpPr>
            <a:spLocks noGrp="1"/>
          </p:cNvSpPr>
          <p:nvPr>
            <p:ph type="title"/>
          </p:nvPr>
        </p:nvSpPr>
        <p:spPr>
          <a:xfrm>
            <a:off x="547885" y="274638"/>
            <a:ext cx="8229600" cy="1143000"/>
          </a:xfrm>
          <a:solidFill>
            <a:schemeClr val="tx1">
              <a:lumMod val="50000"/>
              <a:lumOff val="50000"/>
            </a:schemeClr>
          </a:solidFill>
        </p:spPr>
        <p:txBody>
          <a:bodyPr>
            <a:noAutofit/>
          </a:bodyPr>
          <a:lstStyle/>
          <a:p>
            <a:r>
              <a:rPr lang="de-DE" sz="2000" dirty="0"/>
              <a:t> </a:t>
            </a:r>
            <a:br>
              <a:rPr lang="de-DE" sz="2000" dirty="0"/>
            </a:br>
            <a:r>
              <a:rPr lang="de-DE" sz="2000" dirty="0"/>
              <a:t>OLG Bremen, Urt. v. 25.11.221 – 5 U 63/20 -  Zeitpunkt der Aufklärung; keine spätere konkludente Einwilligung</a:t>
            </a:r>
            <a:br>
              <a:rPr lang="de-DE" sz="2000" dirty="0"/>
            </a:br>
            <a:br>
              <a:rPr lang="de-DE" sz="2000" dirty="0"/>
            </a:br>
            <a:endParaRPr lang="de-DE" sz="2000" dirty="0"/>
          </a:p>
        </p:txBody>
      </p:sp>
    </p:spTree>
    <p:extLst>
      <p:ext uri="{BB962C8B-B14F-4D97-AF65-F5344CB8AC3E}">
        <p14:creationId xmlns:p14="http://schemas.microsoft.com/office/powerpoint/2010/main" val="3203563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983162"/>
          </a:xfrm>
        </p:spPr>
        <p:txBody>
          <a:bodyPr>
            <a:normAutofit/>
          </a:bodyPr>
          <a:lstStyle/>
          <a:p>
            <a:pPr marL="0" indent="0">
              <a:buNone/>
            </a:pPr>
            <a:r>
              <a:rPr lang="de-DE" sz="1800" b="1" dirty="0"/>
              <a:t> Sachverhalt:</a:t>
            </a:r>
          </a:p>
          <a:p>
            <a:endParaRPr lang="de-DE" sz="1800" dirty="0"/>
          </a:p>
          <a:p>
            <a:r>
              <a:rPr lang="de-DE" sz="1800" dirty="0"/>
              <a:t>Kläger begehrte materiellen und immateriellen Schadensersatz</a:t>
            </a:r>
          </a:p>
          <a:p>
            <a:endParaRPr lang="de-DE" sz="1800" dirty="0"/>
          </a:p>
          <a:p>
            <a:r>
              <a:rPr lang="de-DE" sz="1800" dirty="0"/>
              <a:t>Operative Versorgung eines Aortenaneurysma durch einen thorakalen/abdominellen Zugang </a:t>
            </a:r>
          </a:p>
          <a:p>
            <a:endParaRPr lang="de-DE" sz="1800" dirty="0"/>
          </a:p>
          <a:p>
            <a:r>
              <a:rPr lang="de-DE" sz="1800" dirty="0"/>
              <a:t>Zusätzliche Einlage eines Katheters zur Drucksenkung um das Risiko der Durchblutungsstörung des Rückenmark zu reduzieren</a:t>
            </a:r>
          </a:p>
          <a:p>
            <a:pPr marL="0" indent="0">
              <a:buNone/>
            </a:pPr>
            <a:endParaRPr lang="de-DE" sz="1800" dirty="0"/>
          </a:p>
          <a:p>
            <a:pPr marL="0" indent="0">
              <a:buNone/>
            </a:pPr>
            <a:r>
              <a:rPr lang="de-DE" sz="1600" b="1" i="1" dirty="0">
                <a:sym typeface="Wingdings" panose="05000000000000000000" pitchFamily="2" charset="2"/>
              </a:rPr>
              <a:t>	 Exkurs: vordere Teil des RM wird durch Äste der Aorta versorgt und macht 	ca. 75 % der Blutmenge im RM aus.</a:t>
            </a:r>
          </a:p>
          <a:p>
            <a:pPr>
              <a:buFont typeface="Arial" panose="020B0604020202020204" pitchFamily="34" charset="0"/>
              <a:buChar char="•"/>
            </a:pPr>
            <a:endParaRPr lang="de-DE" sz="1400" dirty="0"/>
          </a:p>
          <a:p>
            <a:pPr>
              <a:buAutoNum type="arabicPeriod"/>
            </a:pPr>
            <a:endParaRPr lang="de-DE" sz="1800" dirty="0"/>
          </a:p>
        </p:txBody>
      </p:sp>
      <p:sp>
        <p:nvSpPr>
          <p:cNvPr id="4" name="Titel 1"/>
          <p:cNvSpPr>
            <a:spLocks noGrp="1"/>
          </p:cNvSpPr>
          <p:nvPr>
            <p:ph type="title"/>
          </p:nvPr>
        </p:nvSpPr>
        <p:spPr>
          <a:xfrm>
            <a:off x="547885" y="274638"/>
            <a:ext cx="8229600" cy="1143000"/>
          </a:xfrm>
          <a:solidFill>
            <a:schemeClr val="tx1">
              <a:lumMod val="50000"/>
              <a:lumOff val="50000"/>
            </a:schemeClr>
          </a:solidFill>
        </p:spPr>
        <p:txBody>
          <a:bodyPr>
            <a:noAutofit/>
          </a:bodyPr>
          <a:lstStyle/>
          <a:p>
            <a:r>
              <a:rPr lang="de-DE" sz="2000" dirty="0"/>
              <a:t> </a:t>
            </a:r>
            <a:br>
              <a:rPr lang="de-DE" sz="2000" dirty="0"/>
            </a:br>
            <a:r>
              <a:rPr lang="de-DE" sz="2000" dirty="0"/>
              <a:t>OLG Dresden, Beschl. v. 12.08.2022 – 4 U 583/22 – Aufklärung am Vortag einer risikobehafteten Operation kann ausreichend sein</a:t>
            </a:r>
            <a:br>
              <a:rPr lang="de-DE" sz="2000" dirty="0"/>
            </a:br>
            <a:br>
              <a:rPr lang="de-DE" sz="2000" dirty="0"/>
            </a:br>
            <a:endParaRPr lang="de-DE" sz="2000" dirty="0"/>
          </a:p>
        </p:txBody>
      </p:sp>
    </p:spTree>
    <p:extLst>
      <p:ext uri="{BB962C8B-B14F-4D97-AF65-F5344CB8AC3E}">
        <p14:creationId xmlns:p14="http://schemas.microsoft.com/office/powerpoint/2010/main" val="2677871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983162"/>
          </a:xfrm>
        </p:spPr>
        <p:txBody>
          <a:bodyPr>
            <a:normAutofit/>
          </a:bodyPr>
          <a:lstStyle/>
          <a:p>
            <a:pPr marL="0" indent="0">
              <a:buNone/>
            </a:pPr>
            <a:r>
              <a:rPr lang="de-DE" sz="1800" b="1" dirty="0"/>
              <a:t> Sachverhalt:</a:t>
            </a:r>
          </a:p>
          <a:p>
            <a:pPr marL="0" indent="0">
              <a:buNone/>
            </a:pPr>
            <a:endParaRPr lang="de-DE" sz="1800" b="1" dirty="0"/>
          </a:p>
          <a:p>
            <a:r>
              <a:rPr lang="de-DE" sz="1800" dirty="0"/>
              <a:t>Kläger rügt diverse Behandlungsfehler (…)</a:t>
            </a:r>
          </a:p>
          <a:p>
            <a:pPr marL="0" indent="0">
              <a:buNone/>
            </a:pPr>
            <a:endParaRPr lang="de-DE" sz="1400" dirty="0"/>
          </a:p>
          <a:p>
            <a:r>
              <a:rPr lang="de-DE" sz="1800" dirty="0"/>
              <a:t>Aufklärung sei zu spät da am Vortag erfolgt, hätte aber schon bei Indikationsstellung erfolgen müssen</a:t>
            </a:r>
          </a:p>
          <a:p>
            <a:pPr marL="0" indent="0">
              <a:buNone/>
            </a:pPr>
            <a:endParaRPr lang="de-DE" sz="1800" dirty="0"/>
          </a:p>
          <a:p>
            <a:r>
              <a:rPr lang="de-DE" sz="1800" dirty="0"/>
              <a:t>Aufklärung sie unzureichend, da:</a:t>
            </a:r>
          </a:p>
          <a:p>
            <a:pPr lvl="1">
              <a:buAutoNum type="arabicPeriod"/>
            </a:pPr>
            <a:r>
              <a:rPr lang="de-DE" sz="1400" b="1" dirty="0"/>
              <a:t>über das 10-fach erhöhte Risiko der spinalen Ischämie nicht gesprochen worden sei</a:t>
            </a:r>
          </a:p>
          <a:p>
            <a:pPr lvl="1">
              <a:buAutoNum type="arabicPeriod"/>
            </a:pPr>
            <a:r>
              <a:rPr lang="de-DE" sz="1400" b="1" dirty="0"/>
              <a:t>über das Risiko eines Querschnitts nicht aufgeklärt worden sei</a:t>
            </a:r>
          </a:p>
          <a:p>
            <a:pPr lvl="1">
              <a:buAutoNum type="arabicPeriod"/>
            </a:pPr>
            <a:r>
              <a:rPr lang="de-DE" sz="1400" b="1" dirty="0"/>
              <a:t>Der aufklärende Arzt kein Facharzt gewesen sei.</a:t>
            </a:r>
          </a:p>
          <a:p>
            <a:pPr>
              <a:buAutoNum type="arabicPeriod"/>
            </a:pPr>
            <a:endParaRPr lang="de-DE" sz="1800" dirty="0"/>
          </a:p>
        </p:txBody>
      </p:sp>
      <p:sp>
        <p:nvSpPr>
          <p:cNvPr id="4" name="Titel 1"/>
          <p:cNvSpPr>
            <a:spLocks noGrp="1"/>
          </p:cNvSpPr>
          <p:nvPr>
            <p:ph type="title"/>
          </p:nvPr>
        </p:nvSpPr>
        <p:spPr>
          <a:xfrm>
            <a:off x="547885" y="274638"/>
            <a:ext cx="8229600" cy="1143000"/>
          </a:xfrm>
          <a:solidFill>
            <a:schemeClr val="tx1">
              <a:lumMod val="50000"/>
              <a:lumOff val="50000"/>
            </a:schemeClr>
          </a:solidFill>
        </p:spPr>
        <p:txBody>
          <a:bodyPr>
            <a:noAutofit/>
          </a:bodyPr>
          <a:lstStyle/>
          <a:p>
            <a:r>
              <a:rPr lang="de-DE" sz="2000" dirty="0"/>
              <a:t> </a:t>
            </a:r>
            <a:br>
              <a:rPr lang="de-DE" sz="2000" dirty="0"/>
            </a:br>
            <a:r>
              <a:rPr lang="de-DE" sz="2000" dirty="0"/>
              <a:t>OLG Dresden, Beschl. v. 12.08.2022 – 4 U 583/22 – Aufklärung am Vortag einer risikobehafteten Operation kann ausreichend sein</a:t>
            </a:r>
            <a:br>
              <a:rPr lang="de-DE" sz="2000" dirty="0"/>
            </a:br>
            <a:br>
              <a:rPr lang="de-DE" sz="2000" dirty="0"/>
            </a:br>
            <a:endParaRPr lang="de-DE" sz="2000" dirty="0"/>
          </a:p>
        </p:txBody>
      </p:sp>
    </p:spTree>
    <p:extLst>
      <p:ext uri="{BB962C8B-B14F-4D97-AF65-F5344CB8AC3E}">
        <p14:creationId xmlns:p14="http://schemas.microsoft.com/office/powerpoint/2010/main" val="2600846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983162"/>
          </a:xfrm>
        </p:spPr>
        <p:txBody>
          <a:bodyPr>
            <a:normAutofit/>
          </a:bodyPr>
          <a:lstStyle/>
          <a:p>
            <a:pPr marL="0" indent="0">
              <a:buNone/>
            </a:pPr>
            <a:r>
              <a:rPr lang="de-DE" sz="1800" b="1" dirty="0"/>
              <a:t> Entscheidung:</a:t>
            </a:r>
          </a:p>
          <a:p>
            <a:pPr marL="0" indent="0">
              <a:buNone/>
            </a:pPr>
            <a:endParaRPr lang="de-DE" sz="1800" dirty="0"/>
          </a:p>
          <a:p>
            <a:r>
              <a:rPr lang="de-DE" sz="1800" dirty="0"/>
              <a:t>Berufungszurückweisung nach § 522 II ZPO</a:t>
            </a:r>
          </a:p>
          <a:p>
            <a:pPr marL="0" indent="0">
              <a:buNone/>
            </a:pPr>
            <a:endParaRPr lang="de-DE" sz="1800" dirty="0"/>
          </a:p>
          <a:p>
            <a:r>
              <a:rPr lang="de-DE" sz="1800" dirty="0"/>
              <a:t>Keine Vermittlung von medizinischem Detailwissen erforderlich, lediglich grobe Stoßrichtung</a:t>
            </a:r>
          </a:p>
          <a:p>
            <a:endParaRPr lang="de-DE" sz="1800" dirty="0"/>
          </a:p>
          <a:p>
            <a:r>
              <a:rPr lang="de-DE" sz="1800" dirty="0"/>
              <a:t>Der Arzt habe bei der Gestaltung und Führung des Gesprächs einen Ermessensspielraum</a:t>
            </a:r>
          </a:p>
          <a:p>
            <a:endParaRPr lang="de-DE" sz="1800" b="1" dirty="0"/>
          </a:p>
          <a:p>
            <a:r>
              <a:rPr lang="de-DE" sz="1800" b="1" dirty="0">
                <a:solidFill>
                  <a:srgbClr val="33CC33"/>
                </a:solidFill>
              </a:rPr>
              <a:t> Aufklärung am Tag der Aufnahme und am Vortag der OP sei ausreichend</a:t>
            </a:r>
          </a:p>
          <a:p>
            <a:pPr marL="0" indent="0">
              <a:buNone/>
            </a:pPr>
            <a:endParaRPr lang="de-DE" sz="1800" b="1" dirty="0">
              <a:solidFill>
                <a:srgbClr val="33CC33"/>
              </a:solidFill>
            </a:endParaRPr>
          </a:p>
          <a:p>
            <a:r>
              <a:rPr lang="de-DE" sz="1800" b="1" dirty="0">
                <a:solidFill>
                  <a:srgbClr val="33CC33"/>
                </a:solidFill>
              </a:rPr>
              <a:t>Gelte auch bei risikobehafteten Eingriffen</a:t>
            </a:r>
          </a:p>
          <a:p>
            <a:endParaRPr lang="de-DE" sz="1800" b="1" dirty="0"/>
          </a:p>
          <a:p>
            <a:endParaRPr lang="de-DE" sz="1800" b="1" dirty="0"/>
          </a:p>
          <a:p>
            <a:endParaRPr lang="de-DE" sz="1800" b="1" dirty="0"/>
          </a:p>
          <a:p>
            <a:endParaRPr lang="de-DE" sz="1400" dirty="0"/>
          </a:p>
          <a:p>
            <a:pPr>
              <a:buAutoNum type="arabicPeriod"/>
            </a:pPr>
            <a:endParaRPr lang="de-DE" sz="1800" dirty="0"/>
          </a:p>
        </p:txBody>
      </p:sp>
      <p:sp>
        <p:nvSpPr>
          <p:cNvPr id="4" name="Titel 1"/>
          <p:cNvSpPr>
            <a:spLocks noGrp="1"/>
          </p:cNvSpPr>
          <p:nvPr>
            <p:ph type="title"/>
          </p:nvPr>
        </p:nvSpPr>
        <p:spPr>
          <a:xfrm>
            <a:off x="547885" y="274638"/>
            <a:ext cx="8229600" cy="1143000"/>
          </a:xfrm>
          <a:solidFill>
            <a:schemeClr val="tx1">
              <a:lumMod val="50000"/>
              <a:lumOff val="50000"/>
            </a:schemeClr>
          </a:solidFill>
        </p:spPr>
        <p:txBody>
          <a:bodyPr>
            <a:noAutofit/>
          </a:bodyPr>
          <a:lstStyle/>
          <a:p>
            <a:r>
              <a:rPr lang="de-DE" sz="2000" dirty="0"/>
              <a:t> </a:t>
            </a:r>
            <a:br>
              <a:rPr lang="de-DE" sz="2000" dirty="0"/>
            </a:br>
            <a:r>
              <a:rPr lang="de-DE" sz="2000" dirty="0"/>
              <a:t>OLG Dresden, Beschl. v. 12.08.2022 – 4 U 583/22 – Aufklärung am Vortag einer risikobehafteten Operation kann ausreichend sein</a:t>
            </a:r>
            <a:br>
              <a:rPr lang="de-DE" sz="2000" dirty="0"/>
            </a:br>
            <a:br>
              <a:rPr lang="de-DE" sz="2000" dirty="0"/>
            </a:br>
            <a:endParaRPr lang="de-DE" sz="2000" dirty="0"/>
          </a:p>
        </p:txBody>
      </p:sp>
    </p:spTree>
    <p:extLst>
      <p:ext uri="{BB962C8B-B14F-4D97-AF65-F5344CB8AC3E}">
        <p14:creationId xmlns:p14="http://schemas.microsoft.com/office/powerpoint/2010/main" val="3003143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983162"/>
          </a:xfrm>
        </p:spPr>
        <p:txBody>
          <a:bodyPr>
            <a:normAutofit/>
          </a:bodyPr>
          <a:lstStyle/>
          <a:p>
            <a:pPr marL="0" indent="0">
              <a:buNone/>
            </a:pPr>
            <a:r>
              <a:rPr lang="de-DE" sz="1800" b="1" dirty="0"/>
              <a:t> Entscheidung:</a:t>
            </a:r>
          </a:p>
          <a:p>
            <a:pPr marL="0" indent="0">
              <a:buNone/>
            </a:pPr>
            <a:endParaRPr lang="de-DE" sz="1800" dirty="0"/>
          </a:p>
          <a:p>
            <a:r>
              <a:rPr lang="de-DE" sz="1800" dirty="0"/>
              <a:t>Gespräch zwischen Chefarzt und Kläger schon im Vorfeld der Aufnahme, nämlich 3 Monate zuvor</a:t>
            </a:r>
          </a:p>
          <a:p>
            <a:endParaRPr lang="de-DE" sz="1800" dirty="0"/>
          </a:p>
          <a:p>
            <a:r>
              <a:rPr lang="de-DE" sz="1800" b="1" i="1" dirty="0">
                <a:solidFill>
                  <a:srgbClr val="FF0000"/>
                </a:solidFill>
              </a:rPr>
              <a:t>Der Umstand, dass der Patient unter psychischem Druck stehe reiche nicht generell zur Annahme aus, er habe keine Freiheit mehr, sich gegen den Eingriff zu entscheiden</a:t>
            </a:r>
          </a:p>
          <a:p>
            <a:endParaRPr lang="de-DE" sz="1800" b="1" i="1" dirty="0">
              <a:solidFill>
                <a:srgbClr val="FF0000"/>
              </a:solidFill>
            </a:endParaRPr>
          </a:p>
          <a:p>
            <a:r>
              <a:rPr lang="de-DE" sz="1800" b="1" i="1" dirty="0">
                <a:solidFill>
                  <a:srgbClr val="FF0000"/>
                </a:solidFill>
              </a:rPr>
              <a:t>Der Patient müsse konkret und substantiiert Tatsachen vortragen, etwa die besondere Art des Risikos oder seine besonders eingeschränkte Entschlusskraft (so auch BGH NJW 1992, 2351)</a:t>
            </a:r>
          </a:p>
          <a:p>
            <a:endParaRPr lang="de-DE" sz="1800" b="1" dirty="0"/>
          </a:p>
          <a:p>
            <a:endParaRPr lang="de-DE" sz="1800" b="1" dirty="0"/>
          </a:p>
          <a:p>
            <a:endParaRPr lang="de-DE" sz="1400" dirty="0"/>
          </a:p>
          <a:p>
            <a:pPr>
              <a:buAutoNum type="arabicPeriod"/>
            </a:pPr>
            <a:endParaRPr lang="de-DE" sz="1800" dirty="0"/>
          </a:p>
        </p:txBody>
      </p:sp>
      <p:sp>
        <p:nvSpPr>
          <p:cNvPr id="4" name="Titel 1"/>
          <p:cNvSpPr>
            <a:spLocks noGrp="1"/>
          </p:cNvSpPr>
          <p:nvPr>
            <p:ph type="title"/>
          </p:nvPr>
        </p:nvSpPr>
        <p:spPr>
          <a:xfrm>
            <a:off x="547885" y="274638"/>
            <a:ext cx="8229600" cy="1143000"/>
          </a:xfrm>
          <a:solidFill>
            <a:schemeClr val="tx1">
              <a:lumMod val="50000"/>
              <a:lumOff val="50000"/>
            </a:schemeClr>
          </a:solidFill>
        </p:spPr>
        <p:txBody>
          <a:bodyPr>
            <a:noAutofit/>
          </a:bodyPr>
          <a:lstStyle/>
          <a:p>
            <a:r>
              <a:rPr lang="de-DE" sz="2000" dirty="0"/>
              <a:t> </a:t>
            </a:r>
            <a:br>
              <a:rPr lang="de-DE" sz="2000" dirty="0"/>
            </a:br>
            <a:r>
              <a:rPr lang="de-DE" sz="2000" dirty="0"/>
              <a:t>OLG Dresden, Beschl. v. 12.08.2022 – 4 U 583/22 – Aufklärung am Vortag einer risikobehafteten Operation kann ausreichend sein</a:t>
            </a:r>
            <a:br>
              <a:rPr lang="de-DE" sz="2000" dirty="0"/>
            </a:br>
            <a:br>
              <a:rPr lang="de-DE" sz="2000" dirty="0"/>
            </a:br>
            <a:endParaRPr lang="de-DE" sz="2000" dirty="0"/>
          </a:p>
        </p:txBody>
      </p:sp>
    </p:spTree>
    <p:extLst>
      <p:ext uri="{BB962C8B-B14F-4D97-AF65-F5344CB8AC3E}">
        <p14:creationId xmlns:p14="http://schemas.microsoft.com/office/powerpoint/2010/main" val="3445546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1164769" y="2076469"/>
            <a:ext cx="6806526" cy="2411779"/>
          </a:xfrm>
          <a:prstGeom prst="rect">
            <a:avLst/>
          </a:prstGeom>
          <a:solidFill>
            <a:schemeClr val="tx1">
              <a:lumMod val="50000"/>
              <a:lumOff val="50000"/>
            </a:schemeClr>
          </a:solidFill>
          <a:ln>
            <a:noFill/>
          </a:ln>
          <a:effectLst/>
          <a:extLst/>
        </p:spPr>
        <p:txBody>
          <a:bodyPr/>
          <a:lstStyle/>
          <a:p>
            <a:pPr marL="342900" indent="-342900" algn="ctr">
              <a:spcBef>
                <a:spcPct val="20000"/>
              </a:spcBef>
            </a:pPr>
            <a:endParaRPr lang="de-DE" dirty="0"/>
          </a:p>
          <a:p>
            <a:pPr marL="342900" indent="-342900" algn="ctr">
              <a:spcBef>
                <a:spcPct val="20000"/>
              </a:spcBef>
            </a:pPr>
            <a:endParaRPr lang="de-DE" sz="3200" b="1" dirty="0">
              <a:solidFill>
                <a:schemeClr val="bg1"/>
              </a:solidFill>
              <a:latin typeface="Arial" pitchFamily="34" charset="0"/>
              <a:cs typeface="Arial" pitchFamily="34" charset="0"/>
            </a:endParaRPr>
          </a:p>
          <a:p>
            <a:pPr marL="342900" indent="-342900" algn="ctr">
              <a:spcBef>
                <a:spcPct val="20000"/>
              </a:spcBef>
            </a:pPr>
            <a:r>
              <a:rPr lang="de-DE" sz="3200" b="1" dirty="0">
                <a:solidFill>
                  <a:schemeClr val="bg1"/>
                </a:solidFill>
                <a:latin typeface="Arial" pitchFamily="34" charset="0"/>
                <a:cs typeface="Arial" pitchFamily="34" charset="0"/>
              </a:rPr>
              <a:t>Aufklärung heute:</a:t>
            </a:r>
          </a:p>
          <a:p>
            <a:pPr marL="342900" indent="-342900" algn="ctr">
              <a:spcBef>
                <a:spcPct val="20000"/>
              </a:spcBef>
            </a:pPr>
            <a:r>
              <a:rPr lang="de-DE" sz="3200" b="1" dirty="0">
                <a:solidFill>
                  <a:schemeClr val="bg1"/>
                </a:solidFill>
                <a:latin typeface="Arial" pitchFamily="34" charset="0"/>
                <a:cs typeface="Arial" pitchFamily="34" charset="0"/>
              </a:rPr>
              <a:t>hypothetische Einwilligung </a:t>
            </a:r>
          </a:p>
        </p:txBody>
      </p:sp>
      <p:pic>
        <p:nvPicPr>
          <p:cNvPr id="3" name="Grafik 13">
            <a:extLst>
              <a:ext uri="{FF2B5EF4-FFF2-40B4-BE49-F238E27FC236}">
                <a16:creationId xmlns:a16="http://schemas.microsoft.com/office/drawing/2014/main" id="{4CC234AC-049C-49F7-B2B4-A0FAE1EBFC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7969"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ntertitel 2">
            <a:extLst>
              <a:ext uri="{FF2B5EF4-FFF2-40B4-BE49-F238E27FC236}">
                <a16:creationId xmlns:a16="http://schemas.microsoft.com/office/drawing/2014/main" id="{88803BCA-AF47-428D-ADB8-17553553AE6A}"/>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3448689719"/>
      </p:ext>
    </p:extLst>
  </p:cSld>
  <p:clrMapOvr>
    <a:masterClrMapping/>
  </p:clrMapOvr>
  <p:transition spd="slow">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a:bodyPr>
          <a:lstStyle/>
          <a:p>
            <a:pPr marL="0" indent="0">
              <a:buNone/>
            </a:pPr>
            <a:r>
              <a:rPr lang="de-DE" sz="1800" b="1" dirty="0"/>
              <a:t>Sachverhalt:</a:t>
            </a:r>
          </a:p>
          <a:p>
            <a:pPr marL="0" indent="0">
              <a:buNone/>
            </a:pPr>
            <a:endParaRPr lang="de-DE" sz="1800" dirty="0"/>
          </a:p>
          <a:p>
            <a:pPr>
              <a:buFont typeface="Arial" panose="020B0604020202020204" pitchFamily="34" charset="0"/>
              <a:buChar char="•"/>
            </a:pPr>
            <a:r>
              <a:rPr lang="de-DE" sz="1800" dirty="0"/>
              <a:t>56-jährige Klägerin, März 2011 Knie TEP.  Durch Anästhesie Anlage eines Doppelkatheters. Postoperativ Schmerzen und Taubheit in Fuß und Zehen. </a:t>
            </a:r>
          </a:p>
          <a:p>
            <a:pPr>
              <a:buFont typeface="Arial" panose="020B0604020202020204" pitchFamily="34" charset="0"/>
              <a:buChar char="•"/>
            </a:pPr>
            <a:endParaRPr lang="de-DE" sz="1800" dirty="0"/>
          </a:p>
          <a:p>
            <a:pPr>
              <a:buFont typeface="Arial" panose="020B0604020202020204" pitchFamily="34" charset="0"/>
              <a:buChar char="•"/>
            </a:pPr>
            <a:r>
              <a:rPr lang="de-DE" sz="1800" dirty="0"/>
              <a:t>Neurologisches </a:t>
            </a:r>
            <a:r>
              <a:rPr lang="de-DE" sz="1800" dirty="0" err="1"/>
              <a:t>Konsil</a:t>
            </a:r>
            <a:r>
              <a:rPr lang="de-DE" sz="1800" dirty="0"/>
              <a:t>. Schädigungen von N. </a:t>
            </a:r>
            <a:r>
              <a:rPr lang="de-DE" sz="1800" dirty="0" err="1"/>
              <a:t>peroneus</a:t>
            </a:r>
            <a:r>
              <a:rPr lang="de-DE" sz="1800" dirty="0"/>
              <a:t>, N. </a:t>
            </a:r>
            <a:r>
              <a:rPr lang="de-DE" sz="1800" dirty="0" err="1"/>
              <a:t>tibialis</a:t>
            </a:r>
            <a:r>
              <a:rPr lang="de-DE" sz="1800" dirty="0"/>
              <a:t>, N. </a:t>
            </a:r>
            <a:r>
              <a:rPr lang="de-DE" sz="1800" dirty="0" err="1"/>
              <a:t>suralis</a:t>
            </a:r>
            <a:r>
              <a:rPr lang="de-DE" sz="1800" dirty="0"/>
              <a:t>.  </a:t>
            </a:r>
          </a:p>
          <a:p>
            <a:endParaRPr lang="de-DE" sz="1800" dirty="0"/>
          </a:p>
          <a:p>
            <a:r>
              <a:rPr lang="de-DE" sz="1800" dirty="0"/>
              <a:t>Die Klägerin behauptete einen nicht ausreichende Aufklärung. Eine Aufklärung über alternative Verfahren zur Schmerzausschaltung hätte es nicht gegeben. </a:t>
            </a:r>
          </a:p>
          <a:p>
            <a:endParaRPr lang="de-DE" sz="1800" dirty="0"/>
          </a:p>
          <a:p>
            <a:r>
              <a:rPr lang="de-DE" sz="1800" dirty="0"/>
              <a:t>Nach dem anästhesiologischen Sachverständigen hätten alternative Methoden bestanden:</a:t>
            </a:r>
          </a:p>
          <a:p>
            <a:pPr marL="0" indent="0">
              <a:buNone/>
            </a:pPr>
            <a:r>
              <a:rPr lang="de-DE" sz="1800" dirty="0"/>
              <a:t>	1. </a:t>
            </a:r>
            <a:r>
              <a:rPr lang="de-DE" sz="1800" dirty="0" err="1"/>
              <a:t>Femoraliskatheter</a:t>
            </a:r>
            <a:r>
              <a:rPr lang="de-DE" sz="1800" dirty="0"/>
              <a:t> in Kombination mit Schmerzmedikation </a:t>
            </a:r>
          </a:p>
          <a:p>
            <a:pPr marL="0" indent="0">
              <a:buNone/>
            </a:pPr>
            <a:r>
              <a:rPr lang="de-DE" sz="1800" dirty="0"/>
              <a:t>	2. reine Schmerzmedikation</a:t>
            </a:r>
          </a:p>
          <a:p>
            <a:pPr marL="0" indent="0">
              <a:buNone/>
            </a:pPr>
            <a:endParaRPr lang="de-DE" sz="1800" dirty="0"/>
          </a:p>
          <a:p>
            <a:pPr marL="0" indent="0">
              <a:buNone/>
            </a:pPr>
            <a:endParaRPr lang="de-DE" sz="1800" dirty="0"/>
          </a:p>
          <a:p>
            <a:pPr marL="0" indent="0">
              <a:buNone/>
            </a:pPr>
            <a:endParaRPr lang="de-DE" sz="1000" dirty="0"/>
          </a:p>
        </p:txBody>
      </p:sp>
      <p:sp>
        <p:nvSpPr>
          <p:cNvPr id="4" name="Titel 1"/>
          <p:cNvSpPr>
            <a:spLocks noGrp="1"/>
          </p:cNvSpPr>
          <p:nvPr>
            <p:ph type="title"/>
          </p:nvPr>
        </p:nvSpPr>
        <p:spPr>
          <a:xfrm>
            <a:off x="457200" y="274638"/>
            <a:ext cx="8229600" cy="1143000"/>
          </a:xfrm>
          <a:solidFill>
            <a:schemeClr val="tx1">
              <a:lumMod val="50000"/>
              <a:lumOff val="50000"/>
            </a:schemeClr>
          </a:solidFill>
        </p:spPr>
        <p:txBody>
          <a:bodyPr>
            <a:noAutofit/>
          </a:bodyPr>
          <a:lstStyle/>
          <a:p>
            <a:br>
              <a:rPr lang="de-DE" sz="2400" dirty="0"/>
            </a:br>
            <a:br>
              <a:rPr lang="de-DE" sz="2400" dirty="0"/>
            </a:br>
            <a:r>
              <a:rPr lang="de-DE" sz="2000" dirty="0"/>
              <a:t>BGH, Urt. v. 7.12.2021 – VI ZR 277/19 – hypothetische Einwilligung (neuer Maßstab beim E-Konflikt?)</a:t>
            </a:r>
            <a:br>
              <a:rPr lang="de-DE" sz="2000" dirty="0"/>
            </a:br>
            <a:r>
              <a:rPr lang="de-DE" dirty="0"/>
              <a:t> </a:t>
            </a:r>
            <a:r>
              <a:rPr lang="de-DE" sz="2000" dirty="0"/>
              <a:t> </a:t>
            </a:r>
          </a:p>
        </p:txBody>
      </p:sp>
    </p:spTree>
    <p:extLst>
      <p:ext uri="{BB962C8B-B14F-4D97-AF65-F5344CB8AC3E}">
        <p14:creationId xmlns:p14="http://schemas.microsoft.com/office/powerpoint/2010/main" val="3366423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2"/>
          <p:cNvSpPr txBox="1">
            <a:spLocks/>
          </p:cNvSpPr>
          <p:nvPr/>
        </p:nvSpPr>
        <p:spPr>
          <a:xfrm>
            <a:off x="-9525" y="6503988"/>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
        <p:nvSpPr>
          <p:cNvPr id="10" name="Titel 1"/>
          <p:cNvSpPr txBox="1">
            <a:spLocks/>
          </p:cNvSpPr>
          <p:nvPr/>
        </p:nvSpPr>
        <p:spPr>
          <a:xfrm>
            <a:off x="238125" y="317499"/>
            <a:ext cx="8218487" cy="633413"/>
          </a:xfrm>
          <a:prstGeom prst="rect">
            <a:avLst/>
          </a:prstGeom>
          <a:ln w="1270">
            <a:noFill/>
          </a:ln>
        </p:spPr>
        <p:txBody>
          <a:bodyPr vert="horz" lIns="91440" tIns="45720" rIns="91440" bIns="45720" rtlCol="0" anchor="ctr">
            <a:noAutofit/>
          </a:bodyPr>
          <a:lstStyle>
            <a:lvl1pPr algn="l" defTabSz="914400" rtl="0" eaLnBrk="1" latinLnBrk="0" hangingPunct="1">
              <a:spcBef>
                <a:spcPct val="0"/>
              </a:spcBef>
              <a:buNone/>
              <a:defRPr sz="1800" kern="1200">
                <a:solidFill>
                  <a:schemeClr val="tx1"/>
                </a:solidFill>
                <a:latin typeface="+mj-lt"/>
                <a:ea typeface="+mj-ea"/>
                <a:cs typeface="+mj-cs"/>
              </a:defRPr>
            </a:lvl1pPr>
          </a:lstStyle>
          <a:p>
            <a:pPr algn="ctr" fontAlgn="auto">
              <a:spcAft>
                <a:spcPts val="0"/>
              </a:spcAft>
            </a:pPr>
            <a:r>
              <a:rPr lang="de-DE" sz="2800" b="1" dirty="0">
                <a:solidFill>
                  <a:schemeClr val="bg1"/>
                </a:solidFill>
                <a:latin typeface="Arial" panose="020B0604020202020204" pitchFamily="34" charset="0"/>
                <a:cs typeface="Arial" panose="020B0604020202020204" pitchFamily="34" charset="0"/>
              </a:rPr>
              <a:t>Zahlen und Basics </a:t>
            </a:r>
            <a:endParaRPr lang="de-DE" sz="2400" dirty="0">
              <a:solidFill>
                <a:schemeClr val="bg1">
                  <a:lumMod val="95000"/>
                </a:schemeClr>
              </a:solidFill>
              <a:latin typeface="Arial" panose="020B0604020202020204" pitchFamily="34" charset="0"/>
              <a:cs typeface="Arial" panose="020B0604020202020204" pitchFamily="34" charset="0"/>
            </a:endParaRPr>
          </a:p>
        </p:txBody>
      </p:sp>
      <p:sp>
        <p:nvSpPr>
          <p:cNvPr id="14" name="Inhaltsplatzhalter 2">
            <a:extLst>
              <a:ext uri="{FF2B5EF4-FFF2-40B4-BE49-F238E27FC236}">
                <a16:creationId xmlns:a16="http://schemas.microsoft.com/office/drawing/2014/main" id="{63A2E18F-8C86-4F5B-A98B-B46A457BBA0E}"/>
              </a:ext>
            </a:extLst>
          </p:cNvPr>
          <p:cNvSpPr txBox="1">
            <a:spLocks/>
          </p:cNvSpPr>
          <p:nvPr/>
        </p:nvSpPr>
        <p:spPr bwMode="auto">
          <a:xfrm>
            <a:off x="488950" y="1741740"/>
            <a:ext cx="8143322" cy="436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Clr>
                <a:srgbClr val="C00000"/>
              </a:buClr>
              <a:buFont typeface="Wingdings" pitchFamily="2" charset="2"/>
              <a:buChar char="§"/>
              <a:defRPr kern="1200">
                <a:solidFill>
                  <a:schemeClr val="tx1"/>
                </a:solidFill>
                <a:latin typeface="+mn-lt"/>
                <a:ea typeface="+mn-ea"/>
                <a:cs typeface="+mn-cs"/>
              </a:defRPr>
            </a:lvl1pPr>
            <a:lvl2pPr marL="685800" indent="-228600" algn="l" rtl="0" fontAlgn="base">
              <a:lnSpc>
                <a:spcPct val="90000"/>
              </a:lnSpc>
              <a:spcBef>
                <a:spcPts val="500"/>
              </a:spcBef>
              <a:spcAft>
                <a:spcPct val="0"/>
              </a:spcAft>
              <a:buClr>
                <a:srgbClr val="C00000"/>
              </a:buClr>
              <a:buFont typeface="Wingdings" pitchFamily="2" charset="2"/>
              <a:buChar char="§"/>
              <a:defRPr sz="1600" kern="1200">
                <a:solidFill>
                  <a:schemeClr val="tx1"/>
                </a:solidFill>
                <a:latin typeface="+mn-lt"/>
                <a:ea typeface="+mn-ea"/>
                <a:cs typeface="+mn-cs"/>
              </a:defRPr>
            </a:lvl2pPr>
            <a:lvl3pPr marL="11430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3pPr>
            <a:lvl4pPr marL="16002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Clr>
                <a:srgbClr val="C00000"/>
              </a:buClr>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900"/>
              </a:spcBef>
              <a:spcAft>
                <a:spcPts val="1200"/>
              </a:spcAft>
              <a:buNone/>
              <a:defRPr/>
            </a:pPr>
            <a:endParaRPr lang="de-DE" sz="1600" dirty="0">
              <a:latin typeface="Arial" panose="020B0604020202020204" pitchFamily="34" charset="0"/>
              <a:cs typeface="Arial" panose="020B0604020202020204" pitchFamily="34" charset="0"/>
            </a:endParaRPr>
          </a:p>
          <a:p>
            <a:pPr marL="355600" indent="-355600">
              <a:spcBef>
                <a:spcPts val="900"/>
              </a:spcBef>
              <a:defRPr/>
            </a:pPr>
            <a:r>
              <a:rPr lang="de-DE" sz="1600" dirty="0">
                <a:latin typeface="Arial" panose="020B0604020202020204" pitchFamily="34" charset="0"/>
                <a:cs typeface="Arial" panose="020B0604020202020204" pitchFamily="34" charset="0"/>
              </a:rPr>
              <a:t>9483 gestellte Anträge </a:t>
            </a:r>
          </a:p>
          <a:p>
            <a:pPr marL="355600" indent="-355600">
              <a:spcBef>
                <a:spcPts val="900"/>
              </a:spcBef>
              <a:defRPr/>
            </a:pPr>
            <a:r>
              <a:rPr lang="de-DE" sz="1600" dirty="0">
                <a:latin typeface="Arial" panose="020B0604020202020204" pitchFamily="34" charset="0"/>
                <a:cs typeface="Arial" panose="020B0604020202020204" pitchFamily="34" charset="0"/>
              </a:rPr>
              <a:t>633 Vorwürfe zur Risikoaufklärung (ca. 6 %)</a:t>
            </a:r>
          </a:p>
          <a:p>
            <a:pPr marL="355600" indent="-355600">
              <a:spcBef>
                <a:spcPts val="900"/>
              </a:spcBef>
              <a:defRPr/>
            </a:pPr>
            <a:r>
              <a:rPr lang="de-DE" sz="1600" dirty="0">
                <a:latin typeface="Arial" panose="020B0604020202020204" pitchFamily="34" charset="0"/>
                <a:cs typeface="Arial" panose="020B0604020202020204" pitchFamily="34" charset="0"/>
              </a:rPr>
              <a:t>7055 Sachentscheidungen; Aufklärungsfehler in 33 Fällen bejaht (weniger als 1%)</a:t>
            </a:r>
          </a:p>
          <a:p>
            <a:pPr marL="355600" indent="-355600">
              <a:spcBef>
                <a:spcPts val="900"/>
              </a:spcBef>
              <a:defRPr/>
            </a:pPr>
            <a:r>
              <a:rPr lang="de-DE" sz="1600" dirty="0">
                <a:latin typeface="Arial" panose="020B0604020202020204" pitchFamily="34" charset="0"/>
                <a:cs typeface="Arial" panose="020B0604020202020204" pitchFamily="34" charset="0"/>
              </a:rPr>
              <a:t>Führende Disziplinen nach wie vor Orthopädie / Unfallchirurgie</a:t>
            </a:r>
          </a:p>
          <a:p>
            <a:pPr marL="0" indent="0">
              <a:spcBef>
                <a:spcPts val="900"/>
              </a:spcBef>
              <a:buNone/>
              <a:defRPr/>
            </a:pPr>
            <a:endParaRPr lang="de-DE" sz="1600" dirty="0">
              <a:latin typeface="Arial" panose="020B0604020202020204" pitchFamily="34" charset="0"/>
              <a:cs typeface="Arial" panose="020B0604020202020204" pitchFamily="34" charset="0"/>
            </a:endParaRPr>
          </a:p>
          <a:p>
            <a:pPr marL="355600" indent="-355600">
              <a:spcBef>
                <a:spcPts val="900"/>
              </a:spcBef>
              <a:defRPr/>
            </a:pPr>
            <a:endParaRPr lang="de-DE" sz="1600" dirty="0">
              <a:latin typeface="Arial" panose="020B0604020202020204" pitchFamily="34" charset="0"/>
              <a:cs typeface="Arial" panose="020B0604020202020204" pitchFamily="34" charset="0"/>
            </a:endParaRPr>
          </a:p>
          <a:p>
            <a:pPr marL="0" indent="0">
              <a:spcBef>
                <a:spcPts val="900"/>
              </a:spcBef>
              <a:buNone/>
              <a:defRPr/>
            </a:pPr>
            <a:endParaRPr lang="de-DE" sz="1600" dirty="0">
              <a:latin typeface="Arial" panose="020B0604020202020204" pitchFamily="34" charset="0"/>
              <a:cs typeface="Arial" panose="020B0604020202020204" pitchFamily="34" charset="0"/>
            </a:endParaRPr>
          </a:p>
          <a:p>
            <a:pPr marL="0" indent="0">
              <a:spcBef>
                <a:spcPts val="900"/>
              </a:spcBef>
              <a:buNone/>
              <a:defRPr/>
            </a:pPr>
            <a:endParaRPr lang="de-DE" sz="1600" dirty="0">
              <a:latin typeface="Arial" panose="020B0604020202020204" pitchFamily="34" charset="0"/>
              <a:cs typeface="Arial" panose="020B0604020202020204" pitchFamily="34" charset="0"/>
            </a:endParaRPr>
          </a:p>
          <a:p>
            <a:pPr marL="0" indent="0">
              <a:spcBef>
                <a:spcPts val="900"/>
              </a:spcBef>
              <a:buNone/>
              <a:defRPr/>
            </a:pPr>
            <a:endParaRPr lang="de-DE" sz="1600" dirty="0">
              <a:latin typeface="Arial" panose="020B0604020202020204" pitchFamily="34" charset="0"/>
              <a:cs typeface="Arial" panose="020B0604020202020204" pitchFamily="34" charset="0"/>
            </a:endParaRPr>
          </a:p>
          <a:p>
            <a:pPr marL="0" indent="0">
              <a:spcBef>
                <a:spcPts val="900"/>
              </a:spcBef>
              <a:buNone/>
              <a:defRPr/>
            </a:pPr>
            <a:endParaRPr lang="de-DE" sz="1100" dirty="0">
              <a:latin typeface="Arial" panose="020B0604020202020204" pitchFamily="34" charset="0"/>
              <a:cs typeface="Arial" panose="020B0604020202020204" pitchFamily="34" charset="0"/>
            </a:endParaRPr>
          </a:p>
          <a:p>
            <a:pPr marL="0" indent="0">
              <a:spcBef>
                <a:spcPts val="900"/>
              </a:spcBef>
              <a:buNone/>
              <a:defRPr/>
            </a:pPr>
            <a:endParaRPr lang="de-DE" sz="1100" dirty="0">
              <a:latin typeface="Arial" panose="020B0604020202020204" pitchFamily="34" charset="0"/>
              <a:cs typeface="Arial" panose="020B0604020202020204" pitchFamily="34" charset="0"/>
            </a:endParaRPr>
          </a:p>
          <a:p>
            <a:pPr marL="0" indent="0">
              <a:spcBef>
                <a:spcPts val="900"/>
              </a:spcBef>
              <a:buNone/>
              <a:defRPr/>
            </a:pPr>
            <a:r>
              <a:rPr lang="de-DE" sz="1100" dirty="0">
                <a:latin typeface="Arial" panose="020B0604020202020204" pitchFamily="34" charset="0"/>
                <a:cs typeface="Arial" panose="020B0604020202020204" pitchFamily="34" charset="0"/>
              </a:rPr>
              <a:t>Quelle: Bundesärztekammer </a:t>
            </a:r>
            <a:endParaRPr lang="de-DE" sz="1600" dirty="0">
              <a:latin typeface="Arial" panose="020B0604020202020204" pitchFamily="34" charset="0"/>
              <a:cs typeface="Arial" panose="020B0604020202020204" pitchFamily="34" charset="0"/>
            </a:endParaRPr>
          </a:p>
          <a:p>
            <a:pPr marL="355600" indent="-355600">
              <a:spcBef>
                <a:spcPts val="900"/>
              </a:spcBef>
              <a:defRPr/>
            </a:pPr>
            <a:endParaRPr lang="de-DE" sz="1600" dirty="0">
              <a:latin typeface="Arial" panose="020B0604020202020204" pitchFamily="34" charset="0"/>
              <a:cs typeface="Arial" panose="020B0604020202020204" pitchFamily="34" charset="0"/>
            </a:endParaRPr>
          </a:p>
        </p:txBody>
      </p:sp>
      <p:sp>
        <p:nvSpPr>
          <p:cNvPr id="8" name="Titel 1">
            <a:extLst>
              <a:ext uri="{FF2B5EF4-FFF2-40B4-BE49-F238E27FC236}">
                <a16:creationId xmlns:a16="http://schemas.microsoft.com/office/drawing/2014/main" id="{2E3262FD-1DF8-4DA3-9015-EC55698A5F6E}"/>
              </a:ext>
            </a:extLst>
          </p:cNvPr>
          <p:cNvSpPr txBox="1">
            <a:spLocks/>
          </p:cNvSpPr>
          <p:nvPr/>
        </p:nvSpPr>
        <p:spPr>
          <a:xfrm>
            <a:off x="488950" y="236730"/>
            <a:ext cx="8229600" cy="1143000"/>
          </a:xfrm>
          <a:prstGeom prst="rect">
            <a:avLst/>
          </a:prstGeom>
          <a:solidFill>
            <a:schemeClr val="tx1">
              <a:lumMod val="50000"/>
              <a:lumOff val="50000"/>
            </a:schemeClr>
          </a:solidFill>
        </p:spPr>
        <p:txBody>
          <a:bodyPr>
            <a:normAutofit fontScale="92500" lnSpcReduction="20000"/>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Statistische Erhebung GAK und Schlichtungsstellen  2020</a:t>
            </a:r>
          </a:p>
        </p:txBody>
      </p:sp>
    </p:spTree>
    <p:extLst>
      <p:ext uri="{BB962C8B-B14F-4D97-AF65-F5344CB8AC3E}">
        <p14:creationId xmlns:p14="http://schemas.microsoft.com/office/powerpoint/2010/main" val="480478467"/>
      </p:ext>
    </p:extLst>
  </p:cSld>
  <p:clrMapOvr>
    <a:masterClrMapping/>
  </p:clrMapOvr>
  <mc:AlternateContent xmlns:mc="http://schemas.openxmlformats.org/markup-compatibility/2006" xmlns:p14="http://schemas.microsoft.com/office/powerpoint/2010/main">
    <mc:Choice Requires="p14">
      <p:transition spd="slow" p14:dur="2000">
        <p14:wheelReverse spokes="1"/>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endParaRPr lang="de-DE" sz="1800" dirty="0"/>
          </a:p>
          <a:p>
            <a:endParaRPr lang="de-DE" sz="1800" dirty="0"/>
          </a:p>
          <a:p>
            <a:r>
              <a:rPr lang="de-DE" sz="1800" dirty="0"/>
              <a:t>Im Rahmen der Anhörung erklärte die Klägerin, dass sie bei entsprechender Aufklärung </a:t>
            </a:r>
            <a:r>
              <a:rPr lang="de-DE" sz="1800" b="1" dirty="0">
                <a:solidFill>
                  <a:srgbClr val="FF0000"/>
                </a:solidFill>
              </a:rPr>
              <a:t>nicht sicher sei</a:t>
            </a:r>
            <a:r>
              <a:rPr lang="de-DE" sz="1800" dirty="0"/>
              <a:t>, wie sie sich </a:t>
            </a:r>
            <a:r>
              <a:rPr lang="de-DE" sz="1800" b="1" dirty="0">
                <a:solidFill>
                  <a:srgbClr val="FF0000"/>
                </a:solidFill>
              </a:rPr>
              <a:t>aus damaliger Sicht </a:t>
            </a:r>
            <a:r>
              <a:rPr lang="de-DE" sz="1800" dirty="0"/>
              <a:t>entschieden hätte. </a:t>
            </a:r>
          </a:p>
          <a:p>
            <a:endParaRPr lang="de-DE" sz="1800" dirty="0"/>
          </a:p>
          <a:p>
            <a:r>
              <a:rPr lang="de-DE" sz="1800" b="1" dirty="0">
                <a:solidFill>
                  <a:srgbClr val="FF0000"/>
                </a:solidFill>
              </a:rPr>
              <a:t>Aus heutiger Sicht, </a:t>
            </a:r>
            <a:r>
              <a:rPr lang="de-DE" sz="1800" dirty="0"/>
              <a:t>nach dem Eintritt des Schadens, hätte sie den Eingriff abgelehnt.  Ihr sei nicht bewusst gewesen, dass ein solcher Schaden entstehen könne.</a:t>
            </a:r>
          </a:p>
          <a:p>
            <a:pPr marL="0" indent="0">
              <a:buNone/>
            </a:pPr>
            <a:endParaRPr lang="de-DE" dirty="0"/>
          </a:p>
          <a:p>
            <a:pPr marL="0" indent="0">
              <a:buNone/>
            </a:pPr>
            <a:endParaRPr lang="de-DE" dirty="0"/>
          </a:p>
          <a:p>
            <a:pPr marL="0" indent="0">
              <a:buNone/>
            </a:pPr>
            <a:endParaRPr lang="de-DE" sz="1400" dirty="0"/>
          </a:p>
        </p:txBody>
      </p:sp>
      <p:sp>
        <p:nvSpPr>
          <p:cNvPr id="4" name="Titel 1"/>
          <p:cNvSpPr>
            <a:spLocks noGrp="1"/>
          </p:cNvSpPr>
          <p:nvPr>
            <p:ph type="title"/>
          </p:nvPr>
        </p:nvSpPr>
        <p:spPr>
          <a:xfrm>
            <a:off x="457200" y="274638"/>
            <a:ext cx="8229600" cy="1143000"/>
          </a:xfrm>
          <a:solidFill>
            <a:schemeClr val="tx1">
              <a:lumMod val="50000"/>
              <a:lumOff val="50000"/>
            </a:schemeClr>
          </a:solidFill>
        </p:spPr>
        <p:txBody>
          <a:bodyPr>
            <a:noAutofit/>
          </a:bodyPr>
          <a:lstStyle/>
          <a:p>
            <a:br>
              <a:rPr lang="de-DE" sz="2400" dirty="0"/>
            </a:br>
            <a:br>
              <a:rPr lang="de-DE" sz="2400" dirty="0"/>
            </a:br>
            <a:r>
              <a:rPr lang="de-DE" sz="2000" dirty="0"/>
              <a:t>BGH, Urt. v. 7.12.2021 – VI ZR 277/19 – hypothetische Einwilligung (neuer Maßstab beim E-Konflikt?)</a:t>
            </a:r>
            <a:br>
              <a:rPr lang="de-DE" sz="2000" dirty="0"/>
            </a:br>
            <a:r>
              <a:rPr lang="de-DE" dirty="0"/>
              <a:t> </a:t>
            </a:r>
            <a:r>
              <a:rPr lang="de-DE" sz="2000" dirty="0"/>
              <a:t> </a:t>
            </a:r>
          </a:p>
        </p:txBody>
      </p:sp>
    </p:spTree>
    <p:extLst>
      <p:ext uri="{BB962C8B-B14F-4D97-AF65-F5344CB8AC3E}">
        <p14:creationId xmlns:p14="http://schemas.microsoft.com/office/powerpoint/2010/main" val="950339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70000" lnSpcReduction="20000"/>
          </a:bodyPr>
          <a:lstStyle/>
          <a:p>
            <a:pPr marL="0" indent="0">
              <a:buNone/>
            </a:pPr>
            <a:r>
              <a:rPr lang="de-DE" b="1" dirty="0"/>
              <a:t>Entscheidung:</a:t>
            </a:r>
            <a:endParaRPr lang="de-DE" dirty="0"/>
          </a:p>
          <a:p>
            <a:endParaRPr lang="de-DE" dirty="0"/>
          </a:p>
          <a:p>
            <a:r>
              <a:rPr lang="de-DE" dirty="0"/>
              <a:t>Haftung dem Grunde nach. Aufklärung unwirksam. Einwand der hypothetischen Einwilligung greife nicht durch. </a:t>
            </a:r>
          </a:p>
          <a:p>
            <a:endParaRPr lang="de-DE" dirty="0"/>
          </a:p>
          <a:p>
            <a:endParaRPr lang="de-DE" dirty="0"/>
          </a:p>
          <a:p>
            <a:r>
              <a:rPr lang="de-DE" dirty="0"/>
              <a:t>Anforderungen an eine hypothetische Einwilligung </a:t>
            </a:r>
            <a:r>
              <a:rPr lang="de-DE" dirty="0">
                <a:sym typeface="Wingdings" panose="05000000000000000000" pitchFamily="2" charset="2"/>
              </a:rPr>
              <a:t> strenge</a:t>
            </a:r>
            <a:r>
              <a:rPr lang="de-DE" dirty="0"/>
              <a:t> Beweislast auf Arztseite.</a:t>
            </a:r>
          </a:p>
          <a:p>
            <a:endParaRPr lang="de-DE" dirty="0"/>
          </a:p>
          <a:p>
            <a:pPr lvl="0"/>
            <a:r>
              <a:rPr lang="de-DE" dirty="0"/>
              <a:t>Patient müsse zur Überzeugung des Tatrichters plausibel machen, dass er im Falle einer vollständigen Aufklärung </a:t>
            </a:r>
            <a:r>
              <a:rPr lang="de-DE" b="1" i="1" dirty="0">
                <a:solidFill>
                  <a:srgbClr val="FF0000"/>
                </a:solidFill>
              </a:rPr>
              <a:t>in einen Entscheidungskonflikt </a:t>
            </a:r>
            <a:r>
              <a:rPr lang="de-DE" dirty="0"/>
              <a:t>geraten wäre.</a:t>
            </a:r>
          </a:p>
          <a:p>
            <a:pPr lvl="0"/>
            <a:endParaRPr lang="de-DE" dirty="0"/>
          </a:p>
          <a:p>
            <a:pPr marL="0" lvl="0" indent="0">
              <a:buNone/>
            </a:pPr>
            <a:endParaRPr lang="de-DE" dirty="0"/>
          </a:p>
          <a:p>
            <a:pPr lvl="0"/>
            <a:r>
              <a:rPr lang="de-DE" b="1" i="1" dirty="0">
                <a:solidFill>
                  <a:srgbClr val="FF0000"/>
                </a:solidFill>
              </a:rPr>
              <a:t>Patient müsse nicht plausibel machen, dass er sich im Falle einer ordnungsgemäßen Aufklärung auch tatsächlich gegen die durchgeführte Maßnahme entschieden hätte.</a:t>
            </a:r>
          </a:p>
          <a:p>
            <a:pPr lvl="0"/>
            <a:endParaRPr lang="de-DE" sz="2900" b="1" i="1" dirty="0">
              <a:solidFill>
                <a:srgbClr val="33CC33"/>
              </a:solidFill>
            </a:endParaRPr>
          </a:p>
          <a:p>
            <a:pPr marL="0" lvl="0" indent="0">
              <a:buNone/>
            </a:pPr>
            <a:endParaRPr lang="de-DE" sz="2900" b="1" i="1" dirty="0">
              <a:solidFill>
                <a:srgbClr val="33CC33"/>
              </a:solidFill>
              <a:sym typeface="Wingdings" panose="05000000000000000000" pitchFamily="2" charset="2"/>
            </a:endParaRPr>
          </a:p>
          <a:p>
            <a:pPr marL="0" indent="0">
              <a:buNone/>
            </a:pPr>
            <a:endParaRPr lang="de-DE" sz="2000" dirty="0"/>
          </a:p>
          <a:p>
            <a:pPr marL="0" indent="0">
              <a:buNone/>
            </a:pPr>
            <a:endParaRPr lang="de-DE" sz="2000" dirty="0"/>
          </a:p>
          <a:p>
            <a:pPr marL="0" indent="0">
              <a:buNone/>
            </a:pPr>
            <a:endParaRPr lang="de-DE" sz="1200" dirty="0"/>
          </a:p>
        </p:txBody>
      </p:sp>
      <p:sp>
        <p:nvSpPr>
          <p:cNvPr id="4" name="Titel 1"/>
          <p:cNvSpPr>
            <a:spLocks noGrp="1"/>
          </p:cNvSpPr>
          <p:nvPr>
            <p:ph type="title"/>
          </p:nvPr>
        </p:nvSpPr>
        <p:spPr>
          <a:xfrm>
            <a:off x="457200" y="274638"/>
            <a:ext cx="8229600" cy="1143000"/>
          </a:xfrm>
          <a:solidFill>
            <a:schemeClr val="tx1">
              <a:lumMod val="50000"/>
              <a:lumOff val="50000"/>
            </a:schemeClr>
          </a:solidFill>
        </p:spPr>
        <p:txBody>
          <a:bodyPr>
            <a:noAutofit/>
          </a:bodyPr>
          <a:lstStyle/>
          <a:p>
            <a:br>
              <a:rPr lang="de-DE" sz="2400" dirty="0"/>
            </a:br>
            <a:r>
              <a:rPr lang="de-DE" sz="2000" dirty="0"/>
              <a:t>BGH, Urt. v. 7.12.2021 – VI ZR 277/19 – hypothetische Einwilligung (neuer Maßstab beim E-Konflikt?)</a:t>
            </a:r>
            <a:r>
              <a:rPr lang="de-DE" dirty="0"/>
              <a:t> </a:t>
            </a:r>
            <a:r>
              <a:rPr lang="de-DE" sz="2000" dirty="0"/>
              <a:t> </a:t>
            </a:r>
          </a:p>
        </p:txBody>
      </p:sp>
    </p:spTree>
    <p:extLst>
      <p:ext uri="{BB962C8B-B14F-4D97-AF65-F5344CB8AC3E}">
        <p14:creationId xmlns:p14="http://schemas.microsoft.com/office/powerpoint/2010/main" val="3305417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1164769" y="2076469"/>
            <a:ext cx="6806526" cy="2411779"/>
          </a:xfrm>
          <a:prstGeom prst="rect">
            <a:avLst/>
          </a:prstGeom>
          <a:solidFill>
            <a:schemeClr val="tx1">
              <a:lumMod val="50000"/>
              <a:lumOff val="50000"/>
            </a:schemeClr>
          </a:solidFill>
          <a:ln>
            <a:noFill/>
          </a:ln>
          <a:effectLst/>
          <a:extLst/>
        </p:spPr>
        <p:txBody>
          <a:bodyPr/>
          <a:lstStyle/>
          <a:p>
            <a:pPr marL="342900" indent="-342900" algn="ctr">
              <a:spcBef>
                <a:spcPct val="20000"/>
              </a:spcBef>
            </a:pPr>
            <a:endParaRPr lang="de-DE" dirty="0"/>
          </a:p>
          <a:p>
            <a:pPr marL="342900" indent="-342900" algn="ctr">
              <a:spcBef>
                <a:spcPct val="20000"/>
              </a:spcBef>
            </a:pPr>
            <a:endParaRPr lang="de-DE" sz="3200" b="1" dirty="0">
              <a:solidFill>
                <a:schemeClr val="bg1"/>
              </a:solidFill>
              <a:latin typeface="Arial" pitchFamily="34" charset="0"/>
              <a:cs typeface="Arial" pitchFamily="34" charset="0"/>
            </a:endParaRPr>
          </a:p>
          <a:p>
            <a:pPr marL="342900" indent="-342900" algn="ctr">
              <a:spcBef>
                <a:spcPct val="20000"/>
              </a:spcBef>
            </a:pPr>
            <a:r>
              <a:rPr lang="de-DE" sz="3200" b="1" dirty="0">
                <a:solidFill>
                  <a:schemeClr val="bg1"/>
                </a:solidFill>
                <a:latin typeface="Arial" pitchFamily="34" charset="0"/>
                <a:cs typeface="Arial" pitchFamily="34" charset="0"/>
              </a:rPr>
              <a:t>Aufklärung heute:</a:t>
            </a:r>
          </a:p>
          <a:p>
            <a:pPr marL="342900" indent="-342900" algn="ctr">
              <a:spcBef>
                <a:spcPct val="20000"/>
              </a:spcBef>
            </a:pPr>
            <a:r>
              <a:rPr lang="de-DE" sz="3200" b="1" dirty="0">
                <a:solidFill>
                  <a:schemeClr val="bg1"/>
                </a:solidFill>
                <a:latin typeface="Arial" pitchFamily="34" charset="0"/>
                <a:cs typeface="Arial" pitchFamily="34" charset="0"/>
              </a:rPr>
              <a:t>echte Behandlungsalternativen</a:t>
            </a:r>
          </a:p>
          <a:p>
            <a:pPr marL="342900" indent="-342900" algn="ctr">
              <a:spcBef>
                <a:spcPct val="20000"/>
              </a:spcBef>
            </a:pPr>
            <a:r>
              <a:rPr lang="de-DE" sz="3200" b="1" dirty="0">
                <a:solidFill>
                  <a:schemeClr val="bg1"/>
                </a:solidFill>
                <a:latin typeface="Arial" pitchFamily="34" charset="0"/>
                <a:cs typeface="Arial" pitchFamily="34" charset="0"/>
              </a:rPr>
              <a:t> </a:t>
            </a:r>
          </a:p>
        </p:txBody>
      </p:sp>
      <p:pic>
        <p:nvPicPr>
          <p:cNvPr id="3" name="Grafik 13">
            <a:extLst>
              <a:ext uri="{FF2B5EF4-FFF2-40B4-BE49-F238E27FC236}">
                <a16:creationId xmlns:a16="http://schemas.microsoft.com/office/drawing/2014/main" id="{4CC234AC-049C-49F7-B2B4-A0FAE1EBFC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7969"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ntertitel 2">
            <a:extLst>
              <a:ext uri="{FF2B5EF4-FFF2-40B4-BE49-F238E27FC236}">
                <a16:creationId xmlns:a16="http://schemas.microsoft.com/office/drawing/2014/main" id="{88803BCA-AF47-428D-ADB8-17553553AE6A}"/>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2056150142"/>
      </p:ext>
    </p:extLst>
  </p:cSld>
  <p:clrMapOvr>
    <a:masterClrMapping/>
  </p:clrMapOvr>
  <p:transition spd="slow">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70000" lnSpcReduction="20000"/>
          </a:bodyPr>
          <a:lstStyle/>
          <a:p>
            <a:pPr marL="0" indent="0">
              <a:buNone/>
            </a:pPr>
            <a:r>
              <a:rPr lang="de-DE" sz="2000" dirty="0"/>
              <a:t> </a:t>
            </a:r>
            <a:r>
              <a:rPr lang="de-DE" b="1" dirty="0"/>
              <a:t>Sachverhalt:</a:t>
            </a:r>
          </a:p>
          <a:p>
            <a:endParaRPr lang="de-DE" dirty="0"/>
          </a:p>
          <a:p>
            <a:r>
              <a:rPr lang="de-DE" dirty="0"/>
              <a:t>Ambulante Vorstellung in der Praxis am 15.8.2017. Seit 2 Wochen bestehende Beschwerden im rechten Ellenbogen. Körperliche Untersuchung. Diagnose Epikondylitis </a:t>
            </a:r>
            <a:r>
              <a:rPr lang="de-DE" dirty="0" err="1"/>
              <a:t>humeri</a:t>
            </a:r>
            <a:r>
              <a:rPr lang="de-DE" dirty="0"/>
              <a:t> </a:t>
            </a:r>
            <a:r>
              <a:rPr lang="de-DE" dirty="0" err="1"/>
              <a:t>radialis</a:t>
            </a:r>
            <a:r>
              <a:rPr lang="de-DE" dirty="0"/>
              <a:t> rechts.  </a:t>
            </a:r>
          </a:p>
          <a:p>
            <a:endParaRPr lang="de-DE" dirty="0"/>
          </a:p>
          <a:p>
            <a:r>
              <a:rPr lang="de-DE" dirty="0"/>
              <a:t>Injektion von </a:t>
            </a:r>
            <a:r>
              <a:rPr lang="de-DE" dirty="0" err="1"/>
              <a:t>Triamcinolon</a:t>
            </a:r>
            <a:r>
              <a:rPr lang="de-DE" dirty="0"/>
              <a:t> und </a:t>
            </a:r>
            <a:r>
              <a:rPr lang="de-DE" dirty="0" err="1"/>
              <a:t>Xylometazolin</a:t>
            </a:r>
            <a:r>
              <a:rPr lang="de-DE" dirty="0"/>
              <a:t>.  </a:t>
            </a:r>
          </a:p>
          <a:p>
            <a:endParaRPr lang="de-DE" dirty="0"/>
          </a:p>
          <a:p>
            <a:r>
              <a:rPr lang="de-DE" dirty="0"/>
              <a:t>Im weiteren Verlauf  Beschwerden im rechten Ellenbogen. Schwellung und Übererwärmung. Vorstellung in anderer Praxis. Dort festgestellte Flüssigkeitsansammlung im Bereich des </a:t>
            </a:r>
            <a:r>
              <a:rPr lang="de-DE" dirty="0" err="1"/>
              <a:t>Epicondylis</a:t>
            </a:r>
            <a:r>
              <a:rPr lang="de-DE" dirty="0"/>
              <a:t> </a:t>
            </a:r>
            <a:r>
              <a:rPr lang="de-DE" dirty="0" err="1"/>
              <a:t>radialis</a:t>
            </a:r>
            <a:r>
              <a:rPr lang="de-DE" dirty="0"/>
              <a:t> und Olecranon.  </a:t>
            </a:r>
          </a:p>
          <a:p>
            <a:endParaRPr lang="de-DE" dirty="0"/>
          </a:p>
          <a:p>
            <a:r>
              <a:rPr lang="de-DE" dirty="0"/>
              <a:t>Im weiteren Verlauf Fieber und CRP von 90. Stationäre Aufnahme. Chirurgische Revision, Gelenkempyem. Im Abstrich </a:t>
            </a:r>
            <a:r>
              <a:rPr lang="de-DE" dirty="0" err="1"/>
              <a:t>Staphylococcus</a:t>
            </a:r>
            <a:r>
              <a:rPr lang="de-DE" dirty="0"/>
              <a:t> </a:t>
            </a:r>
            <a:r>
              <a:rPr lang="de-DE" dirty="0" err="1"/>
              <a:t>aureus</a:t>
            </a:r>
            <a:r>
              <a:rPr lang="de-DE" dirty="0"/>
              <a:t>.</a:t>
            </a:r>
          </a:p>
          <a:p>
            <a:endParaRPr lang="de-DE" dirty="0"/>
          </a:p>
          <a:p>
            <a:r>
              <a:rPr lang="de-DE" dirty="0"/>
              <a:t>Klägerin rückte Hygieneverstöße und eine unzureichende Aufklärung über Behandlungsalternativen.</a:t>
            </a:r>
          </a:p>
          <a:p>
            <a:endParaRPr lang="de-DE" dirty="0"/>
          </a:p>
          <a:p>
            <a:pPr marL="0" indent="0">
              <a:buNone/>
            </a:pPr>
            <a:endParaRPr lang="de-DE" sz="2000" dirty="0"/>
          </a:p>
        </p:txBody>
      </p:sp>
      <p:sp>
        <p:nvSpPr>
          <p:cNvPr id="4" name="Titel 1"/>
          <p:cNvSpPr>
            <a:spLocks noGrp="1"/>
          </p:cNvSpPr>
          <p:nvPr>
            <p:ph type="title"/>
          </p:nvPr>
        </p:nvSpPr>
        <p:spPr>
          <a:xfrm>
            <a:off x="457200" y="274638"/>
            <a:ext cx="8229600" cy="1143000"/>
          </a:xfrm>
          <a:solidFill>
            <a:schemeClr val="tx1">
              <a:lumMod val="50000"/>
              <a:lumOff val="50000"/>
            </a:schemeClr>
          </a:solidFill>
        </p:spPr>
        <p:txBody>
          <a:bodyPr>
            <a:noAutofit/>
          </a:bodyPr>
          <a:lstStyle/>
          <a:p>
            <a:r>
              <a:rPr lang="de-DE" sz="2000" dirty="0"/>
              <a:t> </a:t>
            </a:r>
            <a:br>
              <a:rPr lang="de-DE" sz="2000" dirty="0"/>
            </a:br>
            <a:r>
              <a:rPr lang="de-DE" sz="2000" dirty="0"/>
              <a:t>OLG Hamm, Urt. v. 15.02.2022 – 26 U 21/21</a:t>
            </a:r>
            <a:br>
              <a:rPr lang="de-DE" sz="2000" dirty="0"/>
            </a:br>
            <a:r>
              <a:rPr lang="de-DE" sz="2000" dirty="0"/>
              <a:t>Aufklärung beim „Tennisarm“</a:t>
            </a:r>
            <a:br>
              <a:rPr lang="de-DE" sz="2000" dirty="0"/>
            </a:br>
            <a:endParaRPr lang="de-DE" sz="2000" dirty="0"/>
          </a:p>
        </p:txBody>
      </p:sp>
    </p:spTree>
    <p:extLst>
      <p:ext uri="{BB962C8B-B14F-4D97-AF65-F5344CB8AC3E}">
        <p14:creationId xmlns:p14="http://schemas.microsoft.com/office/powerpoint/2010/main" val="1247565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62500" lnSpcReduction="20000"/>
          </a:bodyPr>
          <a:lstStyle/>
          <a:p>
            <a:pPr marL="0" indent="0">
              <a:buNone/>
            </a:pPr>
            <a:r>
              <a:rPr lang="de-DE" sz="2600" dirty="0"/>
              <a:t> </a:t>
            </a:r>
            <a:r>
              <a:rPr lang="de-DE" sz="2600" b="1" dirty="0"/>
              <a:t>Entscheidung:</a:t>
            </a:r>
          </a:p>
          <a:p>
            <a:pPr marL="0" indent="0">
              <a:buNone/>
            </a:pPr>
            <a:endParaRPr lang="de-DE" sz="2600" dirty="0"/>
          </a:p>
          <a:p>
            <a:r>
              <a:rPr lang="de-DE" sz="2600" dirty="0"/>
              <a:t>Aufklärung unwirksam. Vorliegend hätten echte Behandlungsalternative bestanden. Diese seien aufklärungspflichtigen. </a:t>
            </a:r>
          </a:p>
          <a:p>
            <a:pPr marL="0" indent="0">
              <a:buNone/>
            </a:pPr>
            <a:endParaRPr lang="de-DE" sz="2600" dirty="0"/>
          </a:p>
          <a:p>
            <a:r>
              <a:rPr lang="de-DE" sz="2600" dirty="0"/>
              <a:t>Im vorliegenden Fall hätte über die Erfolgsaussichten der Injektionstherapie aufgeklärt werden müssen, </a:t>
            </a:r>
            <a:r>
              <a:rPr lang="de-DE" sz="2600" dirty="0">
                <a:solidFill>
                  <a:srgbClr val="FF0000"/>
                </a:solidFill>
              </a:rPr>
              <a:t>da allenfalls relativ indiziert, Therapiemethode seit Jahrzehnten umstritten und Erfolgsaussichten unklar.</a:t>
            </a:r>
          </a:p>
          <a:p>
            <a:endParaRPr lang="de-DE" sz="2600" dirty="0"/>
          </a:p>
          <a:p>
            <a:r>
              <a:rPr lang="de-DE" sz="2600" dirty="0"/>
              <a:t>Wahl der Behandlungsmethode grundsätzlich Sache des Arztes. </a:t>
            </a:r>
          </a:p>
          <a:p>
            <a:endParaRPr lang="de-DE" sz="2600" dirty="0"/>
          </a:p>
          <a:p>
            <a:r>
              <a:rPr lang="de-DE" sz="2600" dirty="0"/>
              <a:t>Ausnahme gelte dann, wenn mehrere medizinisch sinnvolle und indizierte Therapien als gleichwertige Behandlungsmöglichkeiten zur Verfügung stünden, die jeweils unterschiedliche  Risiken und Chancen hätte. </a:t>
            </a:r>
          </a:p>
          <a:p>
            <a:pPr marL="0" indent="0">
              <a:buNone/>
            </a:pPr>
            <a:endParaRPr lang="de-DE" sz="2600" dirty="0"/>
          </a:p>
          <a:p>
            <a:r>
              <a:rPr lang="de-DE" sz="2600" dirty="0"/>
              <a:t>Vorliegend echte Alternative durch Ruhigstellung, medikamentöse Behandlung, Krankengymnastik, Stoßwellen, manuelle Therapie.</a:t>
            </a:r>
          </a:p>
          <a:p>
            <a:pPr marL="0" indent="0">
              <a:buNone/>
            </a:pPr>
            <a:endParaRPr lang="de-DE" sz="2000" dirty="0"/>
          </a:p>
          <a:p>
            <a:pPr marL="0" indent="0">
              <a:buNone/>
            </a:pPr>
            <a:r>
              <a:rPr lang="de-DE" sz="2000" dirty="0"/>
              <a:t> </a:t>
            </a:r>
            <a:endParaRPr lang="de-DE" dirty="0"/>
          </a:p>
          <a:p>
            <a:pPr marL="0" indent="0">
              <a:buNone/>
            </a:pPr>
            <a:endParaRPr lang="de-DE" sz="2000" dirty="0"/>
          </a:p>
        </p:txBody>
      </p:sp>
      <p:sp>
        <p:nvSpPr>
          <p:cNvPr id="4" name="Titel 1"/>
          <p:cNvSpPr>
            <a:spLocks noGrp="1"/>
          </p:cNvSpPr>
          <p:nvPr>
            <p:ph type="title"/>
          </p:nvPr>
        </p:nvSpPr>
        <p:spPr>
          <a:xfrm>
            <a:off x="457200" y="274638"/>
            <a:ext cx="8229600" cy="1143000"/>
          </a:xfrm>
          <a:solidFill>
            <a:schemeClr val="tx1">
              <a:lumMod val="50000"/>
              <a:lumOff val="50000"/>
            </a:schemeClr>
          </a:solidFill>
        </p:spPr>
        <p:txBody>
          <a:bodyPr>
            <a:noAutofit/>
          </a:bodyPr>
          <a:lstStyle/>
          <a:p>
            <a:r>
              <a:rPr lang="de-DE" sz="2000" dirty="0"/>
              <a:t> </a:t>
            </a:r>
            <a:br>
              <a:rPr lang="de-DE" sz="2000" dirty="0"/>
            </a:br>
            <a:r>
              <a:rPr lang="de-DE" sz="2000" dirty="0"/>
              <a:t>OLG Hamm, Urt. v. 15.02.2022 – 26 U 21/21</a:t>
            </a:r>
            <a:br>
              <a:rPr lang="de-DE" sz="2000" dirty="0"/>
            </a:br>
            <a:r>
              <a:rPr lang="de-DE" sz="2000" dirty="0"/>
              <a:t>Aufklärung beim „Tennisarm“</a:t>
            </a:r>
            <a:br>
              <a:rPr lang="de-DE" sz="2000" dirty="0"/>
            </a:br>
            <a:endParaRPr lang="de-DE" sz="2000" dirty="0"/>
          </a:p>
        </p:txBody>
      </p:sp>
    </p:spTree>
    <p:extLst>
      <p:ext uri="{BB962C8B-B14F-4D97-AF65-F5344CB8AC3E}">
        <p14:creationId xmlns:p14="http://schemas.microsoft.com/office/powerpoint/2010/main" val="3500506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1669594" y="2248998"/>
            <a:ext cx="6048375" cy="2908928"/>
          </a:xfrm>
          <a:prstGeom prst="rect">
            <a:avLst/>
          </a:prstGeom>
          <a:solidFill>
            <a:schemeClr val="tx1">
              <a:lumMod val="50000"/>
              <a:lumOff val="50000"/>
            </a:schemeClr>
          </a:solidFill>
          <a:ln>
            <a:noFill/>
          </a:ln>
          <a:effectLst/>
          <a:extLst/>
        </p:spPr>
        <p:txBody>
          <a:bodyPr/>
          <a:lstStyle/>
          <a:p>
            <a:pPr marL="342900" indent="-342900" algn="ctr">
              <a:spcBef>
                <a:spcPct val="20000"/>
              </a:spcBef>
            </a:pPr>
            <a:endParaRPr lang="de-DE" sz="2800" b="1" dirty="0">
              <a:solidFill>
                <a:schemeClr val="bg1"/>
              </a:solidFill>
              <a:latin typeface="Arial" pitchFamily="34" charset="0"/>
              <a:cs typeface="Arial" pitchFamily="34" charset="0"/>
            </a:endParaRPr>
          </a:p>
          <a:p>
            <a:pPr marL="342900" indent="-342900" algn="ctr">
              <a:spcBef>
                <a:spcPct val="20000"/>
              </a:spcBef>
            </a:pPr>
            <a:endParaRPr lang="de-DE" sz="2800" b="1" dirty="0">
              <a:solidFill>
                <a:schemeClr val="bg1"/>
              </a:solidFill>
              <a:latin typeface="Arial" pitchFamily="34" charset="0"/>
              <a:cs typeface="Arial" pitchFamily="34" charset="0"/>
            </a:endParaRPr>
          </a:p>
          <a:p>
            <a:pPr marL="342900" indent="-342900" algn="ctr">
              <a:spcBef>
                <a:spcPct val="20000"/>
              </a:spcBef>
            </a:pPr>
            <a:r>
              <a:rPr lang="de-DE" sz="2800" b="1" dirty="0">
                <a:solidFill>
                  <a:schemeClr val="bg1"/>
                </a:solidFill>
                <a:latin typeface="Arial" pitchFamily="34" charset="0"/>
                <a:cs typeface="Arial" pitchFamily="34" charset="0"/>
              </a:rPr>
              <a:t>Aufklärung in Zukunft: </a:t>
            </a:r>
          </a:p>
          <a:p>
            <a:pPr marL="342900" indent="-342900" algn="ctr">
              <a:spcBef>
                <a:spcPct val="20000"/>
              </a:spcBef>
            </a:pPr>
            <a:r>
              <a:rPr lang="de-DE" sz="2800" b="1" dirty="0">
                <a:solidFill>
                  <a:schemeClr val="bg1"/>
                </a:solidFill>
                <a:latin typeface="Arial" pitchFamily="34" charset="0"/>
                <a:cs typeface="Arial" pitchFamily="34" charset="0"/>
              </a:rPr>
              <a:t>Die Videosprechstunde</a:t>
            </a:r>
          </a:p>
          <a:p>
            <a:pPr marL="342900" indent="-342900" algn="ctr">
              <a:spcBef>
                <a:spcPct val="20000"/>
              </a:spcBef>
            </a:pPr>
            <a:r>
              <a:rPr lang="de-DE" sz="2800" b="1" dirty="0">
                <a:solidFill>
                  <a:schemeClr val="bg1"/>
                </a:solidFill>
                <a:latin typeface="Arial" pitchFamily="34" charset="0"/>
                <a:cs typeface="Arial" pitchFamily="34" charset="0"/>
              </a:rPr>
              <a:t>als Aufklärungsmedium</a:t>
            </a:r>
          </a:p>
        </p:txBody>
      </p:sp>
      <p:pic>
        <p:nvPicPr>
          <p:cNvPr id="3" name="Grafik 13">
            <a:extLst>
              <a:ext uri="{FF2B5EF4-FFF2-40B4-BE49-F238E27FC236}">
                <a16:creationId xmlns:a16="http://schemas.microsoft.com/office/drawing/2014/main" id="{4A5C9F85-2669-4E18-9D35-4B14F51826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86675"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ntertitel 2">
            <a:extLst>
              <a:ext uri="{FF2B5EF4-FFF2-40B4-BE49-F238E27FC236}">
                <a16:creationId xmlns:a16="http://schemas.microsoft.com/office/drawing/2014/main" id="{A943A193-0970-40B9-823F-A8D15BD48CC7}"/>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2772891095"/>
      </p:ext>
    </p:extLst>
  </p:cSld>
  <p:clrMapOvr>
    <a:masterClrMapping/>
  </p:clrMapOvr>
  <p:transition spd="slow">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020534" y="2576898"/>
            <a:ext cx="7237639" cy="3426801"/>
          </a:xfrm>
        </p:spPr>
        <p:txBody>
          <a:bodyPr>
            <a:normAutofit/>
          </a:bodyPr>
          <a:lstStyle/>
          <a:p>
            <a:pPr marL="0" indent="0" algn="just">
              <a:buNone/>
            </a:pPr>
            <a:endParaRPr lang="de-DE" sz="1800" dirty="0"/>
          </a:p>
          <a:p>
            <a:pPr algn="just">
              <a:buAutoNum type="arabicPeriod"/>
            </a:pPr>
            <a:endParaRPr lang="de-DE" sz="1800" dirty="0"/>
          </a:p>
          <a:p>
            <a:pPr algn="just">
              <a:buAutoNum type="arabicPeriod"/>
            </a:pPr>
            <a:endParaRPr lang="de-DE" sz="1800" dirty="0"/>
          </a:p>
        </p:txBody>
      </p:sp>
      <p:sp>
        <p:nvSpPr>
          <p:cNvPr id="6" name="Titel 1">
            <a:extLst>
              <a:ext uri="{FF2B5EF4-FFF2-40B4-BE49-F238E27FC236}">
                <a16:creationId xmlns:a16="http://schemas.microsoft.com/office/drawing/2014/main" id="{4C0C0DA0-E55B-4E86-9C23-4706CFDEF1F2}"/>
              </a:ext>
            </a:extLst>
          </p:cNvPr>
          <p:cNvSpPr>
            <a:spLocks noGrp="1"/>
          </p:cNvSpPr>
          <p:nvPr>
            <p:ph type="title"/>
          </p:nvPr>
        </p:nvSpPr>
        <p:spPr>
          <a:xfrm>
            <a:off x="457200" y="274638"/>
            <a:ext cx="8229600" cy="1143000"/>
          </a:xfrm>
          <a:solidFill>
            <a:schemeClr val="tx1">
              <a:lumMod val="50000"/>
              <a:lumOff val="50000"/>
            </a:schemeClr>
          </a:solidFill>
        </p:spPr>
        <p:txBody>
          <a:bodyPr>
            <a:normAutofit/>
          </a:bodyPr>
          <a:lstStyle/>
          <a:p>
            <a:r>
              <a:rPr lang="de-DE" dirty="0"/>
              <a:t>Die Videosprechstunde -  Struktur, Ablauf und Wissenswertes </a:t>
            </a:r>
          </a:p>
        </p:txBody>
      </p:sp>
      <p:sp>
        <p:nvSpPr>
          <p:cNvPr id="4" name="Untertitel 2">
            <a:extLst>
              <a:ext uri="{FF2B5EF4-FFF2-40B4-BE49-F238E27FC236}">
                <a16:creationId xmlns:a16="http://schemas.microsoft.com/office/drawing/2014/main" id="{158B50B3-43C6-469E-892F-F2370F85C84A}"/>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pic>
        <p:nvPicPr>
          <p:cNvPr id="3074" name="Picture 2" descr="Vergütung von Videosprechstunden. Telemedizin richtig abrechnen. Übersicht  für Ärzte &amp;amp; Behandler — Datensicherer Messenger-Service für Ärzte,  Therapeuten und Behandlern mit ihren Patienten | medflex">
            <a:extLst>
              <a:ext uri="{FF2B5EF4-FFF2-40B4-BE49-F238E27FC236}">
                <a16:creationId xmlns:a16="http://schemas.microsoft.com/office/drawing/2014/main" id="{FDCEF41E-C457-4A30-9050-8C607B230A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552" y="1595720"/>
            <a:ext cx="8041821" cy="3965065"/>
          </a:xfrm>
          <a:prstGeom prst="rect">
            <a:avLst/>
          </a:prstGeom>
          <a:noFill/>
          <a:extLst>
            <a:ext uri="{909E8E84-426E-40DD-AFC4-6F175D3DCCD1}">
              <a14:hiddenFill xmlns:a14="http://schemas.microsoft.com/office/drawing/2010/main">
                <a:solidFill>
                  <a:srgbClr val="FFFFFF"/>
                </a:solidFill>
              </a14:hiddenFill>
            </a:ext>
          </a:extLst>
        </p:spPr>
      </p:pic>
      <p:sp>
        <p:nvSpPr>
          <p:cNvPr id="7" name="Abgerundetes Rechteck 3">
            <a:extLst>
              <a:ext uri="{FF2B5EF4-FFF2-40B4-BE49-F238E27FC236}">
                <a16:creationId xmlns:a16="http://schemas.microsoft.com/office/drawing/2014/main" id="{9EB5C966-304A-4757-85C6-01C2FC9F3CCE}"/>
              </a:ext>
            </a:extLst>
          </p:cNvPr>
          <p:cNvSpPr/>
          <p:nvPr/>
        </p:nvSpPr>
        <p:spPr>
          <a:xfrm>
            <a:off x="0" y="6163096"/>
            <a:ext cx="2043101" cy="263136"/>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a:solidFill>
                  <a:schemeClr val="tx1"/>
                </a:solidFill>
              </a:rPr>
              <a:t>Quelle: </a:t>
            </a:r>
            <a:r>
              <a:rPr lang="de-DE" sz="1400" b="1" dirty="0" err="1">
                <a:solidFill>
                  <a:schemeClr val="tx1"/>
                </a:solidFill>
              </a:rPr>
              <a:t>Medflex</a:t>
            </a:r>
            <a:endParaRPr lang="de-DE" sz="1400" b="1" dirty="0">
              <a:solidFill>
                <a:schemeClr val="tx1"/>
              </a:solidFill>
            </a:endParaRPr>
          </a:p>
        </p:txBody>
      </p:sp>
    </p:spTree>
    <p:extLst>
      <p:ext uri="{BB962C8B-B14F-4D97-AF65-F5344CB8AC3E}">
        <p14:creationId xmlns:p14="http://schemas.microsoft.com/office/powerpoint/2010/main" val="4183990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lgn="just">
              <a:buNone/>
            </a:pPr>
            <a:r>
              <a:rPr lang="de-DE" sz="1800" b="1" i="1" dirty="0">
                <a:sym typeface="Wingdings" panose="05000000000000000000" pitchFamily="2" charset="2"/>
              </a:rPr>
              <a:t> Klassiker der Fernbehandlung</a:t>
            </a:r>
            <a:endParaRPr lang="de-DE" sz="1800" dirty="0"/>
          </a:p>
          <a:p>
            <a:pPr marL="0" indent="0" algn="just">
              <a:buNone/>
            </a:pPr>
            <a:endParaRPr lang="de-DE" sz="1800" dirty="0"/>
          </a:p>
          <a:p>
            <a:pPr algn="just">
              <a:buAutoNum type="arabicPeriod"/>
            </a:pPr>
            <a:r>
              <a:rPr lang="de-DE" sz="1800" dirty="0"/>
              <a:t>Voraussetzungen /Ablauf und einzuhaltende Voraussetzungen sind in Anlage 31b BMV-Ä geregelt</a:t>
            </a:r>
          </a:p>
          <a:p>
            <a:pPr algn="just">
              <a:buAutoNum type="arabicPeriod"/>
            </a:pPr>
            <a:endParaRPr lang="de-DE" sz="1800" dirty="0"/>
          </a:p>
          <a:p>
            <a:pPr algn="just">
              <a:buAutoNum type="arabicPeriod"/>
            </a:pPr>
            <a:r>
              <a:rPr lang="de-DE" sz="1800" dirty="0"/>
              <a:t>Eindeutige Patientenidentifizierung nötig</a:t>
            </a:r>
          </a:p>
          <a:p>
            <a:pPr algn="just">
              <a:buAutoNum type="arabicPeriod"/>
            </a:pPr>
            <a:endParaRPr lang="de-DE" sz="1800" dirty="0"/>
          </a:p>
          <a:p>
            <a:pPr algn="just">
              <a:buAutoNum type="arabicPeriod"/>
            </a:pPr>
            <a:r>
              <a:rPr lang="de-DE" sz="1800" dirty="0"/>
              <a:t>Technische Mindeststandards erforderlich</a:t>
            </a:r>
          </a:p>
          <a:p>
            <a:pPr algn="just">
              <a:buAutoNum type="arabicPeriod"/>
            </a:pPr>
            <a:endParaRPr lang="de-DE" sz="1800" dirty="0"/>
          </a:p>
          <a:p>
            <a:pPr algn="just">
              <a:buAutoNum type="arabicPeriod"/>
            </a:pPr>
            <a:r>
              <a:rPr lang="de-DE" sz="1800" dirty="0"/>
              <a:t>Ankündigung erforderlich mit festen Zeiten</a:t>
            </a:r>
          </a:p>
          <a:p>
            <a:pPr algn="just">
              <a:buAutoNum type="arabicPeriod"/>
            </a:pPr>
            <a:endParaRPr lang="de-DE" sz="1800" dirty="0"/>
          </a:p>
          <a:p>
            <a:pPr algn="just">
              <a:buAutoNum type="arabicPeriod"/>
            </a:pPr>
            <a:r>
              <a:rPr lang="de-DE" sz="1800" dirty="0">
                <a:solidFill>
                  <a:srgbClr val="FF0000"/>
                </a:solidFill>
              </a:rPr>
              <a:t>Deckungsschutz prüfen </a:t>
            </a:r>
          </a:p>
          <a:p>
            <a:pPr marL="0" indent="0" algn="just">
              <a:buNone/>
            </a:pPr>
            <a:endParaRPr lang="de-DE" sz="1800" dirty="0"/>
          </a:p>
          <a:p>
            <a:pPr marL="0" indent="0" algn="just">
              <a:buNone/>
            </a:pPr>
            <a:endParaRPr lang="de-DE" sz="1800" dirty="0"/>
          </a:p>
          <a:p>
            <a:pPr algn="just">
              <a:buAutoNum type="arabicPeriod"/>
            </a:pPr>
            <a:endParaRPr lang="de-DE" sz="1800" dirty="0"/>
          </a:p>
          <a:p>
            <a:pPr algn="just">
              <a:buAutoNum type="arabicPeriod"/>
            </a:pPr>
            <a:endParaRPr lang="de-DE" sz="1800" dirty="0"/>
          </a:p>
        </p:txBody>
      </p:sp>
      <p:sp>
        <p:nvSpPr>
          <p:cNvPr id="6" name="Titel 1">
            <a:extLst>
              <a:ext uri="{FF2B5EF4-FFF2-40B4-BE49-F238E27FC236}">
                <a16:creationId xmlns:a16="http://schemas.microsoft.com/office/drawing/2014/main" id="{4C0C0DA0-E55B-4E86-9C23-4706CFDEF1F2}"/>
              </a:ext>
            </a:extLst>
          </p:cNvPr>
          <p:cNvSpPr>
            <a:spLocks noGrp="1"/>
          </p:cNvSpPr>
          <p:nvPr>
            <p:ph type="title"/>
          </p:nvPr>
        </p:nvSpPr>
        <p:spPr>
          <a:xfrm>
            <a:off x="457200" y="274638"/>
            <a:ext cx="8229600" cy="1143000"/>
          </a:xfrm>
          <a:solidFill>
            <a:schemeClr val="tx1">
              <a:lumMod val="50000"/>
              <a:lumOff val="50000"/>
            </a:schemeClr>
          </a:solidFill>
          <a:ln>
            <a:noFill/>
          </a:ln>
        </p:spPr>
        <p:txBody>
          <a:bodyPr>
            <a:normAutofit/>
          </a:bodyPr>
          <a:lstStyle/>
          <a:p>
            <a:r>
              <a:rPr lang="de-DE" dirty="0"/>
              <a:t>Die Videosprechstunde -  Struktur, Ablauf und Wissenswertes </a:t>
            </a:r>
          </a:p>
        </p:txBody>
      </p:sp>
      <p:sp>
        <p:nvSpPr>
          <p:cNvPr id="4" name="Untertitel 2">
            <a:extLst>
              <a:ext uri="{FF2B5EF4-FFF2-40B4-BE49-F238E27FC236}">
                <a16:creationId xmlns:a16="http://schemas.microsoft.com/office/drawing/2014/main" id="{158B50B3-43C6-469E-892F-F2370F85C84A}"/>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18454318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algn="just">
              <a:buFont typeface="Wingdings" panose="05000000000000000000" pitchFamily="2" charset="2"/>
              <a:buChar char="à"/>
            </a:pPr>
            <a:r>
              <a:rPr lang="de-DE" sz="1800" b="1" i="1" dirty="0">
                <a:sym typeface="Wingdings" panose="05000000000000000000" pitchFamily="2" charset="2"/>
              </a:rPr>
              <a:t>Klassiker der Fernbehandlung</a:t>
            </a:r>
          </a:p>
          <a:p>
            <a:pPr marL="0" indent="0" algn="just">
              <a:buNone/>
            </a:pPr>
            <a:endParaRPr lang="de-DE" sz="1800" dirty="0"/>
          </a:p>
          <a:p>
            <a:pPr marL="0" indent="0" algn="just">
              <a:buNone/>
            </a:pPr>
            <a:endParaRPr lang="de-DE" sz="1800" dirty="0"/>
          </a:p>
          <a:p>
            <a:pPr marL="0" indent="0" algn="just">
              <a:buNone/>
            </a:pPr>
            <a:r>
              <a:rPr lang="de-DE" sz="1800" dirty="0"/>
              <a:t>6. Datenschutz !! Speziell Art. 9 DSGVO, Art. 28 DSGVO beachten</a:t>
            </a:r>
          </a:p>
          <a:p>
            <a:pPr marL="0" indent="0" algn="just">
              <a:buNone/>
            </a:pPr>
            <a:endParaRPr lang="de-DE" sz="1800" dirty="0"/>
          </a:p>
          <a:p>
            <a:pPr marL="0" indent="0" algn="just">
              <a:buNone/>
            </a:pPr>
            <a:r>
              <a:rPr lang="de-DE" sz="1800" dirty="0"/>
              <a:t>7. Es gilt der „normale“ Facharztstandard </a:t>
            </a:r>
          </a:p>
          <a:p>
            <a:pPr marL="0" indent="0" algn="just">
              <a:buNone/>
            </a:pPr>
            <a:endParaRPr lang="de-DE" sz="1800" dirty="0"/>
          </a:p>
          <a:p>
            <a:pPr marL="0" indent="0" algn="just">
              <a:buNone/>
            </a:pPr>
            <a:r>
              <a:rPr lang="de-DE" sz="1800" dirty="0"/>
              <a:t>8. Besondere Aufklärung erforderlich</a:t>
            </a:r>
          </a:p>
          <a:p>
            <a:pPr marL="0" indent="0" algn="just">
              <a:buNone/>
            </a:pPr>
            <a:endParaRPr lang="de-DE" sz="1800" dirty="0"/>
          </a:p>
          <a:p>
            <a:pPr algn="just">
              <a:buAutoNum type="arabicPeriod"/>
            </a:pPr>
            <a:endParaRPr lang="de-DE" sz="1800" dirty="0"/>
          </a:p>
          <a:p>
            <a:pPr algn="just">
              <a:buAutoNum type="arabicPeriod"/>
            </a:pPr>
            <a:endParaRPr lang="de-DE" sz="1800" dirty="0"/>
          </a:p>
        </p:txBody>
      </p:sp>
      <p:sp>
        <p:nvSpPr>
          <p:cNvPr id="6" name="Titel 1">
            <a:extLst>
              <a:ext uri="{FF2B5EF4-FFF2-40B4-BE49-F238E27FC236}">
                <a16:creationId xmlns:a16="http://schemas.microsoft.com/office/drawing/2014/main" id="{4C0C0DA0-E55B-4E86-9C23-4706CFDEF1F2}"/>
              </a:ext>
            </a:extLst>
          </p:cNvPr>
          <p:cNvSpPr>
            <a:spLocks noGrp="1"/>
          </p:cNvSpPr>
          <p:nvPr>
            <p:ph type="title"/>
          </p:nvPr>
        </p:nvSpPr>
        <p:spPr>
          <a:xfrm>
            <a:off x="457200" y="274638"/>
            <a:ext cx="8229600" cy="1143000"/>
          </a:xfrm>
          <a:solidFill>
            <a:schemeClr val="tx1">
              <a:lumMod val="50000"/>
              <a:lumOff val="50000"/>
            </a:schemeClr>
          </a:solidFill>
        </p:spPr>
        <p:txBody>
          <a:bodyPr>
            <a:normAutofit/>
          </a:bodyPr>
          <a:lstStyle/>
          <a:p>
            <a:r>
              <a:rPr lang="de-DE" dirty="0"/>
              <a:t>Die Videosprechstunde -  Struktur, Ablauf und Wissenswertes </a:t>
            </a:r>
          </a:p>
        </p:txBody>
      </p:sp>
      <p:sp>
        <p:nvSpPr>
          <p:cNvPr id="4" name="Untertitel 2">
            <a:extLst>
              <a:ext uri="{FF2B5EF4-FFF2-40B4-BE49-F238E27FC236}">
                <a16:creationId xmlns:a16="http://schemas.microsoft.com/office/drawing/2014/main" id="{158B50B3-43C6-469E-892F-F2370F85C84A}"/>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28084415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7" name="Rectangle 3"/>
          <p:cNvSpPr>
            <a:spLocks noGrp="1" noChangeArrowheads="1"/>
          </p:cNvSpPr>
          <p:nvPr>
            <p:ph type="body" idx="1"/>
          </p:nvPr>
        </p:nvSpPr>
        <p:spPr/>
        <p:txBody>
          <a:bodyPr>
            <a:normAutofit/>
          </a:bodyPr>
          <a:lstStyle/>
          <a:p>
            <a:pPr marL="0" indent="0">
              <a:buFontTx/>
              <a:buNone/>
              <a:defRPr/>
            </a:pPr>
            <a:r>
              <a:rPr lang="de-DE" sz="2800" b="1" dirty="0">
                <a:solidFill>
                  <a:schemeClr val="tx1"/>
                </a:solidFill>
              </a:rPr>
              <a:t>Fernbehandlungsverbot (früher)</a:t>
            </a:r>
          </a:p>
          <a:p>
            <a:pPr marL="381000" indent="-381000">
              <a:buFontTx/>
              <a:buAutoNum type="arabicPeriod" startAt="2"/>
              <a:defRPr/>
            </a:pPr>
            <a:endParaRPr lang="de-DE" sz="2800" b="1" dirty="0">
              <a:solidFill>
                <a:schemeClr val="tx1"/>
              </a:solidFill>
            </a:endParaRPr>
          </a:p>
          <a:p>
            <a:pPr marL="381000" indent="-381000">
              <a:buFontTx/>
              <a:buNone/>
              <a:defRPr/>
            </a:pPr>
            <a:r>
              <a:rPr lang="de-DE" sz="1600" dirty="0">
                <a:solidFill>
                  <a:schemeClr val="tx1"/>
                </a:solidFill>
              </a:rPr>
              <a:t>	</a:t>
            </a:r>
            <a:r>
              <a:rPr lang="de-DE" sz="2000" b="1" dirty="0">
                <a:solidFill>
                  <a:schemeClr val="tx1"/>
                </a:solidFill>
              </a:rPr>
              <a:t>§ 7 Abs. 4 MBO-Ä:</a:t>
            </a:r>
          </a:p>
          <a:p>
            <a:pPr marL="381000" indent="-381000">
              <a:buFontTx/>
              <a:buNone/>
              <a:defRPr/>
            </a:pPr>
            <a:r>
              <a:rPr lang="de-DE" sz="2800" b="1" dirty="0">
                <a:solidFill>
                  <a:schemeClr val="tx1"/>
                </a:solidFill>
              </a:rPr>
              <a:t>	</a:t>
            </a:r>
            <a:r>
              <a:rPr lang="de-DE" sz="1800" dirty="0">
                <a:solidFill>
                  <a:schemeClr val="tx1"/>
                </a:solidFill>
              </a:rPr>
              <a:t>„</a:t>
            </a:r>
            <a:r>
              <a:rPr lang="de-DE" sz="1800" i="1" dirty="0">
                <a:solidFill>
                  <a:schemeClr val="tx1"/>
                </a:solidFill>
              </a:rPr>
              <a:t>Ärztinnen und Ärzte dürfen individuelle ärztliche Behandlung, insbesondere auch Beratung, nicht ausschließlich über Print- und Kommunikationsmedien durchführen. Auch bei telemedizinischen Verfahren ist zu gewährleisten, dass eine Ärztin oder ein Arzt die Patientin oder den Patienten unmittelbar behandelt.“</a:t>
            </a:r>
            <a:r>
              <a:rPr lang="de-DE" sz="1800" dirty="0">
                <a:solidFill>
                  <a:schemeClr val="tx1"/>
                </a:solidFill>
              </a:rPr>
              <a:t> </a:t>
            </a:r>
          </a:p>
          <a:p>
            <a:pPr marL="381000" indent="-381000">
              <a:buFontTx/>
              <a:buNone/>
              <a:defRPr/>
            </a:pPr>
            <a:endParaRPr lang="de-DE" sz="2800" dirty="0"/>
          </a:p>
          <a:p>
            <a:pPr marL="381000" indent="-381000">
              <a:buFontTx/>
              <a:buNone/>
              <a:defRPr/>
            </a:pPr>
            <a:endParaRPr lang="de-DE" sz="2800" dirty="0"/>
          </a:p>
        </p:txBody>
      </p:sp>
      <p:sp>
        <p:nvSpPr>
          <p:cNvPr id="6" name="Titel 1">
            <a:extLst>
              <a:ext uri="{FF2B5EF4-FFF2-40B4-BE49-F238E27FC236}">
                <a16:creationId xmlns:a16="http://schemas.microsoft.com/office/drawing/2014/main" id="{4927D337-66D2-43B1-87FF-7F5811616FB8}"/>
              </a:ext>
            </a:extLst>
          </p:cNvPr>
          <p:cNvSpPr txBox="1">
            <a:spLocks/>
          </p:cNvSpPr>
          <p:nvPr/>
        </p:nvSpPr>
        <p:spPr>
          <a:xfrm>
            <a:off x="270091" y="236730"/>
            <a:ext cx="8416709" cy="1143000"/>
          </a:xfrm>
          <a:prstGeom prst="rect">
            <a:avLst/>
          </a:prstGeom>
          <a:solidFill>
            <a:schemeClr val="tx1">
              <a:lumMod val="50000"/>
              <a:lumOff val="50000"/>
            </a:schemeClr>
          </a:solidFill>
        </p:spPr>
        <p:txBody>
          <a:bodyPr>
            <a:normAutofit/>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r>
              <a:rPr lang="de-DE" sz="2800" dirty="0"/>
              <a:t>Die Bremse: </a:t>
            </a:r>
          </a:p>
          <a:p>
            <a:r>
              <a:rPr lang="de-DE" sz="2800" dirty="0"/>
              <a:t>das frühere Fernbehandlungsverbot</a:t>
            </a:r>
          </a:p>
        </p:txBody>
      </p:sp>
      <p:sp>
        <p:nvSpPr>
          <p:cNvPr id="4" name="Untertitel 2">
            <a:extLst>
              <a:ext uri="{FF2B5EF4-FFF2-40B4-BE49-F238E27FC236}">
                <a16:creationId xmlns:a16="http://schemas.microsoft.com/office/drawing/2014/main" id="{5CE8F0A9-E965-4782-85ED-2278ED1ABE7C}"/>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3305951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2"/>
          <p:cNvSpPr txBox="1">
            <a:spLocks/>
          </p:cNvSpPr>
          <p:nvPr/>
        </p:nvSpPr>
        <p:spPr>
          <a:xfrm>
            <a:off x="-9525" y="6503988"/>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
        <p:nvSpPr>
          <p:cNvPr id="10" name="Titel 1"/>
          <p:cNvSpPr txBox="1">
            <a:spLocks/>
          </p:cNvSpPr>
          <p:nvPr/>
        </p:nvSpPr>
        <p:spPr>
          <a:xfrm>
            <a:off x="238125" y="317499"/>
            <a:ext cx="8218487" cy="633413"/>
          </a:xfrm>
          <a:prstGeom prst="rect">
            <a:avLst/>
          </a:prstGeom>
          <a:ln w="1270">
            <a:noFill/>
          </a:ln>
        </p:spPr>
        <p:txBody>
          <a:bodyPr vert="horz" lIns="91440" tIns="45720" rIns="91440" bIns="45720" rtlCol="0" anchor="ctr">
            <a:noAutofit/>
          </a:bodyPr>
          <a:lstStyle>
            <a:lvl1pPr algn="l" defTabSz="914400" rtl="0" eaLnBrk="1" latinLnBrk="0" hangingPunct="1">
              <a:spcBef>
                <a:spcPct val="0"/>
              </a:spcBef>
              <a:buNone/>
              <a:defRPr sz="1800" kern="1200">
                <a:solidFill>
                  <a:schemeClr val="tx1"/>
                </a:solidFill>
                <a:latin typeface="+mj-lt"/>
                <a:ea typeface="+mj-ea"/>
                <a:cs typeface="+mj-cs"/>
              </a:defRPr>
            </a:lvl1pPr>
          </a:lstStyle>
          <a:p>
            <a:pPr algn="ctr" fontAlgn="auto">
              <a:spcAft>
                <a:spcPts val="0"/>
              </a:spcAft>
            </a:pPr>
            <a:r>
              <a:rPr lang="de-DE" sz="2800" b="1" dirty="0">
                <a:solidFill>
                  <a:schemeClr val="bg1"/>
                </a:solidFill>
                <a:latin typeface="Arial" panose="020B0604020202020204" pitchFamily="34" charset="0"/>
                <a:cs typeface="Arial" panose="020B0604020202020204" pitchFamily="34" charset="0"/>
              </a:rPr>
              <a:t>Zahlen und Basics </a:t>
            </a:r>
            <a:endParaRPr lang="de-DE" sz="2400" dirty="0">
              <a:solidFill>
                <a:schemeClr val="bg1">
                  <a:lumMod val="95000"/>
                </a:schemeClr>
              </a:solidFill>
              <a:latin typeface="Arial" panose="020B0604020202020204" pitchFamily="34" charset="0"/>
              <a:cs typeface="Arial" panose="020B0604020202020204" pitchFamily="34" charset="0"/>
            </a:endParaRPr>
          </a:p>
        </p:txBody>
      </p:sp>
      <p:sp>
        <p:nvSpPr>
          <p:cNvPr id="14" name="Inhaltsplatzhalter 2">
            <a:extLst>
              <a:ext uri="{FF2B5EF4-FFF2-40B4-BE49-F238E27FC236}">
                <a16:creationId xmlns:a16="http://schemas.microsoft.com/office/drawing/2014/main" id="{63A2E18F-8C86-4F5B-A98B-B46A457BBA0E}"/>
              </a:ext>
            </a:extLst>
          </p:cNvPr>
          <p:cNvSpPr txBox="1">
            <a:spLocks/>
          </p:cNvSpPr>
          <p:nvPr/>
        </p:nvSpPr>
        <p:spPr bwMode="auto">
          <a:xfrm>
            <a:off x="202407" y="1605279"/>
            <a:ext cx="8731250" cy="436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Clr>
                <a:srgbClr val="C00000"/>
              </a:buClr>
              <a:buFont typeface="Wingdings" pitchFamily="2" charset="2"/>
              <a:buChar char="§"/>
              <a:defRPr kern="1200">
                <a:solidFill>
                  <a:schemeClr val="tx1"/>
                </a:solidFill>
                <a:latin typeface="+mn-lt"/>
                <a:ea typeface="+mn-ea"/>
                <a:cs typeface="+mn-cs"/>
              </a:defRPr>
            </a:lvl1pPr>
            <a:lvl2pPr marL="685800" indent="-228600" algn="l" rtl="0" fontAlgn="base">
              <a:lnSpc>
                <a:spcPct val="90000"/>
              </a:lnSpc>
              <a:spcBef>
                <a:spcPts val="500"/>
              </a:spcBef>
              <a:spcAft>
                <a:spcPct val="0"/>
              </a:spcAft>
              <a:buClr>
                <a:srgbClr val="C00000"/>
              </a:buClr>
              <a:buFont typeface="Wingdings" pitchFamily="2" charset="2"/>
              <a:buChar char="§"/>
              <a:defRPr sz="1600" kern="1200">
                <a:solidFill>
                  <a:schemeClr val="tx1"/>
                </a:solidFill>
                <a:latin typeface="+mn-lt"/>
                <a:ea typeface="+mn-ea"/>
                <a:cs typeface="+mn-cs"/>
              </a:defRPr>
            </a:lvl2pPr>
            <a:lvl3pPr marL="11430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3pPr>
            <a:lvl4pPr marL="16002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Clr>
                <a:srgbClr val="C00000"/>
              </a:buClr>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900"/>
              </a:spcBef>
              <a:spcAft>
                <a:spcPts val="1200"/>
              </a:spcAft>
              <a:buNone/>
              <a:defRPr/>
            </a:pPr>
            <a:endParaRPr lang="de-DE" sz="1600" dirty="0">
              <a:latin typeface="Arial" panose="020B0604020202020204" pitchFamily="34" charset="0"/>
              <a:cs typeface="Arial" panose="020B0604020202020204" pitchFamily="34" charset="0"/>
            </a:endParaRPr>
          </a:p>
          <a:p>
            <a:pPr marL="355600" indent="-355600">
              <a:spcBef>
                <a:spcPts val="900"/>
              </a:spcBef>
              <a:defRPr/>
            </a:pPr>
            <a:r>
              <a:rPr lang="de-DE" sz="1600" dirty="0">
                <a:latin typeface="Arial" panose="020B0604020202020204" pitchFamily="34" charset="0"/>
                <a:cs typeface="Arial" panose="020B0604020202020204" pitchFamily="34" charset="0"/>
              </a:rPr>
              <a:t>20 % der Vertragsärzte (2.836 wurden befragt) bieten eine Videosprechstunden an</a:t>
            </a:r>
          </a:p>
          <a:p>
            <a:pPr marL="355600" indent="-355600">
              <a:spcBef>
                <a:spcPts val="900"/>
              </a:spcBef>
              <a:defRPr/>
            </a:pPr>
            <a:endParaRPr lang="de-DE" sz="1600" dirty="0">
              <a:latin typeface="Arial" panose="020B0604020202020204" pitchFamily="34" charset="0"/>
              <a:cs typeface="Arial" panose="020B0604020202020204" pitchFamily="34" charset="0"/>
            </a:endParaRPr>
          </a:p>
          <a:p>
            <a:pPr marL="355600" indent="-355600">
              <a:spcBef>
                <a:spcPts val="900"/>
              </a:spcBef>
              <a:defRPr/>
            </a:pPr>
            <a:r>
              <a:rPr lang="de-DE" sz="1600" dirty="0">
                <a:latin typeface="Arial" panose="020B0604020202020204" pitchFamily="34" charset="0"/>
                <a:cs typeface="Arial" panose="020B0604020202020204" pitchFamily="34" charset="0"/>
              </a:rPr>
              <a:t>74 % aller Praxen sind </a:t>
            </a:r>
            <a:r>
              <a:rPr lang="de-DE" sz="1600" dirty="0" err="1">
                <a:latin typeface="Arial" panose="020B0604020202020204" pitchFamily="34" charset="0"/>
                <a:cs typeface="Arial" panose="020B0604020202020204" pitchFamily="34" charset="0"/>
              </a:rPr>
              <a:t>ggü</a:t>
            </a:r>
            <a:r>
              <a:rPr lang="de-DE" sz="1600" dirty="0">
                <a:latin typeface="Arial" panose="020B0604020202020204" pitchFamily="34" charset="0"/>
                <a:cs typeface="Arial" panose="020B0604020202020204" pitchFamily="34" charset="0"/>
              </a:rPr>
              <a:t>. digitalen Innovationen aufgeschlossen</a:t>
            </a:r>
          </a:p>
          <a:p>
            <a:pPr marL="355600" indent="-355600">
              <a:spcBef>
                <a:spcPts val="900"/>
              </a:spcBef>
              <a:defRPr/>
            </a:pPr>
            <a:endParaRPr lang="de-DE" sz="1600" dirty="0">
              <a:latin typeface="Arial" panose="020B0604020202020204" pitchFamily="34" charset="0"/>
              <a:cs typeface="Arial" panose="020B0604020202020204" pitchFamily="34" charset="0"/>
            </a:endParaRPr>
          </a:p>
          <a:p>
            <a:pPr marL="355600" indent="-355600">
              <a:spcBef>
                <a:spcPts val="900"/>
              </a:spcBef>
              <a:defRPr/>
            </a:pPr>
            <a:r>
              <a:rPr lang="de-DE" sz="1600" dirty="0">
                <a:latin typeface="Arial" panose="020B0604020202020204" pitchFamily="34" charset="0"/>
                <a:cs typeface="Arial" panose="020B0604020202020204" pitchFamily="34" charset="0"/>
              </a:rPr>
              <a:t>40 % sehen Online-Fallbesprechungen als hohen Nutzen an</a:t>
            </a:r>
          </a:p>
          <a:p>
            <a:pPr marL="355600" indent="-355600">
              <a:spcBef>
                <a:spcPts val="900"/>
              </a:spcBef>
              <a:defRPr/>
            </a:pPr>
            <a:endParaRPr lang="de-DE" sz="1600" dirty="0">
              <a:latin typeface="Arial" panose="020B0604020202020204" pitchFamily="34" charset="0"/>
              <a:cs typeface="Arial" panose="020B0604020202020204" pitchFamily="34" charset="0"/>
            </a:endParaRPr>
          </a:p>
          <a:p>
            <a:pPr marL="355600" indent="-355600">
              <a:spcBef>
                <a:spcPts val="900"/>
              </a:spcBef>
              <a:defRPr/>
            </a:pPr>
            <a:r>
              <a:rPr lang="de-DE" sz="1600" dirty="0">
                <a:latin typeface="Arial" panose="020B0604020202020204" pitchFamily="34" charset="0"/>
                <a:cs typeface="Arial" panose="020B0604020202020204" pitchFamily="34" charset="0"/>
              </a:rPr>
              <a:t>42 % sehen in der Digitalisierung eine Verbesserung in der Kommunikation </a:t>
            </a:r>
          </a:p>
          <a:p>
            <a:pPr marL="355600" indent="-355600">
              <a:spcBef>
                <a:spcPts val="900"/>
              </a:spcBef>
              <a:defRPr/>
            </a:pPr>
            <a:endParaRPr lang="de-DE" sz="1600" dirty="0">
              <a:latin typeface="Arial" panose="020B0604020202020204" pitchFamily="34" charset="0"/>
              <a:cs typeface="Arial" panose="020B0604020202020204" pitchFamily="34" charset="0"/>
            </a:endParaRPr>
          </a:p>
          <a:p>
            <a:pPr marL="355600" indent="-355600">
              <a:spcBef>
                <a:spcPts val="900"/>
              </a:spcBef>
              <a:defRPr/>
            </a:pPr>
            <a:r>
              <a:rPr lang="de-DE" sz="1600" dirty="0">
                <a:latin typeface="Arial" panose="020B0604020202020204" pitchFamily="34" charset="0"/>
                <a:cs typeface="Arial" panose="020B0604020202020204" pitchFamily="34" charset="0"/>
              </a:rPr>
              <a:t>26 % sehen in der Digitalisierung eine Verbesserung der Praxismanagementprozesse</a:t>
            </a:r>
          </a:p>
          <a:p>
            <a:pPr marL="0" indent="0">
              <a:spcBef>
                <a:spcPts val="900"/>
              </a:spcBef>
              <a:buNone/>
              <a:defRPr/>
            </a:pPr>
            <a:endParaRPr lang="de-DE" sz="1600" dirty="0">
              <a:latin typeface="Arial" panose="020B0604020202020204" pitchFamily="34" charset="0"/>
              <a:cs typeface="Arial" panose="020B0604020202020204" pitchFamily="34" charset="0"/>
            </a:endParaRPr>
          </a:p>
          <a:p>
            <a:pPr marL="0" indent="0">
              <a:spcBef>
                <a:spcPts val="900"/>
              </a:spcBef>
              <a:buNone/>
              <a:defRPr/>
            </a:pPr>
            <a:endParaRPr lang="de-DE" sz="1600" dirty="0">
              <a:latin typeface="Arial" panose="020B0604020202020204" pitchFamily="34" charset="0"/>
              <a:cs typeface="Arial" panose="020B0604020202020204" pitchFamily="34" charset="0"/>
            </a:endParaRPr>
          </a:p>
          <a:p>
            <a:pPr marL="0" indent="0">
              <a:spcBef>
                <a:spcPts val="900"/>
              </a:spcBef>
              <a:buNone/>
              <a:defRPr/>
            </a:pPr>
            <a:endParaRPr lang="de-DE" sz="1600" dirty="0">
              <a:latin typeface="Arial" panose="020B0604020202020204" pitchFamily="34" charset="0"/>
              <a:cs typeface="Arial" panose="020B0604020202020204" pitchFamily="34" charset="0"/>
            </a:endParaRPr>
          </a:p>
          <a:p>
            <a:pPr marL="0" indent="0">
              <a:spcBef>
                <a:spcPts val="900"/>
              </a:spcBef>
              <a:buNone/>
              <a:defRPr/>
            </a:pPr>
            <a:r>
              <a:rPr lang="de-DE" sz="1100" dirty="0">
                <a:latin typeface="Arial" panose="020B0604020202020204" pitchFamily="34" charset="0"/>
                <a:cs typeface="Arial" panose="020B0604020202020204" pitchFamily="34" charset="0"/>
              </a:rPr>
              <a:t>Quelle: KBV Praxisbarometer 2021 </a:t>
            </a:r>
          </a:p>
          <a:p>
            <a:pPr marL="355600" indent="-355600">
              <a:spcBef>
                <a:spcPts val="900"/>
              </a:spcBef>
              <a:defRPr/>
            </a:pPr>
            <a:endParaRPr lang="de-DE" sz="1600" dirty="0">
              <a:latin typeface="Arial" panose="020B0604020202020204" pitchFamily="34" charset="0"/>
              <a:cs typeface="Arial" panose="020B0604020202020204" pitchFamily="34" charset="0"/>
            </a:endParaRPr>
          </a:p>
          <a:p>
            <a:pPr marL="355600" indent="-355600">
              <a:spcBef>
                <a:spcPts val="900"/>
              </a:spcBef>
              <a:defRPr/>
            </a:pPr>
            <a:endParaRPr lang="de-DE" sz="1600" dirty="0">
              <a:latin typeface="Arial" panose="020B0604020202020204" pitchFamily="34" charset="0"/>
              <a:cs typeface="Arial" panose="020B0604020202020204" pitchFamily="34" charset="0"/>
            </a:endParaRPr>
          </a:p>
        </p:txBody>
      </p:sp>
      <p:sp>
        <p:nvSpPr>
          <p:cNvPr id="8" name="Titel 1">
            <a:extLst>
              <a:ext uri="{FF2B5EF4-FFF2-40B4-BE49-F238E27FC236}">
                <a16:creationId xmlns:a16="http://schemas.microsoft.com/office/drawing/2014/main" id="{2E3262FD-1DF8-4DA3-9015-EC55698A5F6E}"/>
              </a:ext>
            </a:extLst>
          </p:cNvPr>
          <p:cNvSpPr txBox="1">
            <a:spLocks/>
          </p:cNvSpPr>
          <p:nvPr/>
        </p:nvSpPr>
        <p:spPr>
          <a:xfrm>
            <a:off x="488950" y="236730"/>
            <a:ext cx="8229600" cy="1143000"/>
          </a:xfrm>
          <a:prstGeom prst="rect">
            <a:avLst/>
          </a:prstGeom>
          <a:solidFill>
            <a:schemeClr val="tx1">
              <a:lumMod val="50000"/>
              <a:lumOff val="50000"/>
            </a:schemeClr>
          </a:solidFill>
        </p:spPr>
        <p:txBody>
          <a:bodyPr>
            <a:normAutofit fontScale="92500" lnSpcReduction="20000"/>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Akzeptanz von digitalen (Aufklärungs-)Tools in der ambulanten Versorgung</a:t>
            </a:r>
          </a:p>
        </p:txBody>
      </p:sp>
    </p:spTree>
    <p:extLst>
      <p:ext uri="{BB962C8B-B14F-4D97-AF65-F5344CB8AC3E}">
        <p14:creationId xmlns:p14="http://schemas.microsoft.com/office/powerpoint/2010/main" val="1214896172"/>
      </p:ext>
    </p:extLst>
  </p:cSld>
  <p:clrMapOvr>
    <a:masterClrMapping/>
  </p:clrMapOvr>
  <mc:AlternateContent xmlns:mc="http://schemas.openxmlformats.org/markup-compatibility/2006" xmlns:p14="http://schemas.microsoft.com/office/powerpoint/2010/main">
    <mc:Choice Requires="p14">
      <p:transition spd="slow" p14:dur="2000">
        <p14:wheelReverse spokes="1"/>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47403"/>
            <a:ext cx="8229600" cy="4556125"/>
          </a:xfrm>
        </p:spPr>
        <p:txBody>
          <a:bodyPr>
            <a:normAutofit/>
          </a:bodyPr>
          <a:lstStyle/>
          <a:p>
            <a:pPr marL="381000" indent="-381000">
              <a:buFont typeface="Wingdings" pitchFamily="2" charset="2"/>
              <a:buNone/>
              <a:defRPr/>
            </a:pPr>
            <a:r>
              <a:rPr lang="de-DE" sz="2800" b="1" dirty="0">
                <a:solidFill>
                  <a:schemeClr val="tx1"/>
                </a:solidFill>
                <a:sym typeface="Wingdings" pitchFamily="2" charset="2"/>
              </a:rPr>
              <a:t>Zweck der Norm </a:t>
            </a:r>
          </a:p>
          <a:p>
            <a:pPr marL="800100" lvl="2" indent="0">
              <a:buFontTx/>
              <a:buNone/>
              <a:defRPr/>
            </a:pPr>
            <a:endParaRPr lang="de-DE" sz="2000" b="1" dirty="0">
              <a:sym typeface="Wingdings" pitchFamily="2" charset="2"/>
            </a:endParaRPr>
          </a:p>
          <a:p>
            <a:pPr marL="800100" lvl="2" indent="0">
              <a:buFontTx/>
              <a:buNone/>
              <a:defRPr/>
            </a:pPr>
            <a:r>
              <a:rPr lang="de-DE" sz="2000" b="1" dirty="0">
                <a:sym typeface="Wingdings" pitchFamily="2" charset="2"/>
              </a:rPr>
              <a:t> </a:t>
            </a:r>
            <a:r>
              <a:rPr lang="de-DE" sz="2000" dirty="0">
                <a:sym typeface="Wingdings" pitchFamily="2" charset="2"/>
              </a:rPr>
              <a:t>Sicherstellung fundierter Diagnostik und Behandlung</a:t>
            </a:r>
          </a:p>
          <a:p>
            <a:pPr marL="0" indent="0">
              <a:buFontTx/>
              <a:buNone/>
              <a:defRPr/>
            </a:pPr>
            <a:endParaRPr lang="de-DE" sz="2800" dirty="0">
              <a:solidFill>
                <a:schemeClr val="tx1"/>
              </a:solidFill>
              <a:sym typeface="Wingdings" pitchFamily="2" charset="2"/>
            </a:endParaRPr>
          </a:p>
          <a:p>
            <a:pPr marL="0" indent="0">
              <a:buFontTx/>
              <a:buNone/>
              <a:defRPr/>
            </a:pPr>
            <a:r>
              <a:rPr lang="de-DE" sz="1600" dirty="0">
                <a:solidFill>
                  <a:schemeClr val="tx1"/>
                </a:solidFill>
                <a:sym typeface="Wingdings" pitchFamily="2" charset="2"/>
              </a:rPr>
              <a:t>Der behandelnde Arzt soll sich vom Leiden des Patienten grundsätzlich ein </a:t>
            </a:r>
            <a:r>
              <a:rPr lang="de-DE" sz="1600" i="1" dirty="0">
                <a:solidFill>
                  <a:srgbClr val="FF0000"/>
                </a:solidFill>
                <a:sym typeface="Wingdings" pitchFamily="2" charset="2"/>
              </a:rPr>
              <a:t>eigenes Bild </a:t>
            </a:r>
            <a:r>
              <a:rPr lang="de-DE" sz="1600" dirty="0">
                <a:solidFill>
                  <a:schemeClr val="tx1"/>
                </a:solidFill>
                <a:sym typeface="Wingdings" pitchFamily="2" charset="2"/>
              </a:rPr>
              <a:t>machen. Durch den </a:t>
            </a:r>
            <a:r>
              <a:rPr lang="de-DE" sz="1600" i="1" dirty="0">
                <a:solidFill>
                  <a:srgbClr val="FF0000"/>
                </a:solidFill>
                <a:sym typeface="Wingdings" pitchFamily="2" charset="2"/>
              </a:rPr>
              <a:t>persönlichen Kontakt </a:t>
            </a:r>
            <a:r>
              <a:rPr lang="de-DE" sz="1600" dirty="0">
                <a:solidFill>
                  <a:schemeClr val="tx1"/>
                </a:solidFill>
                <a:sym typeface="Wingdings" pitchFamily="2" charset="2"/>
              </a:rPr>
              <a:t>soll das </a:t>
            </a:r>
            <a:r>
              <a:rPr lang="de-DE" sz="1600" i="1" dirty="0">
                <a:solidFill>
                  <a:srgbClr val="FF0000"/>
                </a:solidFill>
                <a:sym typeface="Wingdings" pitchFamily="2" charset="2"/>
              </a:rPr>
              <a:t>Vertrauen </a:t>
            </a:r>
            <a:r>
              <a:rPr lang="de-DE" sz="1600" dirty="0">
                <a:solidFill>
                  <a:schemeClr val="tx1"/>
                </a:solidFill>
                <a:sym typeface="Wingdings" pitchFamily="2" charset="2"/>
              </a:rPr>
              <a:t>zwischen Arzt und Patient erhalten und gefördert werden.</a:t>
            </a:r>
          </a:p>
          <a:p>
            <a:pPr marL="0" indent="0">
              <a:buFontTx/>
              <a:buNone/>
              <a:defRPr/>
            </a:pPr>
            <a:r>
              <a:rPr lang="de-DE" sz="1000" dirty="0">
                <a:solidFill>
                  <a:schemeClr val="tx1"/>
                </a:solidFill>
                <a:sym typeface="Wingdings" pitchFamily="2" charset="2"/>
              </a:rPr>
              <a:t>(Rieger, Lexikon des Arztrechts, 5070, </a:t>
            </a:r>
            <a:r>
              <a:rPr lang="de-DE" sz="1000" dirty="0" err="1">
                <a:solidFill>
                  <a:schemeClr val="tx1"/>
                </a:solidFill>
                <a:sym typeface="Wingdings" pitchFamily="2" charset="2"/>
              </a:rPr>
              <a:t>Rdnr</a:t>
            </a:r>
            <a:r>
              <a:rPr lang="de-DE" sz="1000" dirty="0">
                <a:solidFill>
                  <a:schemeClr val="tx1"/>
                </a:solidFill>
                <a:sym typeface="Wingdings" pitchFamily="2" charset="2"/>
              </a:rPr>
              <a:t>. 20; Tillmanns, Die persönliche Leistungserbringungspflicht im Arztrecht und die Telemedizin, 2006, 81). </a:t>
            </a:r>
          </a:p>
          <a:p>
            <a:pPr marL="0" indent="0">
              <a:buFontTx/>
              <a:buNone/>
              <a:defRPr/>
            </a:pPr>
            <a:endParaRPr lang="de-DE" sz="1000" dirty="0">
              <a:solidFill>
                <a:schemeClr val="tx1"/>
              </a:solidFill>
              <a:sym typeface="Wingdings" pitchFamily="2" charset="2"/>
            </a:endParaRPr>
          </a:p>
          <a:p>
            <a:pPr marL="0" indent="0">
              <a:buFontTx/>
              <a:buNone/>
              <a:defRPr/>
            </a:pPr>
            <a:r>
              <a:rPr lang="de-DE" sz="1600" dirty="0">
                <a:solidFill>
                  <a:schemeClr val="tx1"/>
                </a:solidFill>
              </a:rPr>
              <a:t>Jede Behandlung die durchgeführt wird, ohne dass der behandelnde Arzt den Patienten im Zusammenhang mit der konkreten Behandlung wenigstens einmal persönlich untersucht hat, wird als potentiell gesundheitsgefährdend angesehen. </a:t>
            </a:r>
            <a:r>
              <a:rPr lang="de-DE" sz="1000" dirty="0">
                <a:solidFill>
                  <a:schemeClr val="tx1"/>
                </a:solidFill>
              </a:rPr>
              <a:t>(So Tillmanns </a:t>
            </a:r>
            <a:r>
              <a:rPr lang="de-DE" sz="1000" dirty="0" err="1">
                <a:solidFill>
                  <a:schemeClr val="tx1"/>
                </a:solidFill>
              </a:rPr>
              <a:t>aaO</a:t>
            </a:r>
            <a:r>
              <a:rPr lang="de-DE" sz="1000" dirty="0">
                <a:solidFill>
                  <a:schemeClr val="tx1"/>
                </a:solidFill>
              </a:rPr>
              <a:t>; siehe auch </a:t>
            </a:r>
            <a:r>
              <a:rPr lang="de-DE" sz="1000" dirty="0" err="1">
                <a:solidFill>
                  <a:schemeClr val="tx1"/>
                </a:solidFill>
              </a:rPr>
              <a:t>GesR</a:t>
            </a:r>
            <a:r>
              <a:rPr lang="de-DE" sz="1000" dirty="0">
                <a:solidFill>
                  <a:schemeClr val="tx1"/>
                </a:solidFill>
              </a:rPr>
              <a:t> 2005, 223)</a:t>
            </a:r>
          </a:p>
        </p:txBody>
      </p:sp>
      <p:sp>
        <p:nvSpPr>
          <p:cNvPr id="4" name="Untertitel 2">
            <a:extLst>
              <a:ext uri="{FF2B5EF4-FFF2-40B4-BE49-F238E27FC236}">
                <a16:creationId xmlns:a16="http://schemas.microsoft.com/office/drawing/2014/main" id="{362C4EE0-28E8-4B73-BAB7-04312026B902}"/>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
        <p:nvSpPr>
          <p:cNvPr id="5" name="Titel 1">
            <a:extLst>
              <a:ext uri="{FF2B5EF4-FFF2-40B4-BE49-F238E27FC236}">
                <a16:creationId xmlns:a16="http://schemas.microsoft.com/office/drawing/2014/main" id="{FD04FC6F-4F7B-4C72-A071-789C8156529E}"/>
              </a:ext>
            </a:extLst>
          </p:cNvPr>
          <p:cNvSpPr txBox="1">
            <a:spLocks/>
          </p:cNvSpPr>
          <p:nvPr/>
        </p:nvSpPr>
        <p:spPr>
          <a:xfrm>
            <a:off x="270091" y="236730"/>
            <a:ext cx="8416709" cy="1143000"/>
          </a:xfrm>
          <a:prstGeom prst="rect">
            <a:avLst/>
          </a:prstGeom>
          <a:solidFill>
            <a:schemeClr val="tx1">
              <a:lumMod val="50000"/>
              <a:lumOff val="50000"/>
            </a:schemeClr>
          </a:solidFill>
        </p:spPr>
        <p:txBody>
          <a:bodyPr>
            <a:normAutofit/>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r>
              <a:rPr lang="de-DE" sz="2800" dirty="0"/>
              <a:t>Die Bremse: </a:t>
            </a:r>
          </a:p>
          <a:p>
            <a:r>
              <a:rPr lang="de-DE" sz="2800" dirty="0"/>
              <a:t>das frühere Fernbehandlungsverbot</a:t>
            </a:r>
          </a:p>
        </p:txBody>
      </p:sp>
    </p:spTree>
    <p:extLst>
      <p:ext uri="{BB962C8B-B14F-4D97-AF65-F5344CB8AC3E}">
        <p14:creationId xmlns:p14="http://schemas.microsoft.com/office/powerpoint/2010/main" val="2233402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2"/>
          <p:cNvSpPr>
            <a:spLocks noGrp="1"/>
          </p:cNvSpPr>
          <p:nvPr>
            <p:ph idx="1"/>
          </p:nvPr>
        </p:nvSpPr>
        <p:spPr>
          <a:xfrm>
            <a:off x="477499" y="1802065"/>
            <a:ext cx="8229600" cy="3636000"/>
          </a:xfrm>
        </p:spPr>
        <p:txBody>
          <a:bodyPr>
            <a:normAutofit lnSpcReduction="10000"/>
          </a:bodyPr>
          <a:lstStyle/>
          <a:p>
            <a:pPr>
              <a:buFont typeface="Wingdings" charset="2"/>
              <a:buChar char="§"/>
            </a:pPr>
            <a:r>
              <a:rPr lang="de-DE" sz="2000" dirty="0">
                <a:latin typeface="Arial" panose="020B0604020202020204" pitchFamily="34" charset="0"/>
                <a:cs typeface="Arial" panose="020B0604020202020204" pitchFamily="34" charset="0"/>
              </a:rPr>
              <a:t>Änderung des § 7 Abs. 4 MBO-Ä durch 121. Deutschen Ärztetag :</a:t>
            </a:r>
          </a:p>
          <a:p>
            <a:endParaRPr lang="de-DE" sz="2000" dirty="0">
              <a:latin typeface="Arial" panose="020B0604020202020204" pitchFamily="34" charset="0"/>
              <a:cs typeface="Arial" panose="020B0604020202020204" pitchFamily="34" charset="0"/>
            </a:endParaRPr>
          </a:p>
          <a:p>
            <a:pPr>
              <a:buFont typeface="Wingdings" charset="2"/>
              <a:buChar char="§"/>
            </a:pPr>
            <a:r>
              <a:rPr lang="de-DE" sz="2000" dirty="0">
                <a:latin typeface="Arial" panose="020B0604020202020204" pitchFamily="34" charset="0"/>
                <a:cs typeface="Arial" panose="020B0604020202020204" pitchFamily="34" charset="0"/>
              </a:rPr>
              <a:t>Künftig: Beratung und Behandlung über Kommunikationsmedien auch </a:t>
            </a:r>
            <a:r>
              <a:rPr lang="de-DE" sz="2000" b="1" dirty="0">
                <a:solidFill>
                  <a:srgbClr val="FF0000"/>
                </a:solidFill>
                <a:latin typeface="Arial" panose="020B0604020202020204" pitchFamily="34" charset="0"/>
                <a:cs typeface="Arial" panose="020B0604020202020204" pitchFamily="34" charset="0"/>
              </a:rPr>
              <a:t>ohne persönlichen Erstkontakt </a:t>
            </a:r>
            <a:r>
              <a:rPr lang="de-DE" sz="2000" dirty="0">
                <a:latin typeface="Arial" panose="020B0604020202020204" pitchFamily="34" charset="0"/>
                <a:cs typeface="Arial" panose="020B0604020202020204" pitchFamily="34" charset="0"/>
              </a:rPr>
              <a:t>„im Einzelfall“, </a:t>
            </a:r>
          </a:p>
          <a:p>
            <a:pPr marL="0" indent="0">
              <a:buNone/>
            </a:pPr>
            <a:r>
              <a:rPr lang="de-DE" sz="2000" dirty="0">
                <a:latin typeface="Arial" panose="020B0604020202020204" pitchFamily="34" charset="0"/>
                <a:cs typeface="Arial" panose="020B0604020202020204" pitchFamily="34" charset="0"/>
              </a:rPr>
              <a:t>	</a:t>
            </a:r>
          </a:p>
          <a:p>
            <a:pPr marL="0" indent="0">
              <a:buNone/>
            </a:pPr>
            <a:r>
              <a:rPr lang="de-DE" sz="2000" dirty="0">
                <a:latin typeface="Arial" panose="020B0604020202020204" pitchFamily="34" charset="0"/>
                <a:cs typeface="Arial" panose="020B0604020202020204" pitchFamily="34" charset="0"/>
              </a:rPr>
              <a:t>	„</a:t>
            </a:r>
            <a:r>
              <a:rPr lang="de-DE" sz="2000" b="1" i="1" dirty="0">
                <a:solidFill>
                  <a:srgbClr val="FF0000"/>
                </a:solidFill>
                <a:latin typeface="Arial" panose="020B0604020202020204" pitchFamily="34" charset="0"/>
                <a:cs typeface="Arial" panose="020B0604020202020204" pitchFamily="34" charset="0"/>
              </a:rPr>
              <a:t>wenn dies ärztlich vertretbar ist </a:t>
            </a:r>
            <a:r>
              <a:rPr lang="de-DE" sz="2000" i="1" dirty="0">
                <a:latin typeface="Arial" panose="020B0604020202020204" pitchFamily="34" charset="0"/>
                <a:cs typeface="Arial" panose="020B0604020202020204" pitchFamily="34" charset="0"/>
              </a:rPr>
              <a:t>und die erforderliche ärztliche 	Sorgfalt insbesondere durch die Art und Weise der 	Befunderhebung, Beratung, 	Behandlung sowie Dokumentation 	gewahrt wird und die Patientin oder der Patient auch über die 	Besonderheiten der ausschließlichen Beratung und Behandlung 	über Kommunikationsmedien aufgeklärt wird</a:t>
            </a:r>
            <a:r>
              <a:rPr lang="de-DE" sz="2000" dirty="0">
                <a:latin typeface="Arial" panose="020B0604020202020204" pitchFamily="34" charset="0"/>
                <a:cs typeface="Arial" panose="020B0604020202020204" pitchFamily="34" charset="0"/>
              </a:rPr>
              <a:t>“.</a:t>
            </a:r>
            <a:endParaRPr lang="de-DE" sz="2000" b="1" dirty="0">
              <a:latin typeface="Arial" panose="020B0604020202020204" pitchFamily="34" charset="0"/>
              <a:cs typeface="Arial" panose="020B0604020202020204" pitchFamily="34" charset="0"/>
            </a:endParaRPr>
          </a:p>
          <a:p>
            <a:pPr marL="0" indent="0">
              <a:buNone/>
            </a:pPr>
            <a:endParaRPr lang="de-DE" sz="2000" dirty="0"/>
          </a:p>
        </p:txBody>
      </p:sp>
      <p:sp>
        <p:nvSpPr>
          <p:cNvPr id="5" name="Titel 1">
            <a:extLst>
              <a:ext uri="{FF2B5EF4-FFF2-40B4-BE49-F238E27FC236}">
                <a16:creationId xmlns:a16="http://schemas.microsoft.com/office/drawing/2014/main" id="{B992FE25-DE4A-4438-86CA-EB0E9744DD34}"/>
              </a:ext>
            </a:extLst>
          </p:cNvPr>
          <p:cNvSpPr txBox="1">
            <a:spLocks/>
          </p:cNvSpPr>
          <p:nvPr/>
        </p:nvSpPr>
        <p:spPr>
          <a:xfrm>
            <a:off x="270091" y="236730"/>
            <a:ext cx="8416709" cy="1143000"/>
          </a:xfrm>
          <a:prstGeom prst="rect">
            <a:avLst/>
          </a:prstGeom>
          <a:solidFill>
            <a:schemeClr val="tx1">
              <a:lumMod val="50000"/>
              <a:lumOff val="50000"/>
            </a:schemeClr>
          </a:solidFill>
        </p:spPr>
        <p:txBody>
          <a:bodyPr>
            <a:normAutofit/>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r>
              <a:rPr lang="de-DE" sz="2800" dirty="0"/>
              <a:t>Die gelockerte Bremse: </a:t>
            </a:r>
          </a:p>
          <a:p>
            <a:r>
              <a:rPr lang="de-DE" sz="2800" dirty="0"/>
              <a:t>das heutige Fernbehandlungsverbot</a:t>
            </a:r>
          </a:p>
        </p:txBody>
      </p:sp>
    </p:spTree>
    <p:extLst>
      <p:ext uri="{BB962C8B-B14F-4D97-AF65-F5344CB8AC3E}">
        <p14:creationId xmlns:p14="http://schemas.microsoft.com/office/powerpoint/2010/main" val="11553576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1454473" y="2237875"/>
            <a:ext cx="6232202" cy="2668059"/>
          </a:xfrm>
          <a:prstGeom prst="rect">
            <a:avLst/>
          </a:prstGeom>
          <a:solidFill>
            <a:schemeClr val="tx1">
              <a:lumMod val="50000"/>
              <a:lumOff val="50000"/>
            </a:schemeClr>
          </a:solidFill>
          <a:ln>
            <a:noFill/>
          </a:ln>
          <a:effectLst/>
          <a:extLst/>
        </p:spPr>
        <p:txBody>
          <a:bodyPr/>
          <a:lstStyle/>
          <a:p>
            <a:pPr marL="342900" indent="-342900" algn="ctr">
              <a:spcBef>
                <a:spcPct val="20000"/>
              </a:spcBef>
            </a:pPr>
            <a:endParaRPr lang="de-DE" sz="2800" b="1" dirty="0">
              <a:solidFill>
                <a:schemeClr val="bg1"/>
              </a:solidFill>
              <a:latin typeface="Arial" pitchFamily="34" charset="0"/>
              <a:cs typeface="Arial" pitchFamily="34" charset="0"/>
            </a:endParaRPr>
          </a:p>
          <a:p>
            <a:pPr marL="342900" indent="-342900" algn="ctr">
              <a:spcBef>
                <a:spcPct val="20000"/>
              </a:spcBef>
            </a:pPr>
            <a:endParaRPr lang="de-DE" sz="2800" b="1" dirty="0">
              <a:solidFill>
                <a:schemeClr val="bg1"/>
              </a:solidFill>
              <a:latin typeface="Arial" pitchFamily="34" charset="0"/>
              <a:cs typeface="Arial" pitchFamily="34" charset="0"/>
            </a:endParaRPr>
          </a:p>
          <a:p>
            <a:pPr marL="342900" indent="-342900" algn="ctr">
              <a:spcBef>
                <a:spcPct val="20000"/>
              </a:spcBef>
            </a:pPr>
            <a:r>
              <a:rPr lang="de-DE" sz="2800" b="1" dirty="0">
                <a:solidFill>
                  <a:schemeClr val="bg1"/>
                </a:solidFill>
                <a:latin typeface="Arial" pitchFamily="34" charset="0"/>
                <a:cs typeface="Arial" pitchFamily="34" charset="0"/>
              </a:rPr>
              <a:t>Und das „persönliche“ Gespräch?</a:t>
            </a:r>
          </a:p>
        </p:txBody>
      </p:sp>
      <p:pic>
        <p:nvPicPr>
          <p:cNvPr id="3" name="Grafik 13">
            <a:extLst>
              <a:ext uri="{FF2B5EF4-FFF2-40B4-BE49-F238E27FC236}">
                <a16:creationId xmlns:a16="http://schemas.microsoft.com/office/drawing/2014/main" id="{4A5C9F85-2669-4E18-9D35-4B14F51826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86675"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ntertitel 2">
            <a:extLst>
              <a:ext uri="{FF2B5EF4-FFF2-40B4-BE49-F238E27FC236}">
                <a16:creationId xmlns:a16="http://schemas.microsoft.com/office/drawing/2014/main" id="{A943A193-0970-40B9-823F-A8D15BD48CC7}"/>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1187620548"/>
      </p:ext>
    </p:extLst>
  </p:cSld>
  <p:clrMapOvr>
    <a:masterClrMapping/>
  </p:clrMapOvr>
  <p:transition spd="slow">
    <p:pull/>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2"/>
          <p:cNvSpPr>
            <a:spLocks noGrp="1"/>
          </p:cNvSpPr>
          <p:nvPr>
            <p:ph idx="1"/>
          </p:nvPr>
        </p:nvSpPr>
        <p:spPr>
          <a:xfrm>
            <a:off x="477499" y="1802065"/>
            <a:ext cx="8229600" cy="4417580"/>
          </a:xfrm>
        </p:spPr>
        <p:txBody>
          <a:bodyPr>
            <a:normAutofit/>
          </a:bodyPr>
          <a:lstStyle/>
          <a:p>
            <a:pPr marL="0" indent="0">
              <a:buNone/>
            </a:pPr>
            <a:r>
              <a:rPr lang="de-DE" sz="1800" i="1" dirty="0">
                <a:sym typeface="Wingdings" panose="05000000000000000000" pitchFamily="2" charset="2"/>
              </a:rPr>
              <a:t>Wegen der bis dato geltenden BGH Rechtsprechung bestanden Bedenken bzgl. der Nutzung von Fernkommunikationsmitteln.</a:t>
            </a:r>
          </a:p>
          <a:p>
            <a:pPr marL="0" indent="0">
              <a:buNone/>
            </a:pPr>
            <a:endParaRPr lang="de-DE" sz="1800" i="1" dirty="0">
              <a:sym typeface="Wingdings" panose="05000000000000000000" pitchFamily="2" charset="2"/>
            </a:endParaRPr>
          </a:p>
          <a:p>
            <a:pPr>
              <a:buFont typeface="Wingdings" panose="05000000000000000000" pitchFamily="2" charset="2"/>
              <a:buChar char="à"/>
            </a:pPr>
            <a:r>
              <a:rPr lang="de-DE" sz="1400" b="1" i="1" dirty="0">
                <a:sym typeface="Wingdings" panose="05000000000000000000" pitchFamily="2" charset="2"/>
              </a:rPr>
              <a:t>BT-Drs.17/10488 zum Patientenrechtegesetz</a:t>
            </a:r>
          </a:p>
          <a:p>
            <a:pPr marL="0" indent="0">
              <a:buNone/>
            </a:pPr>
            <a:endParaRPr lang="de-DE" sz="1400" b="1" i="1" dirty="0">
              <a:sym typeface="Wingdings" panose="05000000000000000000" pitchFamily="2" charset="2"/>
            </a:endParaRPr>
          </a:p>
          <a:p>
            <a:r>
              <a:rPr lang="de-DE" sz="1400" b="1" i="1" dirty="0">
                <a:sym typeface="Wingdings" panose="05000000000000000000" pitchFamily="2" charset="2"/>
              </a:rPr>
              <a:t>Verharmlosung</a:t>
            </a:r>
          </a:p>
          <a:p>
            <a:r>
              <a:rPr lang="de-DE" sz="1400" b="1" i="1" dirty="0">
                <a:sym typeface="Wingdings" panose="05000000000000000000" pitchFamily="2" charset="2"/>
              </a:rPr>
              <a:t>Schwelle zum „nicht zuhören“ steigt</a:t>
            </a:r>
          </a:p>
          <a:p>
            <a:r>
              <a:rPr lang="de-DE" sz="1400" b="1" i="1" dirty="0">
                <a:sym typeface="Wingdings" panose="05000000000000000000" pitchFamily="2" charset="2"/>
              </a:rPr>
              <a:t>Ernsthaftigkeit der Risikovermittlung kann sinken</a:t>
            </a:r>
          </a:p>
          <a:p>
            <a:pPr marL="0" indent="0">
              <a:buNone/>
            </a:pPr>
            <a:endParaRPr lang="de-DE" sz="1800" i="1" dirty="0"/>
          </a:p>
          <a:p>
            <a:pPr marL="0" indent="0">
              <a:buNone/>
            </a:pPr>
            <a:r>
              <a:rPr lang="de-DE" sz="1800" i="1" dirty="0"/>
              <a:t>„Das traditionell übliche persönliche Gespräch in der Praxis des Behandelnden kann heute durch die Verwendung von Telekommunikationsmedien ersetzt werden, ohne dass sich Patient und Behandler in den gleichen Räumlichkeiten aufhalten müssen“. </a:t>
            </a:r>
          </a:p>
          <a:p>
            <a:pPr>
              <a:buFont typeface="Wingdings" charset="2"/>
              <a:buChar char="§"/>
            </a:pPr>
            <a:endParaRPr lang="de-DE" sz="1800" i="1" dirty="0"/>
          </a:p>
          <a:p>
            <a:pPr>
              <a:buFont typeface="Wingdings" panose="05000000000000000000" pitchFamily="2" charset="2"/>
              <a:buChar char="à"/>
            </a:pPr>
            <a:r>
              <a:rPr lang="de-DE" sz="1400" b="1" i="1" dirty="0">
                <a:sym typeface="Wingdings" panose="05000000000000000000" pitchFamily="2" charset="2"/>
              </a:rPr>
              <a:t>BT-</a:t>
            </a:r>
            <a:r>
              <a:rPr lang="de-DE" sz="1400" b="1" i="1" dirty="0" err="1">
                <a:sym typeface="Wingdings" panose="05000000000000000000" pitchFamily="2" charset="2"/>
              </a:rPr>
              <a:t>Drs</a:t>
            </a:r>
            <a:r>
              <a:rPr lang="de-DE" sz="1400" b="1" i="1" dirty="0">
                <a:sym typeface="Wingdings" panose="05000000000000000000" pitchFamily="2" charset="2"/>
              </a:rPr>
              <a:t>. 19/13438,70 zum Digitale Versorgung Gesetz </a:t>
            </a:r>
          </a:p>
          <a:p>
            <a:pPr>
              <a:buFont typeface="Wingdings" panose="05000000000000000000" pitchFamily="2" charset="2"/>
              <a:buChar char="à"/>
            </a:pPr>
            <a:endParaRPr lang="de-DE" sz="1800" i="1" dirty="0">
              <a:sym typeface="Wingdings" panose="05000000000000000000" pitchFamily="2" charset="2"/>
            </a:endParaRPr>
          </a:p>
          <a:p>
            <a:pPr>
              <a:buFont typeface="Wingdings" charset="2"/>
              <a:buChar char="§"/>
            </a:pPr>
            <a:endParaRPr lang="de-DE" sz="2000" dirty="0"/>
          </a:p>
          <a:p>
            <a:pPr>
              <a:buFont typeface="Wingdings" charset="2"/>
              <a:buChar char="§"/>
            </a:pPr>
            <a:endParaRPr lang="de-DE" sz="2000" dirty="0"/>
          </a:p>
        </p:txBody>
      </p:sp>
      <p:sp>
        <p:nvSpPr>
          <p:cNvPr id="5" name="Titel 1">
            <a:extLst>
              <a:ext uri="{FF2B5EF4-FFF2-40B4-BE49-F238E27FC236}">
                <a16:creationId xmlns:a16="http://schemas.microsoft.com/office/drawing/2014/main" id="{B992FE25-DE4A-4438-86CA-EB0E9744DD34}"/>
              </a:ext>
            </a:extLst>
          </p:cNvPr>
          <p:cNvSpPr txBox="1">
            <a:spLocks/>
          </p:cNvSpPr>
          <p:nvPr/>
        </p:nvSpPr>
        <p:spPr>
          <a:xfrm>
            <a:off x="270091" y="236730"/>
            <a:ext cx="8416709" cy="1143000"/>
          </a:xfrm>
          <a:prstGeom prst="rect">
            <a:avLst/>
          </a:prstGeom>
          <a:solidFill>
            <a:schemeClr val="tx1">
              <a:lumMod val="50000"/>
              <a:lumOff val="50000"/>
            </a:schemeClr>
          </a:solidFill>
        </p:spPr>
        <p:txBody>
          <a:bodyPr>
            <a:normAutofit/>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Das persönliche Gespräch</a:t>
            </a:r>
          </a:p>
        </p:txBody>
      </p:sp>
    </p:spTree>
    <p:extLst>
      <p:ext uri="{BB962C8B-B14F-4D97-AF65-F5344CB8AC3E}">
        <p14:creationId xmlns:p14="http://schemas.microsoft.com/office/powerpoint/2010/main" val="10975193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bg1">
              <a:lumMod val="50000"/>
            </a:schemeClr>
          </a:solidFill>
        </p:spPr>
        <p:txBody>
          <a:bodyPr>
            <a:normAutofit/>
          </a:bodyPr>
          <a:lstStyle/>
          <a:p>
            <a:r>
              <a:rPr lang="de-DE" dirty="0"/>
              <a:t>Die elektronische Aufklärung </a:t>
            </a:r>
            <a:endParaRPr lang="de-DE" dirty="0">
              <a:solidFill>
                <a:srgbClr val="0066FF"/>
              </a:solidFill>
            </a:endParaRPr>
          </a:p>
        </p:txBody>
      </p:sp>
      <p:sp>
        <p:nvSpPr>
          <p:cNvPr id="3" name="Inhaltsplatzhalter 2"/>
          <p:cNvSpPr>
            <a:spLocks noGrp="1"/>
          </p:cNvSpPr>
          <p:nvPr>
            <p:ph idx="1"/>
          </p:nvPr>
        </p:nvSpPr>
        <p:spPr>
          <a:xfrm>
            <a:off x="457200" y="1600200"/>
            <a:ext cx="8229600" cy="5036127"/>
          </a:xfrm>
        </p:spPr>
        <p:txBody>
          <a:bodyPr>
            <a:normAutofit/>
          </a:bodyPr>
          <a:lstStyle/>
          <a:p>
            <a:pPr>
              <a:buFont typeface="Wingdings" pitchFamily="2" charset="2"/>
              <a:buChar char="Ø"/>
            </a:pPr>
            <a:endParaRPr lang="de-DE" sz="2000" dirty="0"/>
          </a:p>
          <a:p>
            <a:pPr>
              <a:buFont typeface="Arial" panose="020B0604020202020204" pitchFamily="34" charset="0"/>
              <a:buChar char="•"/>
            </a:pPr>
            <a:r>
              <a:rPr lang="de-DE" sz="2000" dirty="0"/>
              <a:t>Nach Gesetz ist lediglich eine mündliche Aufklärung erforderlich</a:t>
            </a:r>
          </a:p>
          <a:p>
            <a:pPr marL="0" indent="0">
              <a:buNone/>
            </a:pPr>
            <a:endParaRPr lang="de-DE" sz="2000" dirty="0"/>
          </a:p>
          <a:p>
            <a:pPr>
              <a:buFont typeface="Arial" panose="020B0604020202020204" pitchFamily="34" charset="0"/>
              <a:buChar char="•"/>
            </a:pPr>
            <a:r>
              <a:rPr lang="de-DE" sz="2000" dirty="0">
                <a:solidFill>
                  <a:srgbClr val="FF0000"/>
                </a:solidFill>
              </a:rPr>
              <a:t>ABER: </a:t>
            </a:r>
            <a:r>
              <a:rPr lang="de-DE" sz="2000" dirty="0"/>
              <a:t>zur Beweissicherung sind Aufklärungsbögen immer zu empfehlen</a:t>
            </a:r>
          </a:p>
          <a:p>
            <a:pPr>
              <a:buFont typeface="Arial" panose="020B0604020202020204" pitchFamily="34" charset="0"/>
              <a:buChar char="•"/>
            </a:pPr>
            <a:endParaRPr lang="de-DE" sz="2000" dirty="0"/>
          </a:p>
          <a:p>
            <a:pPr>
              <a:buFont typeface="Arial" panose="020B0604020202020204" pitchFamily="34" charset="0"/>
              <a:buChar char="•"/>
            </a:pPr>
            <a:r>
              <a:rPr lang="de-DE" sz="2000" dirty="0"/>
              <a:t>Nutzung auf dem Tablett?</a:t>
            </a:r>
          </a:p>
          <a:p>
            <a:pPr>
              <a:buFont typeface="Arial" panose="020B0604020202020204" pitchFamily="34" charset="0"/>
              <a:buChar char="•"/>
            </a:pPr>
            <a:endParaRPr lang="de-DE" sz="2000" dirty="0"/>
          </a:p>
          <a:p>
            <a:pPr>
              <a:buFont typeface="Arial" panose="020B0604020202020204" pitchFamily="34" charset="0"/>
              <a:buChar char="•"/>
            </a:pPr>
            <a:r>
              <a:rPr lang="de-DE" sz="2000" dirty="0"/>
              <a:t>Reicht die digitale Unterschrift?</a:t>
            </a:r>
          </a:p>
          <a:p>
            <a:pPr>
              <a:buFont typeface="Arial" panose="020B0604020202020204" pitchFamily="34" charset="0"/>
              <a:buChar char="•"/>
            </a:pPr>
            <a:endParaRPr lang="de-DE" sz="2000" dirty="0"/>
          </a:p>
          <a:p>
            <a:pPr>
              <a:buFont typeface="Arial" panose="020B0604020202020204" pitchFamily="34" charset="0"/>
              <a:buChar char="•"/>
            </a:pPr>
            <a:r>
              <a:rPr lang="de-DE" sz="2000" b="1" dirty="0">
                <a:solidFill>
                  <a:srgbClr val="FF0000"/>
                </a:solidFill>
              </a:rPr>
              <a:t>AKTUELL: </a:t>
            </a:r>
            <a:r>
              <a:rPr lang="de-DE" sz="2000" dirty="0"/>
              <a:t>BGH, Urt. v. 27.04.2021 – VI ZR 84/19</a:t>
            </a:r>
          </a:p>
          <a:p>
            <a:pPr>
              <a:buFont typeface="Wingdings" panose="05000000000000000000" pitchFamily="2" charset="2"/>
              <a:buChar char="à"/>
            </a:pPr>
            <a:r>
              <a:rPr lang="de-DE" sz="1600" i="1" dirty="0" err="1">
                <a:sym typeface="Wingdings" panose="05000000000000000000" pitchFamily="2" charset="2"/>
              </a:rPr>
              <a:t>Indizwert</a:t>
            </a:r>
            <a:r>
              <a:rPr lang="de-DE" sz="1600" i="1" dirty="0">
                <a:sym typeface="Wingdings" panose="05000000000000000000" pitchFamily="2" charset="2"/>
              </a:rPr>
              <a:t> einer elektronischen Dokumentation</a:t>
            </a:r>
          </a:p>
          <a:p>
            <a:pPr>
              <a:buFont typeface="Wingdings" panose="05000000000000000000" pitchFamily="2" charset="2"/>
              <a:buChar char="à"/>
            </a:pPr>
            <a:r>
              <a:rPr lang="de-DE" sz="1600" i="1" dirty="0">
                <a:sym typeface="Wingdings" panose="05000000000000000000" pitchFamily="2" charset="2"/>
              </a:rPr>
              <a:t> „fälschungssichere Organisation“, Software muss nachträgliche Änderungen erkennen lassen</a:t>
            </a:r>
          </a:p>
          <a:p>
            <a:pPr>
              <a:buFont typeface="Wingdings" panose="05000000000000000000" pitchFamily="2" charset="2"/>
              <a:buChar char="à"/>
            </a:pPr>
            <a:endParaRPr lang="de-DE" sz="2000" dirty="0"/>
          </a:p>
          <a:p>
            <a:pPr marL="0" indent="0">
              <a:buNone/>
            </a:pPr>
            <a:endParaRPr lang="de-DE" sz="2000" dirty="0"/>
          </a:p>
          <a:p>
            <a:pPr marL="0" indent="0">
              <a:buNone/>
            </a:pPr>
            <a:endParaRPr lang="de-DE" sz="2000" dirty="0"/>
          </a:p>
          <a:p>
            <a:pPr>
              <a:buFont typeface="Wingdings" pitchFamily="2" charset="2"/>
              <a:buChar char="Ø"/>
            </a:pPr>
            <a:endParaRPr lang="de-DE" sz="2000" dirty="0"/>
          </a:p>
          <a:p>
            <a:pPr marL="0" indent="0">
              <a:buNone/>
            </a:pPr>
            <a:endParaRPr lang="de-DE" sz="2000" dirty="0"/>
          </a:p>
          <a:p>
            <a:pPr>
              <a:buFont typeface="Wingdings" pitchFamily="2" charset="2"/>
              <a:buChar char="Ø"/>
            </a:pPr>
            <a:endParaRPr lang="de-DE" sz="2000" dirty="0"/>
          </a:p>
          <a:p>
            <a:pPr marL="0" indent="0">
              <a:buNone/>
            </a:pPr>
            <a:endParaRPr lang="de-DE" sz="2000" dirty="0"/>
          </a:p>
          <a:p>
            <a:pPr marL="0" indent="0">
              <a:buNone/>
            </a:pPr>
            <a:endParaRPr lang="de-DE" sz="2000" dirty="0"/>
          </a:p>
          <a:p>
            <a:pPr>
              <a:buFont typeface="Wingdings" pitchFamily="2" charset="2"/>
              <a:buChar char="Ø"/>
            </a:pPr>
            <a:endParaRPr lang="de-DE" dirty="0"/>
          </a:p>
        </p:txBody>
      </p:sp>
    </p:spTree>
    <p:extLst>
      <p:ext uri="{BB962C8B-B14F-4D97-AF65-F5344CB8AC3E}">
        <p14:creationId xmlns:p14="http://schemas.microsoft.com/office/powerpoint/2010/main" val="1032279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1669594" y="2248998"/>
            <a:ext cx="6048375" cy="2385146"/>
          </a:xfrm>
          <a:prstGeom prst="rect">
            <a:avLst/>
          </a:prstGeom>
          <a:solidFill>
            <a:schemeClr val="tx1">
              <a:lumMod val="50000"/>
              <a:lumOff val="50000"/>
            </a:schemeClr>
          </a:solidFill>
          <a:ln>
            <a:noFill/>
          </a:ln>
          <a:effectLst/>
          <a:extLst/>
        </p:spPr>
        <p:txBody>
          <a:bodyPr/>
          <a:lstStyle/>
          <a:p>
            <a:pPr marL="342900" indent="-342900" algn="ctr">
              <a:spcBef>
                <a:spcPct val="20000"/>
              </a:spcBef>
            </a:pPr>
            <a:endParaRPr lang="de-DE" dirty="0"/>
          </a:p>
          <a:p>
            <a:pPr marL="342900" indent="-342900" algn="ctr">
              <a:spcBef>
                <a:spcPct val="20000"/>
              </a:spcBef>
            </a:pPr>
            <a:r>
              <a:rPr lang="de-DE" sz="2800" b="1" dirty="0">
                <a:solidFill>
                  <a:schemeClr val="bg1"/>
                </a:solidFill>
                <a:latin typeface="Arial" pitchFamily="34" charset="0"/>
                <a:cs typeface="Arial" pitchFamily="34" charset="0"/>
              </a:rPr>
              <a:t>Weitere Themenfelder aus Arztsicht: </a:t>
            </a:r>
          </a:p>
          <a:p>
            <a:pPr marL="342900" indent="-342900" algn="ctr">
              <a:spcBef>
                <a:spcPct val="20000"/>
              </a:spcBef>
            </a:pPr>
            <a:r>
              <a:rPr lang="de-DE" sz="2800" b="1" dirty="0">
                <a:solidFill>
                  <a:schemeClr val="bg1"/>
                </a:solidFill>
                <a:latin typeface="Arial" pitchFamily="34" charset="0"/>
                <a:cs typeface="Arial" pitchFamily="34" charset="0"/>
              </a:rPr>
              <a:t>Werbung und Datenschutz</a:t>
            </a:r>
          </a:p>
        </p:txBody>
      </p:sp>
      <p:pic>
        <p:nvPicPr>
          <p:cNvPr id="3" name="Grafik 13">
            <a:extLst>
              <a:ext uri="{FF2B5EF4-FFF2-40B4-BE49-F238E27FC236}">
                <a16:creationId xmlns:a16="http://schemas.microsoft.com/office/drawing/2014/main" id="{F5C299FF-AB98-454F-ADDD-4A61226D3A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17969"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ntertitel 2">
            <a:extLst>
              <a:ext uri="{FF2B5EF4-FFF2-40B4-BE49-F238E27FC236}">
                <a16:creationId xmlns:a16="http://schemas.microsoft.com/office/drawing/2014/main" id="{8FC7AC65-9B65-498D-9B06-8431E5542064}"/>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1415552010"/>
      </p:ext>
    </p:extLst>
  </p:cSld>
  <p:clrMapOvr>
    <a:masterClrMapping/>
  </p:clrMapOvr>
  <p:transition spd="slow">
    <p:pull/>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E0471C-7DA4-4B58-B96E-5D6E47C1B8B7}"/>
              </a:ext>
            </a:extLst>
          </p:cNvPr>
          <p:cNvSpPr>
            <a:spLocks noGrp="1"/>
          </p:cNvSpPr>
          <p:nvPr>
            <p:ph type="title"/>
          </p:nvPr>
        </p:nvSpPr>
        <p:spPr>
          <a:solidFill>
            <a:schemeClr val="tx1">
              <a:lumMod val="50000"/>
              <a:lumOff val="50000"/>
            </a:schemeClr>
          </a:solidFill>
        </p:spPr>
        <p:txBody>
          <a:bodyPr/>
          <a:lstStyle/>
          <a:p>
            <a:r>
              <a:rPr lang="de-DE" dirty="0"/>
              <a:t>Schnittstelle Werberecht </a:t>
            </a:r>
          </a:p>
        </p:txBody>
      </p:sp>
      <p:sp>
        <p:nvSpPr>
          <p:cNvPr id="3" name="Inhaltsplatzhalter 2">
            <a:extLst>
              <a:ext uri="{FF2B5EF4-FFF2-40B4-BE49-F238E27FC236}">
                <a16:creationId xmlns:a16="http://schemas.microsoft.com/office/drawing/2014/main" id="{03933700-805A-4D8C-A3E2-E197F09D7F9C}"/>
              </a:ext>
            </a:extLst>
          </p:cNvPr>
          <p:cNvSpPr>
            <a:spLocks noGrp="1"/>
          </p:cNvSpPr>
          <p:nvPr>
            <p:ph idx="1"/>
          </p:nvPr>
        </p:nvSpPr>
        <p:spPr/>
        <p:txBody>
          <a:bodyPr>
            <a:normAutofit/>
          </a:bodyPr>
          <a:lstStyle/>
          <a:p>
            <a:pPr marL="0" indent="0">
              <a:buNone/>
            </a:pPr>
            <a:r>
              <a:rPr lang="de-DE" sz="1800" b="1" i="1" dirty="0"/>
              <a:t>BGH, Urt. v. 9.12.2021 - I ZR 146/20</a:t>
            </a:r>
          </a:p>
          <a:p>
            <a:pPr marL="0" indent="0">
              <a:buNone/>
            </a:pPr>
            <a:endParaRPr lang="de-DE" dirty="0"/>
          </a:p>
          <a:p>
            <a:pPr marL="0" indent="0" algn="ctr">
              <a:lnSpc>
                <a:spcPct val="107000"/>
              </a:lnSpc>
              <a:spcAft>
                <a:spcPts val="800"/>
              </a:spcAft>
              <a:buNone/>
            </a:pPr>
            <a:r>
              <a:rPr lang="de-DE" sz="1900" b="1" dirty="0">
                <a:ea typeface="Calibri" panose="020F0502020204030204" pitchFamily="34" charset="0"/>
                <a:cs typeface="Times New Roman" panose="02020603050405020304" pitchFamily="18" charset="0"/>
              </a:rPr>
              <a:t>§ 9 HWG:</a:t>
            </a:r>
            <a:endParaRPr lang="de-DE" sz="1900" b="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de-DE" sz="1900" dirty="0">
                <a:ea typeface="Calibri" panose="020F0502020204030204" pitchFamily="34" charset="0"/>
                <a:cs typeface="Times New Roman" panose="02020603050405020304" pitchFamily="18" charset="0"/>
              </a:rPr>
              <a:t>Unzulässig ist eine Werbung für die Erkennung oder Behandlung von Krankheiten, Leiden, Körperschäden oder krankhaften Beschwerden, die nicht auf eigener Wahrnehmung an dem zu behandelnden Menschen oder Tier beruht (Fernbehandlung). </a:t>
            </a:r>
            <a:r>
              <a:rPr lang="de-DE" sz="1900" b="1" i="1" dirty="0">
                <a:solidFill>
                  <a:srgbClr val="FF0000"/>
                </a:solidFill>
                <a:ea typeface="Calibri" panose="020F0502020204030204" pitchFamily="34" charset="0"/>
                <a:cs typeface="Times New Roman" panose="02020603050405020304" pitchFamily="18" charset="0"/>
              </a:rPr>
              <a:t>Satz 1 ist nicht anzuwenden auf die Werbung für Fernbehandlungen, die unter Verwendung von Kommunikationsmedien erfolgen, wenn nach allgemein anerkannten fachlichen Standards ein persönlicher ärztlicher Kontakt mit dem zu behandelnden Menschen nicht erforderlich ist.</a:t>
            </a:r>
            <a:endParaRPr lang="de-DE"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dirty="0"/>
          </a:p>
        </p:txBody>
      </p:sp>
      <p:sp>
        <p:nvSpPr>
          <p:cNvPr id="4" name="Untertitel 2">
            <a:extLst>
              <a:ext uri="{FF2B5EF4-FFF2-40B4-BE49-F238E27FC236}">
                <a16:creationId xmlns:a16="http://schemas.microsoft.com/office/drawing/2014/main" id="{A29388CD-BFC6-409A-AB9B-2B22D4D5AF96}"/>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2925115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49AFB56-8B2B-4A16-B004-4A65F96BECD5}"/>
              </a:ext>
            </a:extLst>
          </p:cNvPr>
          <p:cNvSpPr>
            <a:spLocks noGrp="1"/>
          </p:cNvSpPr>
          <p:nvPr>
            <p:ph idx="1"/>
          </p:nvPr>
        </p:nvSpPr>
        <p:spPr>
          <a:xfrm>
            <a:off x="457200" y="1620982"/>
            <a:ext cx="8229600" cy="4983162"/>
          </a:xfrm>
        </p:spPr>
        <p:txBody>
          <a:bodyPr>
            <a:normAutofit/>
          </a:bodyPr>
          <a:lstStyle/>
          <a:p>
            <a:pPr marL="0" indent="0">
              <a:buNone/>
            </a:pPr>
            <a:endParaRPr lang="de-DE" sz="1800" b="1" u="sng" dirty="0">
              <a:sym typeface="Wingdings" panose="05000000000000000000" pitchFamily="2" charset="2"/>
            </a:endParaRPr>
          </a:p>
          <a:p>
            <a:r>
              <a:rPr lang="de-DE" sz="1800" dirty="0">
                <a:sym typeface="Wingdings" panose="05000000000000000000" pitchFamily="2" charset="2"/>
              </a:rPr>
              <a:t>Auch mit § 9 S. 2 HWG bleibt die Werbung für Fernbehandlungen teilweise untersagt</a:t>
            </a:r>
          </a:p>
          <a:p>
            <a:pPr marL="0" indent="0">
              <a:buNone/>
            </a:pPr>
            <a:endParaRPr lang="de-DE" sz="1800" dirty="0">
              <a:sym typeface="Wingdings" panose="05000000000000000000" pitchFamily="2" charset="2"/>
            </a:endParaRPr>
          </a:p>
          <a:p>
            <a:r>
              <a:rPr lang="de-DE" sz="1800" dirty="0">
                <a:sym typeface="Wingdings" panose="05000000000000000000" pitchFamily="2" charset="2"/>
              </a:rPr>
              <a:t>Fehlender persönlicher Kontakt  Gesundheitsgefahr </a:t>
            </a:r>
          </a:p>
          <a:p>
            <a:endParaRPr lang="de-DE" sz="1800" dirty="0">
              <a:sym typeface="Wingdings" panose="05000000000000000000" pitchFamily="2" charset="2"/>
            </a:endParaRPr>
          </a:p>
          <a:p>
            <a:r>
              <a:rPr lang="de-DE" sz="1800" dirty="0">
                <a:sym typeface="Wingdings" panose="05000000000000000000" pitchFamily="2" charset="2"/>
              </a:rPr>
              <a:t>Argumentation mit Beschlussprotokollen des 121 dt. Ärztetages und div. BT – Drucksachen</a:t>
            </a:r>
          </a:p>
          <a:p>
            <a:endParaRPr lang="de-DE" sz="1800" dirty="0">
              <a:sym typeface="Wingdings" panose="05000000000000000000" pitchFamily="2" charset="2"/>
            </a:endParaRPr>
          </a:p>
          <a:p>
            <a:r>
              <a:rPr lang="de-DE" sz="1800" b="1" dirty="0">
                <a:solidFill>
                  <a:srgbClr val="FF0000"/>
                </a:solidFill>
                <a:sym typeface="Wingdings" panose="05000000000000000000" pitchFamily="2" charset="2"/>
              </a:rPr>
              <a:t>Werbung für unbestimmte Behandlungsfälle / Therapien / Diagnostik /Aufklärung sei unzulässig</a:t>
            </a:r>
          </a:p>
          <a:p>
            <a:endParaRPr lang="de-DE" sz="1800" b="1" dirty="0">
              <a:solidFill>
                <a:srgbClr val="FF0000"/>
              </a:solidFill>
              <a:sym typeface="Wingdings" panose="05000000000000000000" pitchFamily="2" charset="2"/>
            </a:endParaRPr>
          </a:p>
          <a:p>
            <a:r>
              <a:rPr lang="de-DE" sz="1800" b="1" dirty="0">
                <a:solidFill>
                  <a:srgbClr val="33CC33"/>
                </a:solidFill>
              </a:rPr>
              <a:t>Fernbehandlung  nur zulässig, wenn die Einhaltung anerkannter fachlicher Standards durch eine Fernbehandlung gewährleistet sei</a:t>
            </a:r>
          </a:p>
          <a:p>
            <a:pPr marL="0" indent="0">
              <a:buNone/>
            </a:pPr>
            <a:endParaRPr lang="de-DE" sz="1800" dirty="0">
              <a:sym typeface="Wingdings" panose="05000000000000000000" pitchFamily="2" charset="2"/>
            </a:endParaRPr>
          </a:p>
          <a:p>
            <a:pPr>
              <a:buFont typeface="Wingdings" panose="05000000000000000000" pitchFamily="2" charset="2"/>
              <a:buChar char="à"/>
            </a:pPr>
            <a:endParaRPr lang="de-DE" sz="1800" dirty="0"/>
          </a:p>
          <a:p>
            <a:pPr marL="0" indent="0">
              <a:buNone/>
            </a:pPr>
            <a:endParaRPr lang="de-DE" dirty="0"/>
          </a:p>
          <a:p>
            <a:pPr marL="0" indent="0">
              <a:buNone/>
            </a:pPr>
            <a:endParaRPr lang="de-DE" dirty="0"/>
          </a:p>
        </p:txBody>
      </p:sp>
      <p:sp>
        <p:nvSpPr>
          <p:cNvPr id="4" name="Titel 1">
            <a:extLst>
              <a:ext uri="{FF2B5EF4-FFF2-40B4-BE49-F238E27FC236}">
                <a16:creationId xmlns:a16="http://schemas.microsoft.com/office/drawing/2014/main" id="{616F6916-D52F-42DC-8123-829A8F1574F5}"/>
              </a:ext>
            </a:extLst>
          </p:cNvPr>
          <p:cNvSpPr>
            <a:spLocks noGrp="1"/>
          </p:cNvSpPr>
          <p:nvPr>
            <p:ph type="title"/>
          </p:nvPr>
        </p:nvSpPr>
        <p:spPr>
          <a:xfrm>
            <a:off x="457200" y="253856"/>
            <a:ext cx="8229600" cy="1143000"/>
          </a:xfrm>
          <a:solidFill>
            <a:schemeClr val="tx1">
              <a:lumMod val="50000"/>
              <a:lumOff val="50000"/>
            </a:schemeClr>
          </a:solidFill>
        </p:spPr>
        <p:txBody>
          <a:bodyPr/>
          <a:lstStyle/>
          <a:p>
            <a:r>
              <a:rPr lang="de-DE" dirty="0"/>
              <a:t>Schnittstelle Werberecht </a:t>
            </a:r>
          </a:p>
        </p:txBody>
      </p:sp>
      <p:sp>
        <p:nvSpPr>
          <p:cNvPr id="5" name="Untertitel 2">
            <a:extLst>
              <a:ext uri="{FF2B5EF4-FFF2-40B4-BE49-F238E27FC236}">
                <a16:creationId xmlns:a16="http://schemas.microsoft.com/office/drawing/2014/main" id="{8D4C3DCE-5483-43CF-A14A-86A2FA7BF929}"/>
              </a:ext>
            </a:extLst>
          </p:cNvPr>
          <p:cNvSpPr txBox="1">
            <a:spLocks/>
          </p:cNvSpPr>
          <p:nvPr/>
        </p:nvSpPr>
        <p:spPr>
          <a:xfrm>
            <a:off x="-9525" y="6495824"/>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30255240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2"/>
          <p:cNvSpPr>
            <a:spLocks noGrp="1"/>
          </p:cNvSpPr>
          <p:nvPr>
            <p:ph idx="1"/>
          </p:nvPr>
        </p:nvSpPr>
        <p:spPr>
          <a:xfrm>
            <a:off x="554400" y="1701511"/>
            <a:ext cx="8229600" cy="4910426"/>
          </a:xfrm>
        </p:spPr>
        <p:txBody>
          <a:bodyPr>
            <a:normAutofit fontScale="92500" lnSpcReduction="10000"/>
          </a:bodyPr>
          <a:lstStyle/>
          <a:p>
            <a:pPr>
              <a:buFont typeface="Arial" panose="020B0604020202020204" pitchFamily="34" charset="0"/>
              <a:buChar char="•"/>
            </a:pPr>
            <a:r>
              <a:rPr lang="de-DE" sz="2000" dirty="0">
                <a:sym typeface="Wingdings" panose="05000000000000000000" pitchFamily="2" charset="2"/>
              </a:rPr>
              <a:t>Möglichst früh einen DSB in die Planung miteinbeziehen</a:t>
            </a:r>
          </a:p>
          <a:p>
            <a:pPr marL="0" indent="0">
              <a:buNone/>
            </a:pPr>
            <a:endParaRPr lang="de-DE" sz="2000" dirty="0">
              <a:sym typeface="Wingdings" panose="05000000000000000000" pitchFamily="2" charset="2"/>
            </a:endParaRPr>
          </a:p>
          <a:p>
            <a:pPr>
              <a:buFont typeface="Arial" panose="020B0604020202020204" pitchFamily="34" charset="0"/>
              <a:buChar char="•"/>
            </a:pPr>
            <a:r>
              <a:rPr lang="de-DE" sz="2000" dirty="0">
                <a:sym typeface="Wingdings" panose="05000000000000000000" pitchFamily="2" charset="2"/>
              </a:rPr>
              <a:t>Einwilligung erforderlich Art. 6 Abs. 1 </a:t>
            </a:r>
            <a:r>
              <a:rPr lang="de-DE" sz="2000" dirty="0" err="1">
                <a:sym typeface="Wingdings" panose="05000000000000000000" pitchFamily="2" charset="2"/>
              </a:rPr>
              <a:t>lit</a:t>
            </a:r>
            <a:r>
              <a:rPr lang="de-DE" sz="2000" dirty="0">
                <a:sym typeface="Wingdings" panose="05000000000000000000" pitchFamily="2" charset="2"/>
              </a:rPr>
              <a:t>. a), Art. 9 Abs. 1  DSGVO</a:t>
            </a:r>
          </a:p>
          <a:p>
            <a:endParaRPr lang="de-DE" sz="2000" dirty="0">
              <a:solidFill>
                <a:srgbClr val="FF0000"/>
              </a:solidFill>
              <a:sym typeface="Wingdings" panose="05000000000000000000" pitchFamily="2" charset="2"/>
            </a:endParaRPr>
          </a:p>
          <a:p>
            <a:r>
              <a:rPr lang="de-DE" sz="2000" dirty="0">
                <a:solidFill>
                  <a:srgbClr val="FF0000"/>
                </a:solidFill>
                <a:sym typeface="Wingdings" panose="05000000000000000000" pitchFamily="2" charset="2"/>
              </a:rPr>
              <a:t>Keine Einwilligung </a:t>
            </a:r>
            <a:r>
              <a:rPr lang="de-DE" sz="2000" dirty="0">
                <a:sym typeface="Wingdings" panose="05000000000000000000" pitchFamily="2" charset="2"/>
              </a:rPr>
              <a:t>erforderlich</a:t>
            </a:r>
          </a:p>
          <a:p>
            <a:pPr marL="0" indent="0">
              <a:buNone/>
            </a:pPr>
            <a:r>
              <a:rPr lang="de-DE" sz="2000" dirty="0">
                <a:sym typeface="Wingdings" panose="05000000000000000000" pitchFamily="2" charset="2"/>
              </a:rPr>
              <a:t>	</a:t>
            </a:r>
            <a:r>
              <a:rPr lang="de-DE" sz="1900" dirty="0">
                <a:sym typeface="Wingdings" panose="05000000000000000000" pitchFamily="2" charset="2"/>
              </a:rPr>
              <a:t>Art. 6 Abs. 1 </a:t>
            </a:r>
            <a:r>
              <a:rPr lang="de-DE" sz="1900" dirty="0" err="1">
                <a:sym typeface="Wingdings" panose="05000000000000000000" pitchFamily="2" charset="2"/>
              </a:rPr>
              <a:t>lit</a:t>
            </a:r>
            <a:r>
              <a:rPr lang="de-DE" sz="1900" dirty="0">
                <a:sym typeface="Wingdings" panose="05000000000000000000" pitchFamily="2" charset="2"/>
              </a:rPr>
              <a:t>. d) DSGVO </a:t>
            </a:r>
            <a:r>
              <a:rPr lang="de-DE" sz="1600" i="1" dirty="0">
                <a:sym typeface="Wingdings" panose="05000000000000000000" pitchFamily="2" charset="2"/>
              </a:rPr>
              <a:t>(Lebensrettung)</a:t>
            </a:r>
          </a:p>
          <a:p>
            <a:pPr marL="0" indent="0">
              <a:buNone/>
            </a:pPr>
            <a:endParaRPr lang="de-DE" sz="2000" dirty="0">
              <a:sym typeface="Wingdings" panose="05000000000000000000" pitchFamily="2" charset="2"/>
            </a:endParaRPr>
          </a:p>
          <a:p>
            <a:r>
              <a:rPr lang="de-DE" sz="2000" dirty="0">
                <a:solidFill>
                  <a:srgbClr val="FF0000"/>
                </a:solidFill>
                <a:sym typeface="Wingdings" panose="05000000000000000000" pitchFamily="2" charset="2"/>
              </a:rPr>
              <a:t>Keine Einwilligung </a:t>
            </a:r>
            <a:r>
              <a:rPr lang="de-DE" sz="2000" dirty="0">
                <a:sym typeface="Wingdings" panose="05000000000000000000" pitchFamily="2" charset="2"/>
              </a:rPr>
              <a:t>erforderlich</a:t>
            </a:r>
          </a:p>
          <a:p>
            <a:pPr marL="0" indent="0">
              <a:buNone/>
            </a:pPr>
            <a:r>
              <a:rPr lang="de-DE" sz="2000" dirty="0">
                <a:sym typeface="Wingdings" panose="05000000000000000000" pitchFamily="2" charset="2"/>
              </a:rPr>
              <a:t>	</a:t>
            </a:r>
            <a:r>
              <a:rPr lang="de-DE" sz="1900" dirty="0">
                <a:sym typeface="Wingdings" panose="05000000000000000000" pitchFamily="2" charset="2"/>
              </a:rPr>
              <a:t> Art. 9 Abs. 2 </a:t>
            </a:r>
            <a:r>
              <a:rPr lang="de-DE" sz="1900" dirty="0" err="1">
                <a:sym typeface="Wingdings" panose="05000000000000000000" pitchFamily="2" charset="2"/>
              </a:rPr>
              <a:t>lit</a:t>
            </a:r>
            <a:r>
              <a:rPr lang="de-DE" sz="1900" dirty="0">
                <a:sym typeface="Wingdings" panose="05000000000000000000" pitchFamily="2" charset="2"/>
              </a:rPr>
              <a:t>. c), h) DSGVO </a:t>
            </a:r>
            <a:r>
              <a:rPr lang="de-DE" sz="1600" i="1" dirty="0">
                <a:sym typeface="Wingdings" panose="05000000000000000000" pitchFamily="2" charset="2"/>
              </a:rPr>
              <a:t>(Gesundheitsvorsorge, Lebensrettung)</a:t>
            </a:r>
          </a:p>
          <a:p>
            <a:pPr marL="0" indent="0">
              <a:buNone/>
            </a:pPr>
            <a:endParaRPr lang="de-DE" sz="1600" i="1" dirty="0">
              <a:sym typeface="Wingdings" panose="05000000000000000000" pitchFamily="2" charset="2"/>
            </a:endParaRPr>
          </a:p>
          <a:p>
            <a:r>
              <a:rPr lang="de-DE" sz="2000" dirty="0">
                <a:sym typeface="Wingdings" panose="05000000000000000000" pitchFamily="2" charset="2"/>
              </a:rPr>
              <a:t>An die Datenschutzfolgenabschätzung denken</a:t>
            </a:r>
          </a:p>
          <a:p>
            <a:pPr marL="0" indent="0">
              <a:buNone/>
            </a:pPr>
            <a:r>
              <a:rPr lang="de-DE" sz="1900" dirty="0">
                <a:sym typeface="Wingdings" panose="05000000000000000000" pitchFamily="2" charset="2"/>
              </a:rPr>
              <a:t>	 Art. 35 DSGVO</a:t>
            </a:r>
          </a:p>
          <a:p>
            <a:endParaRPr lang="de-DE" sz="2000" dirty="0">
              <a:sym typeface="Wingdings" panose="05000000000000000000" pitchFamily="2" charset="2"/>
            </a:endParaRPr>
          </a:p>
          <a:p>
            <a:r>
              <a:rPr lang="de-DE" sz="2000" dirty="0">
                <a:sym typeface="Wingdings" panose="05000000000000000000" pitchFamily="2" charset="2"/>
              </a:rPr>
              <a:t>Vertrag zur Auftragsdatenverarbeitung beachten</a:t>
            </a:r>
          </a:p>
          <a:p>
            <a:pPr marL="0" indent="0">
              <a:buNone/>
            </a:pPr>
            <a:r>
              <a:rPr lang="de-DE" sz="2000" dirty="0">
                <a:sym typeface="Wingdings" panose="05000000000000000000" pitchFamily="2" charset="2"/>
              </a:rPr>
              <a:t>	</a:t>
            </a:r>
            <a:r>
              <a:rPr lang="de-DE" sz="1900" dirty="0">
                <a:sym typeface="Wingdings" panose="05000000000000000000" pitchFamily="2" charset="2"/>
              </a:rPr>
              <a:t> Art. 28 DSGVO</a:t>
            </a:r>
            <a:endParaRPr lang="de-DE" sz="2000" dirty="0">
              <a:sym typeface="Wingdings" panose="05000000000000000000" pitchFamily="2" charset="2"/>
            </a:endParaRPr>
          </a:p>
          <a:p>
            <a:pPr marL="0" indent="0">
              <a:buNone/>
            </a:pPr>
            <a:endParaRPr lang="de-DE" sz="1600" i="1" dirty="0">
              <a:sym typeface="Wingdings" panose="05000000000000000000" pitchFamily="2" charset="2"/>
            </a:endParaRPr>
          </a:p>
          <a:p>
            <a:pPr marL="0" indent="0">
              <a:buNone/>
            </a:pPr>
            <a:endParaRPr lang="de-DE" sz="1600" i="1" dirty="0">
              <a:sym typeface="Wingdings" panose="05000000000000000000" pitchFamily="2" charset="2"/>
            </a:endParaRPr>
          </a:p>
          <a:p>
            <a:pPr marL="0" indent="0">
              <a:buNone/>
            </a:pPr>
            <a:endParaRPr lang="de-DE" sz="2000" b="1" dirty="0">
              <a:solidFill>
                <a:srgbClr val="FF0000"/>
              </a:solidFill>
              <a:sym typeface="Wingdings" panose="05000000000000000000" pitchFamily="2" charset="2"/>
            </a:endParaRPr>
          </a:p>
          <a:p>
            <a:endParaRPr lang="de-DE" sz="2000" b="1" dirty="0"/>
          </a:p>
          <a:p>
            <a:pPr marL="0" indent="0">
              <a:buNone/>
            </a:pPr>
            <a:endParaRPr lang="de-DE" sz="2000" dirty="0"/>
          </a:p>
          <a:p>
            <a:endParaRPr lang="de-DE" sz="2000" dirty="0"/>
          </a:p>
          <a:p>
            <a:endParaRPr lang="de-DE" sz="2000" dirty="0"/>
          </a:p>
        </p:txBody>
      </p:sp>
      <p:sp>
        <p:nvSpPr>
          <p:cNvPr id="6" name="Titel 1"/>
          <p:cNvSpPr>
            <a:spLocks noGrp="1"/>
          </p:cNvSpPr>
          <p:nvPr>
            <p:ph type="title"/>
          </p:nvPr>
        </p:nvSpPr>
        <p:spPr>
          <a:xfrm>
            <a:off x="359122" y="246063"/>
            <a:ext cx="8229600" cy="1143000"/>
          </a:xfrm>
          <a:solidFill>
            <a:schemeClr val="bg1">
              <a:lumMod val="50000"/>
            </a:schemeClr>
          </a:solidFill>
        </p:spPr>
        <p:txBody>
          <a:bodyPr/>
          <a:lstStyle/>
          <a:p>
            <a:r>
              <a:rPr lang="de-DE" dirty="0"/>
              <a:t>Datenschutz</a:t>
            </a:r>
          </a:p>
        </p:txBody>
      </p:sp>
    </p:spTree>
    <p:extLst>
      <p:ext uri="{BB962C8B-B14F-4D97-AF65-F5344CB8AC3E}">
        <p14:creationId xmlns:p14="http://schemas.microsoft.com/office/powerpoint/2010/main" val="14735798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2"/>
          <p:cNvSpPr txBox="1">
            <a:spLocks/>
          </p:cNvSpPr>
          <p:nvPr/>
        </p:nvSpPr>
        <p:spPr>
          <a:xfrm>
            <a:off x="-9525" y="6503988"/>
            <a:ext cx="9145588" cy="360362"/>
          </a:xfrm>
          <a:prstGeom prst="rect">
            <a:avLst/>
          </a:prstGeom>
          <a:solidFill>
            <a:schemeClr val="tx1">
              <a:lumMod val="50000"/>
              <a:lumOff val="50000"/>
            </a:schemeClr>
          </a:solidFill>
        </p:spPr>
        <p:txBody>
          <a:bodyPr>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600" dirty="0">
                <a:solidFill>
                  <a:prstClr val="white"/>
                </a:solidFill>
              </a:rPr>
              <a:t>Münster | Dortmund | Hagen | Köln</a:t>
            </a:r>
          </a:p>
          <a:p>
            <a:pPr algn="r" fontAlgn="auto">
              <a:spcAft>
                <a:spcPts val="0"/>
              </a:spcAft>
              <a:defRPr/>
            </a:pPr>
            <a:endParaRPr lang="de-DE" sz="1600" dirty="0">
              <a:solidFill>
                <a:prstClr val="white"/>
              </a:solidFill>
            </a:endParaRPr>
          </a:p>
        </p:txBody>
      </p:sp>
      <p:sp>
        <p:nvSpPr>
          <p:cNvPr id="10" name="Untertitel 2"/>
          <p:cNvSpPr txBox="1">
            <a:spLocks/>
          </p:cNvSpPr>
          <p:nvPr/>
        </p:nvSpPr>
        <p:spPr>
          <a:xfrm>
            <a:off x="0" y="0"/>
            <a:ext cx="9136063" cy="1268413"/>
          </a:xfrm>
          <a:prstGeom prst="rect">
            <a:avLst/>
          </a:prstGeom>
          <a:solidFill>
            <a:schemeClr val="tx1">
              <a:lumMod val="50000"/>
              <a:lumOff val="50000"/>
            </a:schemeClr>
          </a:solidFill>
        </p:spPr>
        <p:txBody>
          <a:bodyPr>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fontAlgn="auto">
              <a:spcAft>
                <a:spcPts val="0"/>
              </a:spcAft>
              <a:defRPr/>
            </a:pPr>
            <a:endParaRPr lang="de-DE" dirty="0"/>
          </a:p>
        </p:txBody>
      </p:sp>
      <p:pic>
        <p:nvPicPr>
          <p:cNvPr id="7175" name="Grafik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2050" y="0"/>
            <a:ext cx="14573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Untertitel 8">
            <a:extLst>
              <a:ext uri="{FF2B5EF4-FFF2-40B4-BE49-F238E27FC236}">
                <a16:creationId xmlns:a16="http://schemas.microsoft.com/office/drawing/2014/main" id="{1F96A5BD-4F10-44D0-B226-4537C6913E6E}"/>
              </a:ext>
            </a:extLst>
          </p:cNvPr>
          <p:cNvSpPr txBox="1">
            <a:spLocks/>
          </p:cNvSpPr>
          <p:nvPr/>
        </p:nvSpPr>
        <p:spPr bwMode="auto">
          <a:xfrm>
            <a:off x="555679" y="4721225"/>
            <a:ext cx="6708775" cy="143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Clr>
                <a:srgbClr val="C00000"/>
              </a:buClr>
              <a:buFont typeface="Wingdings" panose="05000000000000000000" pitchFamily="2" charset="2"/>
              <a:buChar char="§"/>
              <a:defRPr>
                <a:solidFill>
                  <a:schemeClr val="tx1"/>
                </a:solidFill>
                <a:latin typeface="Calibri" panose="020F0502020204030204" pitchFamily="34" charset="0"/>
              </a:defRPr>
            </a:lvl1pPr>
            <a:lvl2pPr marL="742950" indent="-285750">
              <a:lnSpc>
                <a:spcPct val="90000"/>
              </a:lnSpc>
              <a:spcBef>
                <a:spcPts val="500"/>
              </a:spcBef>
              <a:buClr>
                <a:srgbClr val="C00000"/>
              </a:buClr>
              <a:buFont typeface="Wingdings" panose="05000000000000000000" pitchFamily="2" charset="2"/>
              <a:buChar char="§"/>
              <a:defRPr sz="1600">
                <a:solidFill>
                  <a:schemeClr val="tx1"/>
                </a:solidFill>
                <a:latin typeface="Calibri" panose="020F0502020204030204" pitchFamily="34" charset="0"/>
              </a:defRPr>
            </a:lvl2pPr>
            <a:lvl3pPr marL="1143000" indent="-228600">
              <a:lnSpc>
                <a:spcPct val="90000"/>
              </a:lnSpc>
              <a:spcBef>
                <a:spcPts val="500"/>
              </a:spcBef>
              <a:buClr>
                <a:srgbClr val="C00000"/>
              </a:buClr>
              <a:buFont typeface="Symbol" panose="05050102010706020507" pitchFamily="18" charset="2"/>
              <a:buChar char="-"/>
              <a:defRPr sz="1600">
                <a:solidFill>
                  <a:schemeClr val="tx1"/>
                </a:solidFill>
                <a:latin typeface="Calibri" panose="020F0502020204030204" pitchFamily="34" charset="0"/>
              </a:defRPr>
            </a:lvl3pPr>
            <a:lvl4pPr marL="1600200" indent="-228600">
              <a:lnSpc>
                <a:spcPct val="90000"/>
              </a:lnSpc>
              <a:spcBef>
                <a:spcPts val="500"/>
              </a:spcBef>
              <a:buClr>
                <a:srgbClr val="C00000"/>
              </a:buClr>
              <a:buFont typeface="Symbol" panose="05050102010706020507" pitchFamily="18" charset="2"/>
              <a:buChar char="-"/>
              <a:defRPr sz="1600">
                <a:solidFill>
                  <a:schemeClr val="tx1"/>
                </a:solidFill>
                <a:latin typeface="Calibri" panose="020F0502020204030204" pitchFamily="34" charset="0"/>
              </a:defRPr>
            </a:lvl4pPr>
            <a:lvl5pPr marL="2057400" indent="-228600">
              <a:lnSpc>
                <a:spcPct val="90000"/>
              </a:lnSpc>
              <a:spcBef>
                <a:spcPts val="500"/>
              </a:spcBef>
              <a:buClr>
                <a:srgbClr val="C00000"/>
              </a:buClr>
              <a:buFont typeface="Symbol" panose="05050102010706020507" pitchFamily="18" charset="2"/>
              <a:buChar char="-"/>
              <a:defRPr sz="14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Clr>
                <a:srgbClr val="C00000"/>
              </a:buClr>
              <a:buFont typeface="Symbol" panose="05050102010706020507" pitchFamily="18" charset="2"/>
              <a:buChar char="-"/>
              <a:defRPr sz="1400">
                <a:solidFill>
                  <a:schemeClr val="tx1"/>
                </a:solidFill>
                <a:latin typeface="Calibri" panose="020F0502020204030204" pitchFamily="34" charset="0"/>
              </a:defRPr>
            </a:lvl9pPr>
          </a:lstStyle>
          <a:p>
            <a:pPr algn="just" eaLnBrk="1" hangingPunct="1">
              <a:spcBef>
                <a:spcPts val="0"/>
              </a:spcBef>
              <a:buFont typeface="Wingdings" panose="05000000000000000000" pitchFamily="2" charset="2"/>
              <a:buNone/>
            </a:pPr>
            <a:r>
              <a:rPr lang="de-DE" altLang="de-DE" sz="1600" b="1" dirty="0"/>
              <a:t>Frank Sarangi, LL.M.</a:t>
            </a:r>
          </a:p>
          <a:p>
            <a:pPr algn="just" eaLnBrk="1" hangingPunct="1">
              <a:spcBef>
                <a:spcPts val="0"/>
              </a:spcBef>
              <a:buFont typeface="Wingdings" panose="05000000000000000000" pitchFamily="2" charset="2"/>
              <a:buNone/>
            </a:pPr>
            <a:r>
              <a:rPr lang="de-DE" altLang="de-DE" sz="1600" b="1" dirty="0"/>
              <a:t>Rechtsanwalt</a:t>
            </a:r>
          </a:p>
          <a:p>
            <a:pPr algn="just" eaLnBrk="1" hangingPunct="1">
              <a:spcBef>
                <a:spcPts val="0"/>
              </a:spcBef>
              <a:buFont typeface="Wingdings" panose="05000000000000000000" pitchFamily="2" charset="2"/>
              <a:buNone/>
            </a:pPr>
            <a:r>
              <a:rPr lang="de-DE" altLang="de-DE" sz="1600" b="1" dirty="0"/>
              <a:t>Fachanwalt für Medizinrecht</a:t>
            </a:r>
          </a:p>
          <a:p>
            <a:pPr algn="just" eaLnBrk="1" hangingPunct="1">
              <a:spcBef>
                <a:spcPts val="0"/>
              </a:spcBef>
              <a:buFont typeface="Wingdings" panose="05000000000000000000" pitchFamily="2" charset="2"/>
              <a:buNone/>
            </a:pPr>
            <a:r>
              <a:rPr lang="de-DE" altLang="de-DE" sz="1200" dirty="0"/>
              <a:t>Lehrbeauftragter für Medizinrecht und Digital Health </a:t>
            </a:r>
          </a:p>
          <a:p>
            <a:pPr algn="just" eaLnBrk="1" hangingPunct="1">
              <a:spcBef>
                <a:spcPts val="0"/>
              </a:spcBef>
              <a:buFont typeface="Wingdings" panose="05000000000000000000" pitchFamily="2" charset="2"/>
              <a:buNone/>
            </a:pPr>
            <a:r>
              <a:rPr lang="de-DE" altLang="de-DE" sz="1200" dirty="0"/>
              <a:t>der Fakultät für Gesundheit der Universität Witten/Herdecke</a:t>
            </a:r>
          </a:p>
          <a:p>
            <a:pPr algn="just" eaLnBrk="1" hangingPunct="1">
              <a:spcBef>
                <a:spcPts val="0"/>
              </a:spcBef>
              <a:buFont typeface="Wingdings" panose="05000000000000000000" pitchFamily="2" charset="2"/>
              <a:buNone/>
            </a:pPr>
            <a:endParaRPr lang="de-DE" altLang="de-DE" sz="1200" dirty="0"/>
          </a:p>
          <a:p>
            <a:pPr algn="just" eaLnBrk="1" hangingPunct="1">
              <a:spcBef>
                <a:spcPts val="0"/>
              </a:spcBef>
              <a:buFont typeface="Wingdings" panose="05000000000000000000" pitchFamily="2" charset="2"/>
              <a:buNone/>
            </a:pPr>
            <a:r>
              <a:rPr lang="de-DE" altLang="de-DE" sz="1200" dirty="0">
                <a:hlinkClick r:id="rId4">
                  <a:extLst>
                    <a:ext uri="{A12FA001-AC4F-418D-AE19-62706E023703}">
                      <ahyp:hlinkClr xmlns:ahyp="http://schemas.microsoft.com/office/drawing/2018/hyperlinkcolor" val="tx"/>
                    </a:ext>
                  </a:extLst>
                </a:hlinkClick>
              </a:rPr>
              <a:t>f.sarangi@kanzlei-am-aerztehaus.de</a:t>
            </a:r>
            <a:r>
              <a:rPr lang="de-DE" altLang="de-DE" sz="1200" dirty="0"/>
              <a:t> </a:t>
            </a:r>
          </a:p>
        </p:txBody>
      </p:sp>
      <p:sp>
        <p:nvSpPr>
          <p:cNvPr id="11" name="Untertitel 8">
            <a:extLst>
              <a:ext uri="{FF2B5EF4-FFF2-40B4-BE49-F238E27FC236}">
                <a16:creationId xmlns:a16="http://schemas.microsoft.com/office/drawing/2014/main" id="{D53BBF70-4030-4373-ACF7-FC129725D970}"/>
              </a:ext>
            </a:extLst>
          </p:cNvPr>
          <p:cNvSpPr>
            <a:spLocks noGrp="1"/>
          </p:cNvSpPr>
          <p:nvPr>
            <p:ph type="subTitle" idx="1"/>
          </p:nvPr>
        </p:nvSpPr>
        <p:spPr>
          <a:xfrm>
            <a:off x="571500" y="2136775"/>
            <a:ext cx="7983537" cy="1948598"/>
          </a:xfrm>
        </p:spPr>
        <p:txBody>
          <a:bodyPr rtlCol="0">
            <a:noAutofit/>
          </a:bodyPr>
          <a:lstStyle/>
          <a:p>
            <a:pPr eaLnBrk="1" fontAlgn="auto" hangingPunct="1">
              <a:spcAft>
                <a:spcPts val="0"/>
              </a:spcAft>
              <a:defRPr/>
            </a:pPr>
            <a:r>
              <a:rPr lang="de-DE" sz="2400" b="1" cap="all" dirty="0">
                <a:solidFill>
                  <a:srgbClr val="C00000"/>
                </a:solidFill>
              </a:rPr>
              <a:t>Vielen dank für die Aufmerksamkeit</a:t>
            </a:r>
            <a:endParaRPr lang="de-DE" cap="all" dirty="0">
              <a:solidFill>
                <a:srgbClr val="C00000"/>
              </a:solidFill>
            </a:endParaRPr>
          </a:p>
          <a:p>
            <a:pPr eaLnBrk="1" fontAlgn="auto" hangingPunct="1">
              <a:spcAft>
                <a:spcPts val="0"/>
              </a:spcAft>
              <a:defRPr/>
            </a:pPr>
            <a:endParaRPr lang="de-DE" cap="all" dirty="0">
              <a:solidFill>
                <a:srgbClr val="C00000"/>
              </a:solidFill>
              <a:hlinkClick r:id="" action="ppaction://noaction">
                <a:extLst>
                  <a:ext uri="{A12FA001-AC4F-418D-AE19-62706E023703}">
                    <ahyp:hlinkClr xmlns:ahyp="http://schemas.microsoft.com/office/drawing/2018/hyperlinkcolor" val="tx"/>
                  </a:ext>
                </a:extLst>
              </a:hlinkClick>
            </a:endParaRPr>
          </a:p>
          <a:p>
            <a:pPr eaLnBrk="1" fontAlgn="auto" hangingPunct="1">
              <a:spcAft>
                <a:spcPts val="0"/>
              </a:spcAft>
              <a:defRPr/>
            </a:pPr>
            <a:r>
              <a:rPr lang="de-DE" cap="all" dirty="0">
                <a:solidFill>
                  <a:srgbClr val="C00000"/>
                </a:solidFill>
                <a:hlinkClick r:id="" action="ppaction://noaction">
                  <a:extLst>
                    <a:ext uri="{A12FA001-AC4F-418D-AE19-62706E023703}">
                      <ahyp:hlinkClr xmlns:ahyp="http://schemas.microsoft.com/office/drawing/2018/hyperlinkcolor" val="tx"/>
                    </a:ext>
                  </a:extLst>
                </a:hlinkClick>
              </a:rPr>
              <a:t>www.kanzlei-am-aerztehaus.de</a:t>
            </a:r>
            <a:endParaRPr lang="de-DE" cap="all" dirty="0">
              <a:solidFill>
                <a:srgbClr val="C00000"/>
              </a:solidFill>
            </a:endParaRPr>
          </a:p>
          <a:p>
            <a:pPr eaLnBrk="1" fontAlgn="auto" hangingPunct="1">
              <a:spcAft>
                <a:spcPts val="0"/>
              </a:spcAft>
              <a:defRPr/>
            </a:pPr>
            <a:r>
              <a:rPr lang="de-DE" cap="all" dirty="0">
                <a:solidFill>
                  <a:srgbClr val="C00000"/>
                </a:solidFill>
              </a:rPr>
              <a:t>Oberländer Ufer 174</a:t>
            </a:r>
          </a:p>
          <a:p>
            <a:pPr eaLnBrk="1" fontAlgn="auto" hangingPunct="1">
              <a:spcAft>
                <a:spcPts val="0"/>
              </a:spcAft>
              <a:defRPr/>
            </a:pPr>
            <a:r>
              <a:rPr lang="de-DE" cap="all" dirty="0">
                <a:solidFill>
                  <a:srgbClr val="C00000"/>
                </a:solidFill>
              </a:rPr>
              <a:t>50968 </a:t>
            </a:r>
            <a:r>
              <a:rPr lang="de-DE" cap="all" dirty="0" err="1">
                <a:solidFill>
                  <a:srgbClr val="C00000"/>
                </a:solidFill>
              </a:rPr>
              <a:t>KÖln</a:t>
            </a:r>
            <a:endParaRPr lang="de-DE" cap="all" dirty="0">
              <a:solidFill>
                <a:srgbClr val="C00000"/>
              </a:solidFill>
            </a:endParaRPr>
          </a:p>
        </p:txBody>
      </p:sp>
      <p:pic>
        <p:nvPicPr>
          <p:cNvPr id="9" name="Grafik 8">
            <a:extLst>
              <a:ext uri="{FF2B5EF4-FFF2-40B4-BE49-F238E27FC236}">
                <a16:creationId xmlns:a16="http://schemas.microsoft.com/office/drawing/2014/main" id="{A5472C8F-E7A8-4A7F-850B-A7E2F94558D7}"/>
              </a:ext>
            </a:extLst>
          </p:cNvPr>
          <p:cNvPicPr>
            <a:picLocks noChangeAspect="1"/>
          </p:cNvPicPr>
          <p:nvPr/>
        </p:nvPicPr>
        <p:blipFill>
          <a:blip r:embed="rId5"/>
          <a:stretch>
            <a:fillRect/>
          </a:stretch>
        </p:blipFill>
        <p:spPr>
          <a:xfrm>
            <a:off x="7405411" y="5057890"/>
            <a:ext cx="773685" cy="764420"/>
          </a:xfrm>
          <a:prstGeom prst="rect">
            <a:avLst/>
          </a:prstGeom>
        </p:spPr>
      </p:pic>
    </p:spTree>
    <p:extLst>
      <p:ext uri="{BB962C8B-B14F-4D97-AF65-F5344CB8AC3E}">
        <p14:creationId xmlns:p14="http://schemas.microsoft.com/office/powerpoint/2010/main" val="46461685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2"/>
          <p:cNvSpPr txBox="1">
            <a:spLocks/>
          </p:cNvSpPr>
          <p:nvPr/>
        </p:nvSpPr>
        <p:spPr>
          <a:xfrm>
            <a:off x="-9525" y="6503988"/>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
        <p:nvSpPr>
          <p:cNvPr id="10" name="Titel 1"/>
          <p:cNvSpPr txBox="1">
            <a:spLocks/>
          </p:cNvSpPr>
          <p:nvPr/>
        </p:nvSpPr>
        <p:spPr>
          <a:xfrm>
            <a:off x="238125" y="317499"/>
            <a:ext cx="8218487" cy="633413"/>
          </a:xfrm>
          <a:prstGeom prst="rect">
            <a:avLst/>
          </a:prstGeom>
          <a:ln w="1270">
            <a:noFill/>
          </a:ln>
        </p:spPr>
        <p:txBody>
          <a:bodyPr vert="horz" lIns="91440" tIns="45720" rIns="91440" bIns="45720" rtlCol="0" anchor="ctr">
            <a:noAutofit/>
          </a:bodyPr>
          <a:lstStyle>
            <a:lvl1pPr algn="l" defTabSz="914400" rtl="0" eaLnBrk="1" latinLnBrk="0" hangingPunct="1">
              <a:spcBef>
                <a:spcPct val="0"/>
              </a:spcBef>
              <a:buNone/>
              <a:defRPr sz="1800" kern="1200">
                <a:solidFill>
                  <a:schemeClr val="tx1"/>
                </a:solidFill>
                <a:latin typeface="+mj-lt"/>
                <a:ea typeface="+mj-ea"/>
                <a:cs typeface="+mj-cs"/>
              </a:defRPr>
            </a:lvl1pPr>
          </a:lstStyle>
          <a:p>
            <a:pPr algn="ctr" fontAlgn="auto">
              <a:spcAft>
                <a:spcPts val="0"/>
              </a:spcAft>
            </a:pPr>
            <a:r>
              <a:rPr lang="de-DE" sz="2800" b="1" dirty="0">
                <a:solidFill>
                  <a:schemeClr val="bg1"/>
                </a:solidFill>
                <a:latin typeface="Arial" panose="020B0604020202020204" pitchFamily="34" charset="0"/>
                <a:cs typeface="Arial" panose="020B0604020202020204" pitchFamily="34" charset="0"/>
              </a:rPr>
              <a:t>Zahlen und Basics </a:t>
            </a:r>
            <a:endParaRPr lang="de-DE" sz="2400" dirty="0">
              <a:solidFill>
                <a:schemeClr val="bg1">
                  <a:lumMod val="95000"/>
                </a:schemeClr>
              </a:solidFill>
              <a:latin typeface="Arial" panose="020B0604020202020204" pitchFamily="34" charset="0"/>
              <a:cs typeface="Arial" panose="020B0604020202020204" pitchFamily="34" charset="0"/>
            </a:endParaRPr>
          </a:p>
        </p:txBody>
      </p:sp>
      <p:pic>
        <p:nvPicPr>
          <p:cNvPr id="1026" name="Picture 2" descr="Große Offenheit für Video-Sprechstunde">
            <a:extLst>
              <a:ext uri="{FF2B5EF4-FFF2-40B4-BE49-F238E27FC236}">
                <a16:creationId xmlns:a16="http://schemas.microsoft.com/office/drawing/2014/main" id="{739A73D3-8067-4440-9DB6-E68679A3DC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488" y="1787361"/>
            <a:ext cx="7625124" cy="4287809"/>
          </a:xfrm>
          <a:prstGeom prst="rect">
            <a:avLst/>
          </a:prstGeom>
          <a:noFill/>
          <a:extLst>
            <a:ext uri="{909E8E84-426E-40DD-AFC4-6F175D3DCCD1}">
              <a14:hiddenFill xmlns:a14="http://schemas.microsoft.com/office/drawing/2010/main">
                <a:solidFill>
                  <a:srgbClr val="FFFFFF"/>
                </a:solidFill>
              </a14:hiddenFill>
            </a:ext>
          </a:extLst>
        </p:spPr>
      </p:pic>
      <p:sp>
        <p:nvSpPr>
          <p:cNvPr id="9" name="Titel 1">
            <a:extLst>
              <a:ext uri="{FF2B5EF4-FFF2-40B4-BE49-F238E27FC236}">
                <a16:creationId xmlns:a16="http://schemas.microsoft.com/office/drawing/2014/main" id="{DADAC1E0-4B3A-4498-91EA-A89FFD832A5C}"/>
              </a:ext>
            </a:extLst>
          </p:cNvPr>
          <p:cNvSpPr txBox="1">
            <a:spLocks/>
          </p:cNvSpPr>
          <p:nvPr/>
        </p:nvSpPr>
        <p:spPr>
          <a:xfrm>
            <a:off x="488950" y="236730"/>
            <a:ext cx="8229600" cy="1143000"/>
          </a:xfrm>
          <a:prstGeom prst="rect">
            <a:avLst/>
          </a:prstGeom>
          <a:solidFill>
            <a:schemeClr val="tx1">
              <a:lumMod val="50000"/>
              <a:lumOff val="50000"/>
            </a:schemeClr>
          </a:solidFill>
        </p:spPr>
        <p:txBody>
          <a:bodyPr>
            <a:normAutofit fontScale="92500" lnSpcReduction="20000"/>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Akzeptanz von digitalen (Aufklärungs-)Tools in der ambulanten Versorgung</a:t>
            </a:r>
          </a:p>
        </p:txBody>
      </p:sp>
      <p:sp>
        <p:nvSpPr>
          <p:cNvPr id="2" name="Rechteck 1">
            <a:extLst>
              <a:ext uri="{FF2B5EF4-FFF2-40B4-BE49-F238E27FC236}">
                <a16:creationId xmlns:a16="http://schemas.microsoft.com/office/drawing/2014/main" id="{7C7A42BC-C682-4F88-BBAE-090FE61288FB}"/>
              </a:ext>
            </a:extLst>
          </p:cNvPr>
          <p:cNvSpPr/>
          <p:nvPr/>
        </p:nvSpPr>
        <p:spPr>
          <a:xfrm>
            <a:off x="238125" y="6160575"/>
            <a:ext cx="1085554" cy="261610"/>
          </a:xfrm>
          <a:prstGeom prst="rect">
            <a:avLst/>
          </a:prstGeom>
        </p:spPr>
        <p:txBody>
          <a:bodyPr wrap="none">
            <a:spAutoFit/>
          </a:bodyPr>
          <a:lstStyle/>
          <a:p>
            <a:pPr>
              <a:spcBef>
                <a:spcPts val="900"/>
              </a:spcBef>
              <a:defRPr/>
            </a:pPr>
            <a:r>
              <a:rPr lang="de-DE" sz="1100" dirty="0">
                <a:latin typeface="Arial" panose="020B0604020202020204" pitchFamily="34" charset="0"/>
                <a:cs typeface="Arial" panose="020B0604020202020204" pitchFamily="34" charset="0"/>
              </a:rPr>
              <a:t>Quelle: </a:t>
            </a:r>
            <a:r>
              <a:rPr lang="de-DE" sz="1100" dirty="0" err="1">
                <a:latin typeface="Arial" panose="020B0604020202020204" pitchFamily="34" charset="0"/>
                <a:cs typeface="Arial" panose="020B0604020202020204" pitchFamily="34" charset="0"/>
              </a:rPr>
              <a:t>bitkom</a:t>
            </a:r>
            <a:endParaRPr lang="de-DE"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4752158"/>
      </p:ext>
    </p:extLst>
  </p:cSld>
  <p:clrMapOvr>
    <a:masterClrMapping/>
  </p:clrMapOvr>
  <mc:AlternateContent xmlns:mc="http://schemas.openxmlformats.org/markup-compatibility/2006" xmlns:p14="http://schemas.microsoft.com/office/powerpoint/2010/main">
    <mc:Choice Requires="p14">
      <p:transition spd="slow" p14:dur="2000">
        <p14:wheelReverse spokes="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2"/>
          <p:cNvSpPr txBox="1">
            <a:spLocks/>
          </p:cNvSpPr>
          <p:nvPr/>
        </p:nvSpPr>
        <p:spPr>
          <a:xfrm>
            <a:off x="-9525" y="6503988"/>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
        <p:nvSpPr>
          <p:cNvPr id="10" name="Titel 1"/>
          <p:cNvSpPr txBox="1">
            <a:spLocks/>
          </p:cNvSpPr>
          <p:nvPr/>
        </p:nvSpPr>
        <p:spPr>
          <a:xfrm>
            <a:off x="238125" y="317499"/>
            <a:ext cx="8218487" cy="633413"/>
          </a:xfrm>
          <a:prstGeom prst="rect">
            <a:avLst/>
          </a:prstGeom>
          <a:ln w="1270">
            <a:noFill/>
          </a:ln>
        </p:spPr>
        <p:txBody>
          <a:bodyPr vert="horz" lIns="91440" tIns="45720" rIns="91440" bIns="45720" rtlCol="0" anchor="ctr">
            <a:noAutofit/>
          </a:bodyPr>
          <a:lstStyle>
            <a:lvl1pPr algn="l" defTabSz="914400" rtl="0" eaLnBrk="1" latinLnBrk="0" hangingPunct="1">
              <a:spcBef>
                <a:spcPct val="0"/>
              </a:spcBef>
              <a:buNone/>
              <a:defRPr sz="1800" kern="1200">
                <a:solidFill>
                  <a:schemeClr val="tx1"/>
                </a:solidFill>
                <a:latin typeface="+mj-lt"/>
                <a:ea typeface="+mj-ea"/>
                <a:cs typeface="+mj-cs"/>
              </a:defRPr>
            </a:lvl1pPr>
          </a:lstStyle>
          <a:p>
            <a:pPr algn="ctr" fontAlgn="auto">
              <a:spcAft>
                <a:spcPts val="0"/>
              </a:spcAft>
            </a:pPr>
            <a:r>
              <a:rPr lang="de-DE" sz="2800" b="1" dirty="0">
                <a:solidFill>
                  <a:schemeClr val="bg1"/>
                </a:solidFill>
                <a:latin typeface="Arial" panose="020B0604020202020204" pitchFamily="34" charset="0"/>
                <a:cs typeface="Arial" panose="020B0604020202020204" pitchFamily="34" charset="0"/>
              </a:rPr>
              <a:t>Zahlen und Basics </a:t>
            </a:r>
            <a:endParaRPr lang="de-DE" sz="2400" dirty="0">
              <a:solidFill>
                <a:schemeClr val="bg1">
                  <a:lumMod val="95000"/>
                </a:schemeClr>
              </a:solidFill>
              <a:latin typeface="Arial" panose="020B0604020202020204" pitchFamily="34" charset="0"/>
              <a:cs typeface="Arial" panose="020B0604020202020204" pitchFamily="34" charset="0"/>
            </a:endParaRPr>
          </a:p>
        </p:txBody>
      </p:sp>
      <p:sp>
        <p:nvSpPr>
          <p:cNvPr id="9" name="Titel 1">
            <a:extLst>
              <a:ext uri="{FF2B5EF4-FFF2-40B4-BE49-F238E27FC236}">
                <a16:creationId xmlns:a16="http://schemas.microsoft.com/office/drawing/2014/main" id="{DADAC1E0-4B3A-4498-91EA-A89FFD832A5C}"/>
              </a:ext>
            </a:extLst>
          </p:cNvPr>
          <p:cNvSpPr txBox="1">
            <a:spLocks/>
          </p:cNvSpPr>
          <p:nvPr/>
        </p:nvSpPr>
        <p:spPr>
          <a:xfrm>
            <a:off x="488950" y="236730"/>
            <a:ext cx="8229600" cy="1143000"/>
          </a:xfrm>
          <a:prstGeom prst="rect">
            <a:avLst/>
          </a:prstGeom>
          <a:solidFill>
            <a:schemeClr val="tx1">
              <a:lumMod val="50000"/>
              <a:lumOff val="50000"/>
            </a:schemeClr>
          </a:solidFill>
        </p:spPr>
        <p:txBody>
          <a:bodyPr>
            <a:normAutofit fontScale="77500" lnSpcReduction="20000"/>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Patientenbefragung zur digitalen Anamnese und Aufklärung mittels Tablet – Befragung an drei großen Kliniken</a:t>
            </a:r>
          </a:p>
        </p:txBody>
      </p:sp>
      <p:sp>
        <p:nvSpPr>
          <p:cNvPr id="6" name="Inhaltsplatzhalter 2">
            <a:extLst>
              <a:ext uri="{FF2B5EF4-FFF2-40B4-BE49-F238E27FC236}">
                <a16:creationId xmlns:a16="http://schemas.microsoft.com/office/drawing/2014/main" id="{078B4ED8-6A12-4B17-86C5-D8D773C83871}"/>
              </a:ext>
            </a:extLst>
          </p:cNvPr>
          <p:cNvSpPr txBox="1">
            <a:spLocks/>
          </p:cNvSpPr>
          <p:nvPr/>
        </p:nvSpPr>
        <p:spPr bwMode="auto">
          <a:xfrm>
            <a:off x="202407" y="1683044"/>
            <a:ext cx="8731250" cy="436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Clr>
                <a:srgbClr val="C00000"/>
              </a:buClr>
              <a:buFont typeface="Wingdings" pitchFamily="2" charset="2"/>
              <a:buChar char="§"/>
              <a:defRPr kern="1200">
                <a:solidFill>
                  <a:schemeClr val="tx1"/>
                </a:solidFill>
                <a:latin typeface="+mn-lt"/>
                <a:ea typeface="+mn-ea"/>
                <a:cs typeface="+mn-cs"/>
              </a:defRPr>
            </a:lvl1pPr>
            <a:lvl2pPr marL="685800" indent="-228600" algn="l" rtl="0" fontAlgn="base">
              <a:lnSpc>
                <a:spcPct val="90000"/>
              </a:lnSpc>
              <a:spcBef>
                <a:spcPts val="500"/>
              </a:spcBef>
              <a:spcAft>
                <a:spcPct val="0"/>
              </a:spcAft>
              <a:buClr>
                <a:srgbClr val="C00000"/>
              </a:buClr>
              <a:buFont typeface="Wingdings" pitchFamily="2" charset="2"/>
              <a:buChar char="§"/>
              <a:defRPr sz="1600" kern="1200">
                <a:solidFill>
                  <a:schemeClr val="tx1"/>
                </a:solidFill>
                <a:latin typeface="+mn-lt"/>
                <a:ea typeface="+mn-ea"/>
                <a:cs typeface="+mn-cs"/>
              </a:defRPr>
            </a:lvl2pPr>
            <a:lvl3pPr marL="11430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3pPr>
            <a:lvl4pPr marL="16002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Clr>
                <a:srgbClr val="C00000"/>
              </a:buClr>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900"/>
              </a:spcBef>
              <a:buNone/>
              <a:defRPr/>
            </a:pPr>
            <a:endParaRPr lang="de-DE" sz="1600" dirty="0">
              <a:latin typeface="Arial" panose="020B0604020202020204" pitchFamily="34" charset="0"/>
              <a:cs typeface="Arial" panose="020B0604020202020204" pitchFamily="34" charset="0"/>
            </a:endParaRPr>
          </a:p>
        </p:txBody>
      </p:sp>
      <p:graphicFrame>
        <p:nvGraphicFramePr>
          <p:cNvPr id="4" name="Diagramm 3">
            <a:extLst>
              <a:ext uri="{FF2B5EF4-FFF2-40B4-BE49-F238E27FC236}">
                <a16:creationId xmlns:a16="http://schemas.microsoft.com/office/drawing/2014/main" id="{E0DC2A97-2E24-4799-AA46-DEC0CC792BAD}"/>
              </a:ext>
            </a:extLst>
          </p:cNvPr>
          <p:cNvGraphicFramePr/>
          <p:nvPr>
            <p:extLst>
              <p:ext uri="{D42A27DB-BD31-4B8C-83A1-F6EECF244321}">
                <p14:modId xmlns:p14="http://schemas.microsoft.com/office/powerpoint/2010/main" val="278542323"/>
              </p:ext>
            </p:extLst>
          </p:nvPr>
        </p:nvGraphicFramePr>
        <p:xfrm>
          <a:off x="1555750" y="1808548"/>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hteck 10">
            <a:extLst>
              <a:ext uri="{FF2B5EF4-FFF2-40B4-BE49-F238E27FC236}">
                <a16:creationId xmlns:a16="http://schemas.microsoft.com/office/drawing/2014/main" id="{78D48FA4-80E7-4E15-86C9-5C6287F6FAC7}"/>
              </a:ext>
            </a:extLst>
          </p:cNvPr>
          <p:cNvSpPr/>
          <p:nvPr/>
        </p:nvSpPr>
        <p:spPr>
          <a:xfrm>
            <a:off x="238125" y="6160575"/>
            <a:ext cx="1885453" cy="261610"/>
          </a:xfrm>
          <a:prstGeom prst="rect">
            <a:avLst/>
          </a:prstGeom>
        </p:spPr>
        <p:txBody>
          <a:bodyPr wrap="none">
            <a:spAutoFit/>
          </a:bodyPr>
          <a:lstStyle/>
          <a:p>
            <a:pPr>
              <a:spcBef>
                <a:spcPts val="900"/>
              </a:spcBef>
              <a:defRPr/>
            </a:pPr>
            <a:r>
              <a:rPr lang="de-DE" sz="1100" dirty="0">
                <a:latin typeface="Arial" panose="020B0604020202020204" pitchFamily="34" charset="0"/>
                <a:cs typeface="Arial" panose="020B0604020202020204" pitchFamily="34" charset="0"/>
              </a:rPr>
              <a:t>Quelle: </a:t>
            </a:r>
            <a:r>
              <a:rPr lang="de-DE" sz="1100" dirty="0" err="1">
                <a:latin typeface="Arial" panose="020B0604020202020204" pitchFamily="34" charset="0"/>
                <a:cs typeface="Arial" panose="020B0604020202020204" pitchFamily="34" charset="0"/>
              </a:rPr>
              <a:t>thieme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compliance</a:t>
            </a:r>
            <a:r>
              <a:rPr lang="de-DE" sz="11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29266672"/>
      </p:ext>
    </p:extLst>
  </p:cSld>
  <p:clrMapOvr>
    <a:masterClrMapping/>
  </p:clrMapOvr>
  <mc:AlternateContent xmlns:mc="http://schemas.openxmlformats.org/markup-compatibility/2006" xmlns:p14="http://schemas.microsoft.com/office/powerpoint/2010/main">
    <mc:Choice Requires="p14">
      <p:transition spd="slow" p14:dur="2000">
        <p14:wheelReverse spokes="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2"/>
          <p:cNvSpPr txBox="1">
            <a:spLocks/>
          </p:cNvSpPr>
          <p:nvPr/>
        </p:nvSpPr>
        <p:spPr>
          <a:xfrm>
            <a:off x="-9525" y="6503988"/>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
        <p:nvSpPr>
          <p:cNvPr id="10" name="Titel 1"/>
          <p:cNvSpPr txBox="1">
            <a:spLocks/>
          </p:cNvSpPr>
          <p:nvPr/>
        </p:nvSpPr>
        <p:spPr>
          <a:xfrm>
            <a:off x="238125" y="317499"/>
            <a:ext cx="8218487" cy="633413"/>
          </a:xfrm>
          <a:prstGeom prst="rect">
            <a:avLst/>
          </a:prstGeom>
          <a:ln w="1270">
            <a:noFill/>
          </a:ln>
        </p:spPr>
        <p:txBody>
          <a:bodyPr vert="horz" lIns="91440" tIns="45720" rIns="91440" bIns="45720" rtlCol="0" anchor="ctr">
            <a:noAutofit/>
          </a:bodyPr>
          <a:lstStyle>
            <a:lvl1pPr algn="l" defTabSz="914400" rtl="0" eaLnBrk="1" latinLnBrk="0" hangingPunct="1">
              <a:spcBef>
                <a:spcPct val="0"/>
              </a:spcBef>
              <a:buNone/>
              <a:defRPr sz="1800" kern="1200">
                <a:solidFill>
                  <a:schemeClr val="tx1"/>
                </a:solidFill>
                <a:latin typeface="+mj-lt"/>
                <a:ea typeface="+mj-ea"/>
                <a:cs typeface="+mj-cs"/>
              </a:defRPr>
            </a:lvl1pPr>
          </a:lstStyle>
          <a:p>
            <a:pPr algn="ctr" fontAlgn="auto">
              <a:spcAft>
                <a:spcPts val="0"/>
              </a:spcAft>
            </a:pPr>
            <a:r>
              <a:rPr lang="de-DE" sz="2800" b="1" dirty="0">
                <a:solidFill>
                  <a:schemeClr val="bg1"/>
                </a:solidFill>
                <a:latin typeface="Arial" panose="020B0604020202020204" pitchFamily="34" charset="0"/>
                <a:cs typeface="Arial" panose="020B0604020202020204" pitchFamily="34" charset="0"/>
              </a:rPr>
              <a:t>Zahlen und Basics </a:t>
            </a:r>
            <a:endParaRPr lang="de-DE" sz="2400" dirty="0">
              <a:solidFill>
                <a:schemeClr val="bg1">
                  <a:lumMod val="95000"/>
                </a:schemeClr>
              </a:solidFill>
              <a:latin typeface="Arial" panose="020B0604020202020204" pitchFamily="34" charset="0"/>
              <a:cs typeface="Arial" panose="020B0604020202020204" pitchFamily="34" charset="0"/>
            </a:endParaRPr>
          </a:p>
        </p:txBody>
      </p:sp>
      <p:sp>
        <p:nvSpPr>
          <p:cNvPr id="9" name="Titel 1">
            <a:extLst>
              <a:ext uri="{FF2B5EF4-FFF2-40B4-BE49-F238E27FC236}">
                <a16:creationId xmlns:a16="http://schemas.microsoft.com/office/drawing/2014/main" id="{DADAC1E0-4B3A-4498-91EA-A89FFD832A5C}"/>
              </a:ext>
            </a:extLst>
          </p:cNvPr>
          <p:cNvSpPr txBox="1">
            <a:spLocks/>
          </p:cNvSpPr>
          <p:nvPr/>
        </p:nvSpPr>
        <p:spPr>
          <a:xfrm>
            <a:off x="488950" y="236730"/>
            <a:ext cx="8229600" cy="1143000"/>
          </a:xfrm>
          <a:prstGeom prst="rect">
            <a:avLst/>
          </a:prstGeom>
          <a:solidFill>
            <a:schemeClr val="tx1">
              <a:lumMod val="50000"/>
              <a:lumOff val="50000"/>
            </a:schemeClr>
          </a:solidFill>
        </p:spPr>
        <p:txBody>
          <a:bodyPr>
            <a:normAutofit fontScale="77500" lnSpcReduction="20000"/>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Patientenbefragung zur digitalen Anamnese und Aufklärung mittels Tablet – Befragung an drei großen Kliniken</a:t>
            </a:r>
          </a:p>
        </p:txBody>
      </p:sp>
      <p:sp>
        <p:nvSpPr>
          <p:cNvPr id="6" name="Inhaltsplatzhalter 2">
            <a:extLst>
              <a:ext uri="{FF2B5EF4-FFF2-40B4-BE49-F238E27FC236}">
                <a16:creationId xmlns:a16="http://schemas.microsoft.com/office/drawing/2014/main" id="{078B4ED8-6A12-4B17-86C5-D8D773C83871}"/>
              </a:ext>
            </a:extLst>
          </p:cNvPr>
          <p:cNvSpPr txBox="1">
            <a:spLocks/>
          </p:cNvSpPr>
          <p:nvPr/>
        </p:nvSpPr>
        <p:spPr bwMode="auto">
          <a:xfrm>
            <a:off x="202407" y="1683044"/>
            <a:ext cx="8731250" cy="436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Clr>
                <a:srgbClr val="C00000"/>
              </a:buClr>
              <a:buFont typeface="Wingdings" pitchFamily="2" charset="2"/>
              <a:buChar char="§"/>
              <a:defRPr kern="1200">
                <a:solidFill>
                  <a:schemeClr val="tx1"/>
                </a:solidFill>
                <a:latin typeface="+mn-lt"/>
                <a:ea typeface="+mn-ea"/>
                <a:cs typeface="+mn-cs"/>
              </a:defRPr>
            </a:lvl1pPr>
            <a:lvl2pPr marL="685800" indent="-228600" algn="l" rtl="0" fontAlgn="base">
              <a:lnSpc>
                <a:spcPct val="90000"/>
              </a:lnSpc>
              <a:spcBef>
                <a:spcPts val="500"/>
              </a:spcBef>
              <a:spcAft>
                <a:spcPct val="0"/>
              </a:spcAft>
              <a:buClr>
                <a:srgbClr val="C00000"/>
              </a:buClr>
              <a:buFont typeface="Wingdings" pitchFamily="2" charset="2"/>
              <a:buChar char="§"/>
              <a:defRPr sz="1600" kern="1200">
                <a:solidFill>
                  <a:schemeClr val="tx1"/>
                </a:solidFill>
                <a:latin typeface="+mn-lt"/>
                <a:ea typeface="+mn-ea"/>
                <a:cs typeface="+mn-cs"/>
              </a:defRPr>
            </a:lvl2pPr>
            <a:lvl3pPr marL="11430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3pPr>
            <a:lvl4pPr marL="16002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Clr>
                <a:srgbClr val="C00000"/>
              </a:buClr>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900"/>
              </a:spcBef>
              <a:buNone/>
              <a:defRPr/>
            </a:pPr>
            <a:endParaRPr lang="de-DE" sz="1600" dirty="0">
              <a:latin typeface="Arial" panose="020B0604020202020204" pitchFamily="34" charset="0"/>
              <a:cs typeface="Arial" panose="020B0604020202020204" pitchFamily="34" charset="0"/>
            </a:endParaRPr>
          </a:p>
        </p:txBody>
      </p:sp>
      <p:graphicFrame>
        <p:nvGraphicFramePr>
          <p:cNvPr id="4" name="Diagramm 3">
            <a:extLst>
              <a:ext uri="{FF2B5EF4-FFF2-40B4-BE49-F238E27FC236}">
                <a16:creationId xmlns:a16="http://schemas.microsoft.com/office/drawing/2014/main" id="{E0DC2A97-2E24-4799-AA46-DEC0CC792BAD}"/>
              </a:ext>
            </a:extLst>
          </p:cNvPr>
          <p:cNvGraphicFramePr/>
          <p:nvPr>
            <p:extLst>
              <p:ext uri="{D42A27DB-BD31-4B8C-83A1-F6EECF244321}">
                <p14:modId xmlns:p14="http://schemas.microsoft.com/office/powerpoint/2010/main" val="2013930787"/>
              </p:ext>
            </p:extLst>
          </p:nvPr>
        </p:nvGraphicFramePr>
        <p:xfrm>
          <a:off x="1555750" y="1808548"/>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hteck 10">
            <a:extLst>
              <a:ext uri="{FF2B5EF4-FFF2-40B4-BE49-F238E27FC236}">
                <a16:creationId xmlns:a16="http://schemas.microsoft.com/office/drawing/2014/main" id="{78D48FA4-80E7-4E15-86C9-5C6287F6FAC7}"/>
              </a:ext>
            </a:extLst>
          </p:cNvPr>
          <p:cNvSpPr/>
          <p:nvPr/>
        </p:nvSpPr>
        <p:spPr>
          <a:xfrm>
            <a:off x="238125" y="6160575"/>
            <a:ext cx="1885453" cy="261610"/>
          </a:xfrm>
          <a:prstGeom prst="rect">
            <a:avLst/>
          </a:prstGeom>
        </p:spPr>
        <p:txBody>
          <a:bodyPr wrap="none">
            <a:spAutoFit/>
          </a:bodyPr>
          <a:lstStyle/>
          <a:p>
            <a:pPr>
              <a:spcBef>
                <a:spcPts val="900"/>
              </a:spcBef>
              <a:defRPr/>
            </a:pPr>
            <a:r>
              <a:rPr lang="de-DE" sz="1100" dirty="0">
                <a:latin typeface="Arial" panose="020B0604020202020204" pitchFamily="34" charset="0"/>
                <a:cs typeface="Arial" panose="020B0604020202020204" pitchFamily="34" charset="0"/>
              </a:rPr>
              <a:t>Quelle: </a:t>
            </a:r>
            <a:r>
              <a:rPr lang="de-DE" sz="1100" dirty="0" err="1">
                <a:latin typeface="Arial" panose="020B0604020202020204" pitchFamily="34" charset="0"/>
                <a:cs typeface="Arial" panose="020B0604020202020204" pitchFamily="34" charset="0"/>
              </a:rPr>
              <a:t>thieme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compliance</a:t>
            </a:r>
            <a:r>
              <a:rPr lang="de-DE" sz="11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2516085"/>
      </p:ext>
    </p:extLst>
  </p:cSld>
  <p:clrMapOvr>
    <a:masterClrMapping/>
  </p:clrMapOvr>
  <mc:AlternateContent xmlns:mc="http://schemas.openxmlformats.org/markup-compatibility/2006" xmlns:p14="http://schemas.microsoft.com/office/powerpoint/2010/main">
    <mc:Choice Requires="p14">
      <p:transition spd="slow" p14:dur="2000">
        <p14:wheelReverse spokes="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2"/>
          <p:cNvSpPr txBox="1">
            <a:spLocks/>
          </p:cNvSpPr>
          <p:nvPr/>
        </p:nvSpPr>
        <p:spPr>
          <a:xfrm>
            <a:off x="-9525" y="6503988"/>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
        <p:nvSpPr>
          <p:cNvPr id="10" name="Titel 1"/>
          <p:cNvSpPr txBox="1">
            <a:spLocks/>
          </p:cNvSpPr>
          <p:nvPr/>
        </p:nvSpPr>
        <p:spPr>
          <a:xfrm>
            <a:off x="238125" y="317499"/>
            <a:ext cx="8218487" cy="633413"/>
          </a:xfrm>
          <a:prstGeom prst="rect">
            <a:avLst/>
          </a:prstGeom>
          <a:ln w="1270">
            <a:noFill/>
          </a:ln>
        </p:spPr>
        <p:txBody>
          <a:bodyPr vert="horz" lIns="91440" tIns="45720" rIns="91440" bIns="45720" rtlCol="0" anchor="ctr">
            <a:noAutofit/>
          </a:bodyPr>
          <a:lstStyle>
            <a:lvl1pPr algn="l" defTabSz="914400" rtl="0" eaLnBrk="1" latinLnBrk="0" hangingPunct="1">
              <a:spcBef>
                <a:spcPct val="0"/>
              </a:spcBef>
              <a:buNone/>
              <a:defRPr sz="1800" kern="1200">
                <a:solidFill>
                  <a:schemeClr val="tx1"/>
                </a:solidFill>
                <a:latin typeface="+mj-lt"/>
                <a:ea typeface="+mj-ea"/>
                <a:cs typeface="+mj-cs"/>
              </a:defRPr>
            </a:lvl1pPr>
          </a:lstStyle>
          <a:p>
            <a:pPr algn="ctr" fontAlgn="auto">
              <a:spcAft>
                <a:spcPts val="0"/>
              </a:spcAft>
            </a:pPr>
            <a:r>
              <a:rPr lang="de-DE" sz="2800" b="1" dirty="0">
                <a:solidFill>
                  <a:schemeClr val="bg1"/>
                </a:solidFill>
                <a:latin typeface="Arial" panose="020B0604020202020204" pitchFamily="34" charset="0"/>
                <a:cs typeface="Arial" panose="020B0604020202020204" pitchFamily="34" charset="0"/>
              </a:rPr>
              <a:t>Zahlen und Basics </a:t>
            </a:r>
            <a:endParaRPr lang="de-DE" sz="2400" dirty="0">
              <a:solidFill>
                <a:schemeClr val="bg1">
                  <a:lumMod val="95000"/>
                </a:schemeClr>
              </a:solidFill>
              <a:latin typeface="Arial" panose="020B0604020202020204" pitchFamily="34" charset="0"/>
              <a:cs typeface="Arial" panose="020B0604020202020204" pitchFamily="34" charset="0"/>
            </a:endParaRPr>
          </a:p>
        </p:txBody>
      </p:sp>
      <p:sp>
        <p:nvSpPr>
          <p:cNvPr id="9" name="Titel 1">
            <a:extLst>
              <a:ext uri="{FF2B5EF4-FFF2-40B4-BE49-F238E27FC236}">
                <a16:creationId xmlns:a16="http://schemas.microsoft.com/office/drawing/2014/main" id="{DADAC1E0-4B3A-4498-91EA-A89FFD832A5C}"/>
              </a:ext>
            </a:extLst>
          </p:cNvPr>
          <p:cNvSpPr txBox="1">
            <a:spLocks/>
          </p:cNvSpPr>
          <p:nvPr/>
        </p:nvSpPr>
        <p:spPr>
          <a:xfrm>
            <a:off x="488950" y="236730"/>
            <a:ext cx="8229600" cy="1143000"/>
          </a:xfrm>
          <a:prstGeom prst="rect">
            <a:avLst/>
          </a:prstGeom>
          <a:solidFill>
            <a:schemeClr val="tx1">
              <a:lumMod val="50000"/>
              <a:lumOff val="50000"/>
            </a:schemeClr>
          </a:solidFill>
        </p:spPr>
        <p:txBody>
          <a:bodyPr>
            <a:normAutofit fontScale="77500" lnSpcReduction="20000"/>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Patientenbefragung zur digitalen Anamnese und Aufklärung mittels Tablet – Befragung an drei großen Kliniken</a:t>
            </a:r>
          </a:p>
        </p:txBody>
      </p:sp>
      <p:sp>
        <p:nvSpPr>
          <p:cNvPr id="6" name="Inhaltsplatzhalter 2">
            <a:extLst>
              <a:ext uri="{FF2B5EF4-FFF2-40B4-BE49-F238E27FC236}">
                <a16:creationId xmlns:a16="http://schemas.microsoft.com/office/drawing/2014/main" id="{078B4ED8-6A12-4B17-86C5-D8D773C83871}"/>
              </a:ext>
            </a:extLst>
          </p:cNvPr>
          <p:cNvSpPr txBox="1">
            <a:spLocks/>
          </p:cNvSpPr>
          <p:nvPr/>
        </p:nvSpPr>
        <p:spPr bwMode="auto">
          <a:xfrm>
            <a:off x="202407" y="1683044"/>
            <a:ext cx="8731250" cy="4364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Clr>
                <a:srgbClr val="C00000"/>
              </a:buClr>
              <a:buFont typeface="Wingdings" pitchFamily="2" charset="2"/>
              <a:buChar char="§"/>
              <a:defRPr kern="1200">
                <a:solidFill>
                  <a:schemeClr val="tx1"/>
                </a:solidFill>
                <a:latin typeface="+mn-lt"/>
                <a:ea typeface="+mn-ea"/>
                <a:cs typeface="+mn-cs"/>
              </a:defRPr>
            </a:lvl1pPr>
            <a:lvl2pPr marL="685800" indent="-228600" algn="l" rtl="0" fontAlgn="base">
              <a:lnSpc>
                <a:spcPct val="90000"/>
              </a:lnSpc>
              <a:spcBef>
                <a:spcPts val="500"/>
              </a:spcBef>
              <a:spcAft>
                <a:spcPct val="0"/>
              </a:spcAft>
              <a:buClr>
                <a:srgbClr val="C00000"/>
              </a:buClr>
              <a:buFont typeface="Wingdings" pitchFamily="2" charset="2"/>
              <a:buChar char="§"/>
              <a:defRPr sz="1600" kern="1200">
                <a:solidFill>
                  <a:schemeClr val="tx1"/>
                </a:solidFill>
                <a:latin typeface="+mn-lt"/>
                <a:ea typeface="+mn-ea"/>
                <a:cs typeface="+mn-cs"/>
              </a:defRPr>
            </a:lvl2pPr>
            <a:lvl3pPr marL="11430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3pPr>
            <a:lvl4pPr marL="1600200" indent="-228600" algn="l" rtl="0" fontAlgn="base">
              <a:lnSpc>
                <a:spcPct val="90000"/>
              </a:lnSpc>
              <a:spcBef>
                <a:spcPts val="500"/>
              </a:spcBef>
              <a:spcAft>
                <a:spcPct val="0"/>
              </a:spcAft>
              <a:buClr>
                <a:srgbClr val="C00000"/>
              </a:buClr>
              <a:buFont typeface="Symbol" pitchFamily="18" charset="2"/>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Clr>
                <a:srgbClr val="C00000"/>
              </a:buClr>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900"/>
              </a:spcBef>
              <a:buNone/>
              <a:defRPr/>
            </a:pPr>
            <a:endParaRPr lang="de-DE" sz="1600" dirty="0">
              <a:latin typeface="Arial" panose="020B0604020202020204" pitchFamily="34" charset="0"/>
              <a:cs typeface="Arial" panose="020B0604020202020204" pitchFamily="34" charset="0"/>
            </a:endParaRPr>
          </a:p>
        </p:txBody>
      </p:sp>
      <p:graphicFrame>
        <p:nvGraphicFramePr>
          <p:cNvPr id="4" name="Diagramm 3">
            <a:extLst>
              <a:ext uri="{FF2B5EF4-FFF2-40B4-BE49-F238E27FC236}">
                <a16:creationId xmlns:a16="http://schemas.microsoft.com/office/drawing/2014/main" id="{E0DC2A97-2E24-4799-AA46-DEC0CC792BAD}"/>
              </a:ext>
            </a:extLst>
          </p:cNvPr>
          <p:cNvGraphicFramePr/>
          <p:nvPr>
            <p:extLst>
              <p:ext uri="{D42A27DB-BD31-4B8C-83A1-F6EECF244321}">
                <p14:modId xmlns:p14="http://schemas.microsoft.com/office/powerpoint/2010/main" val="55497120"/>
              </p:ext>
            </p:extLst>
          </p:nvPr>
        </p:nvGraphicFramePr>
        <p:xfrm>
          <a:off x="1555750" y="1808548"/>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hteck 10">
            <a:extLst>
              <a:ext uri="{FF2B5EF4-FFF2-40B4-BE49-F238E27FC236}">
                <a16:creationId xmlns:a16="http://schemas.microsoft.com/office/drawing/2014/main" id="{78D48FA4-80E7-4E15-86C9-5C6287F6FAC7}"/>
              </a:ext>
            </a:extLst>
          </p:cNvPr>
          <p:cNvSpPr/>
          <p:nvPr/>
        </p:nvSpPr>
        <p:spPr>
          <a:xfrm>
            <a:off x="238125" y="6160575"/>
            <a:ext cx="1885453" cy="261610"/>
          </a:xfrm>
          <a:prstGeom prst="rect">
            <a:avLst/>
          </a:prstGeom>
        </p:spPr>
        <p:txBody>
          <a:bodyPr wrap="none">
            <a:spAutoFit/>
          </a:bodyPr>
          <a:lstStyle/>
          <a:p>
            <a:pPr>
              <a:spcBef>
                <a:spcPts val="900"/>
              </a:spcBef>
              <a:defRPr/>
            </a:pPr>
            <a:r>
              <a:rPr lang="de-DE" sz="1100" dirty="0">
                <a:latin typeface="Arial" panose="020B0604020202020204" pitchFamily="34" charset="0"/>
                <a:cs typeface="Arial" panose="020B0604020202020204" pitchFamily="34" charset="0"/>
              </a:rPr>
              <a:t>Quelle: </a:t>
            </a:r>
            <a:r>
              <a:rPr lang="de-DE" sz="1100" dirty="0" err="1">
                <a:latin typeface="Arial" panose="020B0604020202020204" pitchFamily="34" charset="0"/>
                <a:cs typeface="Arial" panose="020B0604020202020204" pitchFamily="34" charset="0"/>
              </a:rPr>
              <a:t>thieme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compliance</a:t>
            </a:r>
            <a:r>
              <a:rPr lang="de-DE" sz="11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30728717"/>
      </p:ext>
    </p:extLst>
  </p:cSld>
  <p:clrMapOvr>
    <a:masterClrMapping/>
  </p:clrMapOvr>
  <mc:AlternateContent xmlns:mc="http://schemas.openxmlformats.org/markup-compatibility/2006" xmlns:p14="http://schemas.microsoft.com/office/powerpoint/2010/main">
    <mc:Choice Requires="p14">
      <p:transition spd="slow" p14:dur="2000">
        <p14:wheelReverse spokes="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type="body" idx="1"/>
          </p:nvPr>
        </p:nvSpPr>
        <p:spPr>
          <a:xfrm>
            <a:off x="468313" y="1752600"/>
            <a:ext cx="8218487" cy="4556125"/>
          </a:xfrm>
        </p:spPr>
        <p:txBody>
          <a:bodyPr>
            <a:normAutofit/>
          </a:bodyPr>
          <a:lstStyle/>
          <a:p>
            <a:pPr marL="381000" indent="-381000">
              <a:buFontTx/>
              <a:buNone/>
              <a:defRPr/>
            </a:pPr>
            <a:endParaRPr lang="de-DE" sz="2800" b="1" dirty="0"/>
          </a:p>
          <a:p>
            <a:pPr marL="381000" indent="-381000">
              <a:buFontTx/>
              <a:buNone/>
              <a:defRPr/>
            </a:pPr>
            <a:endParaRPr lang="de-DE" sz="2800" b="1" dirty="0">
              <a:solidFill>
                <a:schemeClr val="tx1"/>
              </a:solidFill>
            </a:endParaRPr>
          </a:p>
          <a:p>
            <a:pPr marL="381000" indent="-381000">
              <a:buFontTx/>
              <a:buNone/>
              <a:defRPr/>
            </a:pPr>
            <a:endParaRPr lang="de-DE" sz="2800" b="1" dirty="0">
              <a:solidFill>
                <a:schemeClr val="tx1"/>
              </a:solidFill>
            </a:endParaRPr>
          </a:p>
          <a:p>
            <a:pPr marL="381000" indent="-381000">
              <a:buFont typeface="Wingdings" pitchFamily="2" charset="2"/>
              <a:buNone/>
              <a:defRPr/>
            </a:pPr>
            <a:endParaRPr lang="de-DE" sz="1100" dirty="0">
              <a:solidFill>
                <a:schemeClr val="tx1"/>
              </a:solidFill>
              <a:sym typeface="Wingdings" pitchFamily="2" charset="2"/>
            </a:endParaRPr>
          </a:p>
          <a:p>
            <a:pPr marL="0" indent="0">
              <a:buFontTx/>
              <a:buNone/>
              <a:defRPr/>
            </a:pPr>
            <a:endParaRPr lang="de-DE" sz="1600" dirty="0">
              <a:sym typeface="Wingdings" pitchFamily="2" charset="2"/>
            </a:endParaRPr>
          </a:p>
          <a:p>
            <a:pPr marL="381000" indent="-381000">
              <a:buFont typeface="Wingdings" pitchFamily="2" charset="2"/>
              <a:buNone/>
              <a:defRPr/>
            </a:pPr>
            <a:endParaRPr lang="de-DE" sz="1600" dirty="0">
              <a:sym typeface="Wingdings" pitchFamily="2" charset="2"/>
            </a:endParaRPr>
          </a:p>
          <a:p>
            <a:pPr marL="381000" indent="-381000">
              <a:buFont typeface="Wingdings" pitchFamily="2" charset="2"/>
              <a:buNone/>
              <a:defRPr/>
            </a:pPr>
            <a:endParaRPr lang="de-DE" sz="1100" dirty="0">
              <a:sym typeface="Wingdings" pitchFamily="2" charset="2"/>
            </a:endParaRPr>
          </a:p>
          <a:p>
            <a:pPr marL="381000" indent="-381000">
              <a:buFont typeface="Wingdings" pitchFamily="2" charset="2"/>
              <a:buNone/>
              <a:defRPr/>
            </a:pPr>
            <a:endParaRPr lang="de-DE" sz="1100" dirty="0"/>
          </a:p>
          <a:p>
            <a:pPr marL="381000" indent="-381000">
              <a:buFontTx/>
              <a:buNone/>
              <a:defRPr/>
            </a:pPr>
            <a:endParaRPr lang="de-DE" sz="1100" dirty="0"/>
          </a:p>
        </p:txBody>
      </p:sp>
      <p:sp>
        <p:nvSpPr>
          <p:cNvPr id="6" name="Titel 1">
            <a:extLst>
              <a:ext uri="{FF2B5EF4-FFF2-40B4-BE49-F238E27FC236}">
                <a16:creationId xmlns:a16="http://schemas.microsoft.com/office/drawing/2014/main" id="{195EDBEB-9E01-421A-8A1F-0DCFE9F739F3}"/>
              </a:ext>
            </a:extLst>
          </p:cNvPr>
          <p:cNvSpPr txBox="1">
            <a:spLocks/>
          </p:cNvSpPr>
          <p:nvPr/>
        </p:nvSpPr>
        <p:spPr>
          <a:xfrm>
            <a:off x="301841" y="236730"/>
            <a:ext cx="8416709" cy="1143000"/>
          </a:xfrm>
          <a:prstGeom prst="rect">
            <a:avLst/>
          </a:prstGeom>
          <a:solidFill>
            <a:schemeClr val="tx1">
              <a:lumMod val="50000"/>
              <a:lumOff val="50000"/>
            </a:schemeClr>
          </a:solidFill>
        </p:spPr>
        <p:txBody>
          <a:bodyPr>
            <a:normAutofit/>
          </a:bodyPr>
          <a:lstStyle>
            <a:lvl1pPr algn="ctr" defTabSz="457200" rtl="0" eaLnBrk="1" latinLnBrk="0" hangingPunct="1">
              <a:spcBef>
                <a:spcPct val="0"/>
              </a:spcBef>
              <a:buNone/>
              <a:defRPr sz="4000" b="1" kern="1200">
                <a:solidFill>
                  <a:schemeClr val="bg1"/>
                </a:solidFill>
                <a:latin typeface="Arial" pitchFamily="34" charset="0"/>
                <a:ea typeface="+mj-ea"/>
                <a:cs typeface="Arial" pitchFamily="34" charset="0"/>
              </a:defRPr>
            </a:lvl1pPr>
          </a:lstStyle>
          <a:p>
            <a:endParaRPr lang="de-DE" sz="2800" dirty="0"/>
          </a:p>
          <a:p>
            <a:r>
              <a:rPr lang="de-DE" sz="2800" dirty="0"/>
              <a:t>Zahlen und Zukunft – Google Suchbegriffe </a:t>
            </a:r>
          </a:p>
        </p:txBody>
      </p:sp>
      <p:graphicFrame>
        <p:nvGraphicFramePr>
          <p:cNvPr id="2" name="Tabelle 1">
            <a:extLst>
              <a:ext uri="{FF2B5EF4-FFF2-40B4-BE49-F238E27FC236}">
                <a16:creationId xmlns:a16="http://schemas.microsoft.com/office/drawing/2014/main" id="{0715D045-FBBA-491D-93D4-D91AA1095C92}"/>
              </a:ext>
            </a:extLst>
          </p:cNvPr>
          <p:cNvGraphicFramePr>
            <a:graphicFrameLocks noGrp="1"/>
          </p:cNvGraphicFramePr>
          <p:nvPr>
            <p:extLst>
              <p:ext uri="{D42A27DB-BD31-4B8C-83A1-F6EECF244321}">
                <p14:modId xmlns:p14="http://schemas.microsoft.com/office/powerpoint/2010/main" val="1194247235"/>
              </p:ext>
            </p:extLst>
          </p:nvPr>
        </p:nvGraphicFramePr>
        <p:xfrm>
          <a:off x="843378" y="1908700"/>
          <a:ext cx="6849326" cy="4012705"/>
        </p:xfrm>
        <a:graphic>
          <a:graphicData uri="http://schemas.openxmlformats.org/drawingml/2006/table">
            <a:tbl>
              <a:tblPr firstRow="1" bandRow="1">
                <a:tableStyleId>{5C22544A-7EE6-4342-B048-85BDC9FD1C3A}</a:tableStyleId>
              </a:tblPr>
              <a:tblGrid>
                <a:gridCol w="2178146">
                  <a:extLst>
                    <a:ext uri="{9D8B030D-6E8A-4147-A177-3AD203B41FA5}">
                      <a16:colId xmlns:a16="http://schemas.microsoft.com/office/drawing/2014/main" val="2899196916"/>
                    </a:ext>
                  </a:extLst>
                </a:gridCol>
                <a:gridCol w="2304446">
                  <a:extLst>
                    <a:ext uri="{9D8B030D-6E8A-4147-A177-3AD203B41FA5}">
                      <a16:colId xmlns:a16="http://schemas.microsoft.com/office/drawing/2014/main" val="63935114"/>
                    </a:ext>
                  </a:extLst>
                </a:gridCol>
                <a:gridCol w="2366734">
                  <a:extLst>
                    <a:ext uri="{9D8B030D-6E8A-4147-A177-3AD203B41FA5}">
                      <a16:colId xmlns:a16="http://schemas.microsoft.com/office/drawing/2014/main" val="2286800284"/>
                    </a:ext>
                  </a:extLst>
                </a:gridCol>
              </a:tblGrid>
              <a:tr h="802541">
                <a:tc>
                  <a:txBody>
                    <a:bodyPr/>
                    <a:lstStyle/>
                    <a:p>
                      <a:r>
                        <a:rPr lang="de-DE" b="1" i="0" dirty="0">
                          <a:latin typeface="Arial" panose="020B0604020202020204" pitchFamily="34" charset="0"/>
                          <a:cs typeface="Arial" panose="020B0604020202020204" pitchFamily="34" charset="0"/>
                        </a:rPr>
                        <a:t>Suchbegriff </a:t>
                      </a:r>
                    </a:p>
                  </a:txBody>
                  <a:tcPr/>
                </a:tc>
                <a:tc>
                  <a:txBody>
                    <a:bodyPr/>
                    <a:lstStyle/>
                    <a:p>
                      <a:r>
                        <a:rPr lang="de-DE" b="1" i="0" dirty="0">
                          <a:latin typeface="Arial" panose="020B0604020202020204" pitchFamily="34" charset="0"/>
                          <a:cs typeface="Arial" panose="020B0604020202020204" pitchFamily="34" charset="0"/>
                        </a:rPr>
                        <a:t>01/2017</a:t>
                      </a:r>
                    </a:p>
                  </a:txBody>
                  <a:tcPr/>
                </a:tc>
                <a:tc>
                  <a:txBody>
                    <a:bodyPr/>
                    <a:lstStyle/>
                    <a:p>
                      <a:r>
                        <a:rPr lang="de-DE" b="1" i="0" dirty="0">
                          <a:latin typeface="Arial" panose="020B0604020202020204" pitchFamily="34" charset="0"/>
                          <a:cs typeface="Arial" panose="020B0604020202020204" pitchFamily="34" charset="0"/>
                        </a:rPr>
                        <a:t>05/2020</a:t>
                      </a:r>
                    </a:p>
                  </a:txBody>
                  <a:tcPr/>
                </a:tc>
                <a:extLst>
                  <a:ext uri="{0D108BD9-81ED-4DB2-BD59-A6C34878D82A}">
                    <a16:rowId xmlns:a16="http://schemas.microsoft.com/office/drawing/2014/main" val="3990173849"/>
                  </a:ext>
                </a:extLst>
              </a:tr>
              <a:tr h="802541">
                <a:tc>
                  <a:txBody>
                    <a:bodyPr/>
                    <a:lstStyle/>
                    <a:p>
                      <a:r>
                        <a:rPr lang="de-DE" b="1" i="0" dirty="0">
                          <a:solidFill>
                            <a:schemeClr val="tx1"/>
                          </a:solidFill>
                          <a:latin typeface="Arial" panose="020B0604020202020204" pitchFamily="34" charset="0"/>
                          <a:cs typeface="Arial" panose="020B0604020202020204" pitchFamily="34" charset="0"/>
                        </a:rPr>
                        <a:t>Online Arzt </a:t>
                      </a:r>
                    </a:p>
                  </a:txBody>
                  <a:tcPr/>
                </a:tc>
                <a:tc>
                  <a:txBody>
                    <a:bodyPr/>
                    <a:lstStyle/>
                    <a:p>
                      <a:r>
                        <a:rPr lang="de-DE" b="1" i="0" dirty="0">
                          <a:latin typeface="Arial" panose="020B0604020202020204" pitchFamily="34" charset="0"/>
                          <a:cs typeface="Arial" panose="020B0604020202020204" pitchFamily="34" charset="0"/>
                        </a:rPr>
                        <a:t>1600</a:t>
                      </a:r>
                    </a:p>
                  </a:txBody>
                  <a:tcPr/>
                </a:tc>
                <a:tc>
                  <a:txBody>
                    <a:bodyPr/>
                    <a:lstStyle/>
                    <a:p>
                      <a:r>
                        <a:rPr lang="de-DE" b="1" i="0" dirty="0">
                          <a:latin typeface="Arial" panose="020B0604020202020204" pitchFamily="34" charset="0"/>
                          <a:cs typeface="Arial" panose="020B0604020202020204" pitchFamily="34" charset="0"/>
                        </a:rPr>
                        <a:t>6600</a:t>
                      </a:r>
                    </a:p>
                  </a:txBody>
                  <a:tcPr/>
                </a:tc>
                <a:extLst>
                  <a:ext uri="{0D108BD9-81ED-4DB2-BD59-A6C34878D82A}">
                    <a16:rowId xmlns:a16="http://schemas.microsoft.com/office/drawing/2014/main" val="4061299178"/>
                  </a:ext>
                </a:extLst>
              </a:tr>
              <a:tr h="802541">
                <a:tc>
                  <a:txBody>
                    <a:bodyPr/>
                    <a:lstStyle/>
                    <a:p>
                      <a:r>
                        <a:rPr lang="de-DE" b="1" i="0" dirty="0">
                          <a:solidFill>
                            <a:srgbClr val="FF0000"/>
                          </a:solidFill>
                          <a:latin typeface="Arial" panose="020B0604020202020204" pitchFamily="34" charset="0"/>
                          <a:cs typeface="Arial" panose="020B0604020202020204" pitchFamily="34" charset="0"/>
                        </a:rPr>
                        <a:t>Sprechstunde online</a:t>
                      </a:r>
                    </a:p>
                  </a:txBody>
                  <a:tcPr/>
                </a:tc>
                <a:tc>
                  <a:txBody>
                    <a:bodyPr/>
                    <a:lstStyle/>
                    <a:p>
                      <a:r>
                        <a:rPr lang="de-DE" b="1" i="0" dirty="0">
                          <a:solidFill>
                            <a:srgbClr val="FF0000"/>
                          </a:solidFill>
                          <a:latin typeface="Arial" panose="020B0604020202020204" pitchFamily="34" charset="0"/>
                          <a:cs typeface="Arial" panose="020B0604020202020204" pitchFamily="34" charset="0"/>
                        </a:rPr>
                        <a:t>10</a:t>
                      </a:r>
                    </a:p>
                  </a:txBody>
                  <a:tcPr/>
                </a:tc>
                <a:tc>
                  <a:txBody>
                    <a:bodyPr/>
                    <a:lstStyle/>
                    <a:p>
                      <a:r>
                        <a:rPr lang="de-DE" b="1" i="0" dirty="0">
                          <a:solidFill>
                            <a:srgbClr val="FF0000"/>
                          </a:solidFill>
                          <a:latin typeface="Arial" panose="020B0604020202020204" pitchFamily="34" charset="0"/>
                          <a:cs typeface="Arial" panose="020B0604020202020204" pitchFamily="34" charset="0"/>
                        </a:rPr>
                        <a:t>18100</a:t>
                      </a:r>
                    </a:p>
                  </a:txBody>
                  <a:tcPr/>
                </a:tc>
                <a:extLst>
                  <a:ext uri="{0D108BD9-81ED-4DB2-BD59-A6C34878D82A}">
                    <a16:rowId xmlns:a16="http://schemas.microsoft.com/office/drawing/2014/main" val="3463286649"/>
                  </a:ext>
                </a:extLst>
              </a:tr>
              <a:tr h="802541">
                <a:tc>
                  <a:txBody>
                    <a:bodyPr/>
                    <a:lstStyle/>
                    <a:p>
                      <a:r>
                        <a:rPr lang="de-DE" b="1" i="0" dirty="0">
                          <a:latin typeface="Arial" panose="020B0604020202020204" pitchFamily="34" charset="0"/>
                          <a:cs typeface="Arial" panose="020B0604020202020204" pitchFamily="34" charset="0"/>
                        </a:rPr>
                        <a:t>Online Rezept</a:t>
                      </a:r>
                    </a:p>
                  </a:txBody>
                  <a:tcPr/>
                </a:tc>
                <a:tc>
                  <a:txBody>
                    <a:bodyPr/>
                    <a:lstStyle/>
                    <a:p>
                      <a:r>
                        <a:rPr lang="de-DE" b="1" i="0" dirty="0">
                          <a:latin typeface="Arial" panose="020B0604020202020204" pitchFamily="34" charset="0"/>
                          <a:cs typeface="Arial" panose="020B0604020202020204" pitchFamily="34" charset="0"/>
                        </a:rPr>
                        <a:t>1000</a:t>
                      </a:r>
                    </a:p>
                  </a:txBody>
                  <a:tcPr/>
                </a:tc>
                <a:tc>
                  <a:txBody>
                    <a:bodyPr/>
                    <a:lstStyle/>
                    <a:p>
                      <a:r>
                        <a:rPr lang="de-DE" b="1" i="0" dirty="0">
                          <a:latin typeface="Arial" panose="020B0604020202020204" pitchFamily="34" charset="0"/>
                          <a:cs typeface="Arial" panose="020B0604020202020204" pitchFamily="34" charset="0"/>
                        </a:rPr>
                        <a:t>2900</a:t>
                      </a:r>
                    </a:p>
                  </a:txBody>
                  <a:tcPr/>
                </a:tc>
                <a:extLst>
                  <a:ext uri="{0D108BD9-81ED-4DB2-BD59-A6C34878D82A}">
                    <a16:rowId xmlns:a16="http://schemas.microsoft.com/office/drawing/2014/main" val="2019468649"/>
                  </a:ext>
                </a:extLst>
              </a:tr>
              <a:tr h="802541">
                <a:tc>
                  <a:txBody>
                    <a:bodyPr/>
                    <a:lstStyle/>
                    <a:p>
                      <a:r>
                        <a:rPr lang="de-DE" b="1" i="0" dirty="0">
                          <a:latin typeface="Arial" panose="020B0604020202020204" pitchFamily="34" charset="0"/>
                          <a:cs typeface="Arial" panose="020B0604020202020204" pitchFamily="34" charset="0"/>
                        </a:rPr>
                        <a:t>Online Arzt Chat</a:t>
                      </a:r>
                    </a:p>
                  </a:txBody>
                  <a:tcPr/>
                </a:tc>
                <a:tc>
                  <a:txBody>
                    <a:bodyPr/>
                    <a:lstStyle/>
                    <a:p>
                      <a:r>
                        <a:rPr lang="de-DE" b="1" i="0" dirty="0">
                          <a:latin typeface="Arial" panose="020B0604020202020204" pitchFamily="34" charset="0"/>
                          <a:cs typeface="Arial" panose="020B0604020202020204" pitchFamily="34" charset="0"/>
                        </a:rPr>
                        <a:t>10</a:t>
                      </a:r>
                    </a:p>
                  </a:txBody>
                  <a:tcPr/>
                </a:tc>
                <a:tc>
                  <a:txBody>
                    <a:bodyPr/>
                    <a:lstStyle/>
                    <a:p>
                      <a:r>
                        <a:rPr lang="de-DE" b="1" i="0" dirty="0">
                          <a:latin typeface="Arial" panose="020B0604020202020204" pitchFamily="34" charset="0"/>
                          <a:cs typeface="Arial" panose="020B0604020202020204" pitchFamily="34" charset="0"/>
                        </a:rPr>
                        <a:t>260</a:t>
                      </a:r>
                    </a:p>
                  </a:txBody>
                  <a:tcPr/>
                </a:tc>
                <a:extLst>
                  <a:ext uri="{0D108BD9-81ED-4DB2-BD59-A6C34878D82A}">
                    <a16:rowId xmlns:a16="http://schemas.microsoft.com/office/drawing/2014/main" val="1128079732"/>
                  </a:ext>
                </a:extLst>
              </a:tr>
            </a:tbl>
          </a:graphicData>
        </a:graphic>
      </p:graphicFrame>
      <p:sp>
        <p:nvSpPr>
          <p:cNvPr id="5" name="Untertitel 2">
            <a:extLst>
              <a:ext uri="{FF2B5EF4-FFF2-40B4-BE49-F238E27FC236}">
                <a16:creationId xmlns:a16="http://schemas.microsoft.com/office/drawing/2014/main" id="{44FAB13C-EAC1-4B34-BF68-BEF5E90A3B21}"/>
              </a:ext>
            </a:extLst>
          </p:cNvPr>
          <p:cNvSpPr txBox="1">
            <a:spLocks/>
          </p:cNvSpPr>
          <p:nvPr/>
        </p:nvSpPr>
        <p:spPr>
          <a:xfrm>
            <a:off x="-9525" y="6503988"/>
            <a:ext cx="9155114" cy="360362"/>
          </a:xfrm>
          <a:prstGeom prst="rect">
            <a:avLst/>
          </a:prstGeom>
          <a:solidFill>
            <a:schemeClr val="tx1">
              <a:lumMod val="50000"/>
              <a:lumOff val="50000"/>
            </a:schemeClr>
          </a:solidFill>
        </p:spPr>
        <p:txBody>
          <a:bodyPr tIns="68400">
            <a:normAutofit/>
          </a:bodyPr>
          <a:lstStyle>
            <a:lvl1pPr marL="0" indent="0" algn="ctr" defTabSz="914400" rtl="0" eaLnBrk="1" latinLnBrk="0" hangingPunct="1">
              <a:lnSpc>
                <a:spcPct val="90000"/>
              </a:lnSpc>
              <a:spcBef>
                <a:spcPts val="1000"/>
              </a:spcBef>
              <a:buClr>
                <a:srgbClr val="C00000"/>
              </a:buClr>
              <a:buFont typeface="Wingdings" panose="05000000000000000000" pitchFamily="2" charset="2"/>
              <a:buNone/>
              <a:defRPr sz="1800" kern="1200">
                <a:solidFill>
                  <a:schemeClr val="tx1"/>
                </a:solidFill>
                <a:latin typeface="+mn-lt"/>
                <a:ea typeface="+mn-ea"/>
                <a:cs typeface="+mn-cs"/>
              </a:defRPr>
            </a:lvl1pPr>
            <a:lvl2pPr marL="342892" indent="0" algn="ctr" defTabSz="914400" rtl="0" eaLnBrk="1" latinLnBrk="0" hangingPunct="1">
              <a:lnSpc>
                <a:spcPct val="90000"/>
              </a:lnSpc>
              <a:spcBef>
                <a:spcPts val="500"/>
              </a:spcBef>
              <a:buClr>
                <a:srgbClr val="C00000"/>
              </a:buClr>
              <a:buFont typeface="Wingdings" panose="05000000000000000000" pitchFamily="2" charset="2"/>
              <a:buNone/>
              <a:defRPr sz="1500" kern="1200">
                <a:solidFill>
                  <a:schemeClr val="tx1"/>
                </a:solidFill>
                <a:latin typeface="+mn-lt"/>
                <a:ea typeface="+mn-ea"/>
                <a:cs typeface="+mn-cs"/>
              </a:defRPr>
            </a:lvl2pPr>
            <a:lvl3pPr marL="685783" indent="0" algn="ctr" defTabSz="914400" rtl="0" eaLnBrk="1" latinLnBrk="0" hangingPunct="1">
              <a:lnSpc>
                <a:spcPct val="90000"/>
              </a:lnSpc>
              <a:spcBef>
                <a:spcPts val="500"/>
              </a:spcBef>
              <a:buClr>
                <a:srgbClr val="C00000"/>
              </a:buClr>
              <a:buFont typeface="Symbol" panose="05050102010706020507" pitchFamily="18" charset="2"/>
              <a:buNone/>
              <a:defRPr sz="1350" kern="1200">
                <a:solidFill>
                  <a:schemeClr val="tx1"/>
                </a:solidFill>
                <a:latin typeface="+mn-lt"/>
                <a:ea typeface="+mn-ea"/>
                <a:cs typeface="+mn-cs"/>
              </a:defRPr>
            </a:lvl3pPr>
            <a:lvl4pPr marL="1028675"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4pPr>
            <a:lvl5pPr marL="1371566" indent="0" algn="ctr" defTabSz="914400" rtl="0" eaLnBrk="1" latinLnBrk="0" hangingPunct="1">
              <a:lnSpc>
                <a:spcPct val="90000"/>
              </a:lnSpc>
              <a:spcBef>
                <a:spcPts val="500"/>
              </a:spcBef>
              <a:buClr>
                <a:srgbClr val="C00000"/>
              </a:buClr>
              <a:buFont typeface="Symbol" panose="05050102010706020507" pitchFamily="18" charset="2"/>
              <a:buNone/>
              <a:defRPr sz="1200" kern="1200">
                <a:solidFill>
                  <a:schemeClr val="tx1"/>
                </a:solidFill>
                <a:latin typeface="+mn-lt"/>
                <a:ea typeface="+mn-ea"/>
                <a:cs typeface="+mn-cs"/>
              </a:defRPr>
            </a:lvl5pPr>
            <a:lvl6pPr marL="1714457"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2057348"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2400240"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2743132" indent="0" algn="ct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fontAlgn="auto">
              <a:spcAft>
                <a:spcPts val="0"/>
              </a:spcAft>
              <a:defRPr/>
            </a:pPr>
            <a:r>
              <a:rPr lang="de-DE" sz="1400" dirty="0">
                <a:solidFill>
                  <a:schemeClr val="bg1"/>
                </a:solidFill>
              </a:rPr>
              <a:t>Münster | Dortmund | Hagen | Köln</a:t>
            </a:r>
            <a:r>
              <a:rPr lang="de-DE" sz="1600" dirty="0">
                <a:solidFill>
                  <a:schemeClr val="bg1"/>
                </a:solidFill>
              </a:rPr>
              <a:t>   </a:t>
            </a:r>
          </a:p>
          <a:p>
            <a:pPr algn="r" fontAlgn="auto">
              <a:spcAft>
                <a:spcPts val="0"/>
              </a:spcAft>
              <a:defRPr/>
            </a:pPr>
            <a:endParaRPr lang="de-DE" sz="1600" dirty="0">
              <a:solidFill>
                <a:schemeClr val="bg1"/>
              </a:solidFill>
            </a:endParaRPr>
          </a:p>
        </p:txBody>
      </p:sp>
    </p:spTree>
    <p:extLst>
      <p:ext uri="{BB962C8B-B14F-4D97-AF65-F5344CB8AC3E}">
        <p14:creationId xmlns:p14="http://schemas.microsoft.com/office/powerpoint/2010/main" val="130079627"/>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3150</Words>
  <Application>Microsoft Office PowerPoint</Application>
  <PresentationFormat>Bildschirmpräsentation (4:3)</PresentationFormat>
  <Paragraphs>525</Paragraphs>
  <Slides>49</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49</vt:i4>
      </vt:variant>
    </vt:vector>
  </HeadingPairs>
  <TitlesOfParts>
    <vt:vector size="54" baseType="lpstr">
      <vt:lpstr>Arial</vt:lpstr>
      <vt:lpstr>Calibri</vt:lpstr>
      <vt:lpstr>Times New Roman</vt:lpstr>
      <vt:lpstr>Wingdings</vt:lpstr>
      <vt:lpstr>Office-Design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BGH, Urteil vom 18.5.2021 (VI ZR 41 / 19):  Aufklärung bei Neuland Methode; hypothetische Einwilligung nur bei wirksamer Grundaufklärung   </vt:lpstr>
      <vt:lpstr>   BGH, Urteil vom 18.5.2021 (VI ZR 41 / 19):  Aufklärung bei Neuland Methode; hypothetische Einwilligung nur bei wirksamer Grundaufklärung   </vt:lpstr>
      <vt:lpstr>   BGH, Urteil vom 18.5.2021 (VI ZR 41 / 19):  Aufklärung bei Neuland Methode; hypothetische Einwilligung nur bei wirksamer Grundaufklärung  </vt:lpstr>
      <vt:lpstr>   BGH, Urteil vom 18.5.2021 (VI ZR 41 / 19):  Aufklärung bei Neuland Methode; hypothetische Einwilligung nur bei wirksamer Grundaufklärung   </vt:lpstr>
      <vt:lpstr>   BGH, Urteil vom 18.5.2021 (VI ZR 41 / 19):  Aufklärung bei Neuland Methode; hypothetische Einwilligung nur bei wirksamer Grundaufklärung   </vt:lpstr>
      <vt:lpstr>PowerPoint-Präsentation</vt:lpstr>
      <vt:lpstr>OLG Dresden, Beschluss vom 16.03.2020 – 4 U 2626/19;  Zeitpunkt der Aufklärung bei ambulanten Eingriffen  </vt:lpstr>
      <vt:lpstr>OLG Dresden, Beschluss vom 16.03.2020 – 4 U 2626/19;  Zeitpunkt der Aufklärung bei ambulanten Eingriffen  </vt:lpstr>
      <vt:lpstr>  OLG Bremen, Urt. v. 25.11.221 – 5 U 63/20 -  Zeitpunkt der Aufklärung; keine spätere konkludente Einwilligung  </vt:lpstr>
      <vt:lpstr>  OLG Bremen, Urt. v. 25.11.221 – 5 U 63/20 -  Zeitpunkt der Aufklärung; keine spätere konkludente Einwilligung  </vt:lpstr>
      <vt:lpstr>  OLG Dresden, Beschl. v. 12.08.2022 – 4 U 583/22 – Aufklärung am Vortag einer risikobehafteten Operation kann ausreichend sein  </vt:lpstr>
      <vt:lpstr>  OLG Dresden, Beschl. v. 12.08.2022 – 4 U 583/22 – Aufklärung am Vortag einer risikobehafteten Operation kann ausreichend sein  </vt:lpstr>
      <vt:lpstr>  OLG Dresden, Beschl. v. 12.08.2022 – 4 U 583/22 – Aufklärung am Vortag einer risikobehafteten Operation kann ausreichend sein  </vt:lpstr>
      <vt:lpstr>  OLG Dresden, Beschl. v. 12.08.2022 – 4 U 583/22 – Aufklärung am Vortag einer risikobehafteten Operation kann ausreichend sein  </vt:lpstr>
      <vt:lpstr>PowerPoint-Präsentation</vt:lpstr>
      <vt:lpstr>  BGH, Urt. v. 7.12.2021 – VI ZR 277/19 – hypothetische Einwilligung (neuer Maßstab beim E-Konflikt?)   </vt:lpstr>
      <vt:lpstr>  BGH, Urt. v. 7.12.2021 – VI ZR 277/19 – hypothetische Einwilligung (neuer Maßstab beim E-Konflikt?)   </vt:lpstr>
      <vt:lpstr> BGH, Urt. v. 7.12.2021 – VI ZR 277/19 – hypothetische Einwilligung (neuer Maßstab beim E-Konflikt?)  </vt:lpstr>
      <vt:lpstr>PowerPoint-Präsentation</vt:lpstr>
      <vt:lpstr>  OLG Hamm, Urt. v. 15.02.2022 – 26 U 21/21 Aufklärung beim „Tennisarm“ </vt:lpstr>
      <vt:lpstr>  OLG Hamm, Urt. v. 15.02.2022 – 26 U 21/21 Aufklärung beim „Tennisarm“ </vt:lpstr>
      <vt:lpstr>PowerPoint-Präsentation</vt:lpstr>
      <vt:lpstr>Die Videosprechstunde -  Struktur, Ablauf und Wissenswertes </vt:lpstr>
      <vt:lpstr>Die Videosprechstunde -  Struktur, Ablauf und Wissenswertes </vt:lpstr>
      <vt:lpstr>Die Videosprechstunde -  Struktur, Ablauf und Wissenswertes </vt:lpstr>
      <vt:lpstr>PowerPoint-Präsentation</vt:lpstr>
      <vt:lpstr>PowerPoint-Präsentation</vt:lpstr>
      <vt:lpstr>PowerPoint-Präsentation</vt:lpstr>
      <vt:lpstr>PowerPoint-Präsentation</vt:lpstr>
      <vt:lpstr>PowerPoint-Präsentation</vt:lpstr>
      <vt:lpstr>Die elektronische Aufklärung </vt:lpstr>
      <vt:lpstr>PowerPoint-Präsentation</vt:lpstr>
      <vt:lpstr>Schnittstelle Werberecht </vt:lpstr>
      <vt:lpstr>Schnittstelle Werberecht </vt:lpstr>
      <vt:lpstr>Datenschutz</vt:lpstr>
      <vt:lpstr>PowerPoint-Präsentation</vt:lpstr>
    </vt:vector>
  </TitlesOfParts>
  <Company>Three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Erste Headline:</dc:title>
  <dc:creator>One Two</dc:creator>
  <cp:lastModifiedBy>Frank Sarangi</cp:lastModifiedBy>
  <cp:revision>311</cp:revision>
  <cp:lastPrinted>2021-11-10T08:19:38Z</cp:lastPrinted>
  <dcterms:created xsi:type="dcterms:W3CDTF">2012-07-02T11:40:42Z</dcterms:created>
  <dcterms:modified xsi:type="dcterms:W3CDTF">2022-11-06T13:24:10Z</dcterms:modified>
</cp:coreProperties>
</file>