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757EBD5-2836-4FDF-B610-A4A640C63A63}" type="datetimeFigureOut">
              <a:rPr lang="de-DE" smtClean="0"/>
              <a:t>18.11.2021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0AB465-4A32-4447-AB9E-ECDC559CCD31}" type="slidenum">
              <a:rPr lang="de-DE" smtClean="0"/>
              <a:t>‹Nr.›</a:t>
            </a:fld>
            <a:endParaRPr lang="de-DE"/>
          </a:p>
        </p:txBody>
      </p:sp>
    </p:spTree>
    <p:extLst>
      <p:ext uri="{BB962C8B-B14F-4D97-AF65-F5344CB8AC3E}">
        <p14:creationId xmlns:p14="http://schemas.microsoft.com/office/powerpoint/2010/main" val="3311962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757EBD5-2836-4FDF-B610-A4A640C63A63}" type="datetimeFigureOut">
              <a:rPr lang="de-DE" smtClean="0"/>
              <a:t>18.11.2021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0AB465-4A32-4447-AB9E-ECDC559CCD31}" type="slidenum">
              <a:rPr lang="de-DE" smtClean="0"/>
              <a:t>‹Nr.›</a:t>
            </a:fld>
            <a:endParaRPr lang="de-DE"/>
          </a:p>
        </p:txBody>
      </p:sp>
    </p:spTree>
    <p:extLst>
      <p:ext uri="{BB962C8B-B14F-4D97-AF65-F5344CB8AC3E}">
        <p14:creationId xmlns:p14="http://schemas.microsoft.com/office/powerpoint/2010/main" val="195164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757EBD5-2836-4FDF-B610-A4A640C63A63}" type="datetimeFigureOut">
              <a:rPr lang="de-DE" smtClean="0"/>
              <a:t>18.11.2021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0AB465-4A32-4447-AB9E-ECDC559CCD31}" type="slidenum">
              <a:rPr lang="de-DE" smtClean="0"/>
              <a:t>‹Nr.›</a:t>
            </a:fld>
            <a:endParaRPr lang="de-DE"/>
          </a:p>
        </p:txBody>
      </p:sp>
    </p:spTree>
    <p:extLst>
      <p:ext uri="{BB962C8B-B14F-4D97-AF65-F5344CB8AC3E}">
        <p14:creationId xmlns:p14="http://schemas.microsoft.com/office/powerpoint/2010/main" val="294737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757EBD5-2836-4FDF-B610-A4A640C63A63}" type="datetimeFigureOut">
              <a:rPr lang="de-DE" smtClean="0"/>
              <a:t>18.11.2021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0AB465-4A32-4447-AB9E-ECDC559CCD31}" type="slidenum">
              <a:rPr lang="de-DE" smtClean="0"/>
              <a:t>‹Nr.›</a:t>
            </a:fld>
            <a:endParaRPr lang="de-DE"/>
          </a:p>
        </p:txBody>
      </p:sp>
    </p:spTree>
    <p:extLst>
      <p:ext uri="{BB962C8B-B14F-4D97-AF65-F5344CB8AC3E}">
        <p14:creationId xmlns:p14="http://schemas.microsoft.com/office/powerpoint/2010/main" val="753321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757EBD5-2836-4FDF-B610-A4A640C63A63}" type="datetimeFigureOut">
              <a:rPr lang="de-DE" smtClean="0"/>
              <a:t>18.11.2021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0AB465-4A32-4447-AB9E-ECDC559CCD31}" type="slidenum">
              <a:rPr lang="de-DE" smtClean="0"/>
              <a:t>‹Nr.›</a:t>
            </a:fld>
            <a:endParaRPr lang="de-DE"/>
          </a:p>
        </p:txBody>
      </p:sp>
    </p:spTree>
    <p:extLst>
      <p:ext uri="{BB962C8B-B14F-4D97-AF65-F5344CB8AC3E}">
        <p14:creationId xmlns:p14="http://schemas.microsoft.com/office/powerpoint/2010/main" val="254689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757EBD5-2836-4FDF-B610-A4A640C63A63}" type="datetimeFigureOut">
              <a:rPr lang="de-DE" smtClean="0"/>
              <a:t>18.11.2021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0AB465-4A32-4447-AB9E-ECDC559CCD31}" type="slidenum">
              <a:rPr lang="de-DE" smtClean="0"/>
              <a:t>‹Nr.›</a:t>
            </a:fld>
            <a:endParaRPr lang="de-DE"/>
          </a:p>
        </p:txBody>
      </p:sp>
    </p:spTree>
    <p:extLst>
      <p:ext uri="{BB962C8B-B14F-4D97-AF65-F5344CB8AC3E}">
        <p14:creationId xmlns:p14="http://schemas.microsoft.com/office/powerpoint/2010/main" val="157956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757EBD5-2836-4FDF-B610-A4A640C63A63}" type="datetimeFigureOut">
              <a:rPr lang="de-DE" smtClean="0"/>
              <a:t>18.11.2021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40AB465-4A32-4447-AB9E-ECDC559CCD31}" type="slidenum">
              <a:rPr lang="de-DE" smtClean="0"/>
              <a:t>‹Nr.›</a:t>
            </a:fld>
            <a:endParaRPr lang="de-DE"/>
          </a:p>
        </p:txBody>
      </p:sp>
    </p:spTree>
    <p:extLst>
      <p:ext uri="{BB962C8B-B14F-4D97-AF65-F5344CB8AC3E}">
        <p14:creationId xmlns:p14="http://schemas.microsoft.com/office/powerpoint/2010/main" val="278534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757EBD5-2836-4FDF-B610-A4A640C63A63}" type="datetimeFigureOut">
              <a:rPr lang="de-DE" smtClean="0"/>
              <a:t>18.11.2021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40AB465-4A32-4447-AB9E-ECDC559CCD31}" type="slidenum">
              <a:rPr lang="de-DE" smtClean="0"/>
              <a:t>‹Nr.›</a:t>
            </a:fld>
            <a:endParaRPr lang="de-DE"/>
          </a:p>
        </p:txBody>
      </p:sp>
    </p:spTree>
    <p:extLst>
      <p:ext uri="{BB962C8B-B14F-4D97-AF65-F5344CB8AC3E}">
        <p14:creationId xmlns:p14="http://schemas.microsoft.com/office/powerpoint/2010/main" val="138055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757EBD5-2836-4FDF-B610-A4A640C63A63}" type="datetimeFigureOut">
              <a:rPr lang="de-DE" smtClean="0"/>
              <a:t>18.11.2021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40AB465-4A32-4447-AB9E-ECDC559CCD31}" type="slidenum">
              <a:rPr lang="de-DE" smtClean="0"/>
              <a:t>‹Nr.›</a:t>
            </a:fld>
            <a:endParaRPr lang="de-DE"/>
          </a:p>
        </p:txBody>
      </p:sp>
    </p:spTree>
    <p:extLst>
      <p:ext uri="{BB962C8B-B14F-4D97-AF65-F5344CB8AC3E}">
        <p14:creationId xmlns:p14="http://schemas.microsoft.com/office/powerpoint/2010/main" val="171643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757EBD5-2836-4FDF-B610-A4A640C63A63}" type="datetimeFigureOut">
              <a:rPr lang="de-DE" smtClean="0"/>
              <a:t>18.11.2021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0AB465-4A32-4447-AB9E-ECDC559CCD31}" type="slidenum">
              <a:rPr lang="de-DE" smtClean="0"/>
              <a:t>‹Nr.›</a:t>
            </a:fld>
            <a:endParaRPr lang="de-DE"/>
          </a:p>
        </p:txBody>
      </p:sp>
    </p:spTree>
    <p:extLst>
      <p:ext uri="{BB962C8B-B14F-4D97-AF65-F5344CB8AC3E}">
        <p14:creationId xmlns:p14="http://schemas.microsoft.com/office/powerpoint/2010/main" val="61036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757EBD5-2836-4FDF-B610-A4A640C63A63}" type="datetimeFigureOut">
              <a:rPr lang="de-DE" smtClean="0"/>
              <a:t>18.11.2021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0AB465-4A32-4447-AB9E-ECDC559CCD31}" type="slidenum">
              <a:rPr lang="de-DE" smtClean="0"/>
              <a:t>‹Nr.›</a:t>
            </a:fld>
            <a:endParaRPr lang="de-DE"/>
          </a:p>
        </p:txBody>
      </p:sp>
    </p:spTree>
    <p:extLst>
      <p:ext uri="{BB962C8B-B14F-4D97-AF65-F5344CB8AC3E}">
        <p14:creationId xmlns:p14="http://schemas.microsoft.com/office/powerpoint/2010/main" val="2936606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7EBD5-2836-4FDF-B610-A4A640C63A63}" type="datetimeFigureOut">
              <a:rPr lang="de-DE" smtClean="0"/>
              <a:t>18.11.2021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AB465-4A32-4447-AB9E-ECDC559CCD31}" type="slidenum">
              <a:rPr lang="de-DE" smtClean="0"/>
              <a:t>‹Nr.›</a:t>
            </a:fld>
            <a:endParaRPr lang="de-DE"/>
          </a:p>
        </p:txBody>
      </p:sp>
    </p:spTree>
    <p:extLst>
      <p:ext uri="{BB962C8B-B14F-4D97-AF65-F5344CB8AC3E}">
        <p14:creationId xmlns:p14="http://schemas.microsoft.com/office/powerpoint/2010/main" val="2017779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normAutofit/>
          </a:bodyPr>
          <a:lstStyle/>
          <a:p>
            <a:r>
              <a:rPr lang="de-DE" sz="5400" dirty="0" smtClean="0"/>
              <a:t>32. Kölner Symposium</a:t>
            </a:r>
            <a:br>
              <a:rPr lang="de-DE" sz="5400" dirty="0" smtClean="0"/>
            </a:br>
            <a:r>
              <a:rPr lang="de-DE" sz="1400" dirty="0" smtClean="0"/>
              <a:t>der Arbeitsgemeinschaft Rechtsanwälte im Medizinrecht e.V. </a:t>
            </a:r>
            <a:endParaRPr lang="de-DE" sz="5400" dirty="0"/>
          </a:p>
        </p:txBody>
      </p:sp>
      <p:sp>
        <p:nvSpPr>
          <p:cNvPr id="5" name="Untertitel 4"/>
          <p:cNvSpPr>
            <a:spLocks noGrp="1"/>
          </p:cNvSpPr>
          <p:nvPr>
            <p:ph type="subTitle" idx="1"/>
          </p:nvPr>
        </p:nvSpPr>
        <p:spPr/>
        <p:txBody>
          <a:bodyPr>
            <a:normAutofit fontScale="92500"/>
          </a:bodyPr>
          <a:lstStyle/>
          <a:p>
            <a:r>
              <a:rPr lang="de-DE" dirty="0" smtClean="0"/>
              <a:t/>
            </a:r>
            <a:br>
              <a:rPr lang="de-DE" dirty="0" smtClean="0"/>
            </a:br>
            <a:r>
              <a:rPr lang="de-DE" dirty="0" smtClean="0"/>
              <a:t>Typische Fehler im Kontext der Beweisaufnahme zum Behandlungsfehler:</a:t>
            </a:r>
          </a:p>
          <a:p>
            <a:r>
              <a:rPr lang="de-DE" dirty="0" smtClean="0"/>
              <a:t>Eine Bestandsaufnahme aus Sicht des Berufungsgerichts</a:t>
            </a:r>
          </a:p>
          <a:p>
            <a:endParaRPr lang="de-DE" sz="1000" dirty="0"/>
          </a:p>
          <a:p>
            <a:r>
              <a:rPr lang="de-DE" sz="1000" dirty="0" smtClean="0"/>
              <a:t>Vorsitzende Richterin am Oberlandesgericht Sonja Friebertshäuser</a:t>
            </a:r>
            <a:endParaRPr lang="de-DE" sz="1000" dirty="0"/>
          </a:p>
        </p:txBody>
      </p:sp>
    </p:spTree>
    <p:extLst>
      <p:ext uri="{BB962C8B-B14F-4D97-AF65-F5344CB8AC3E}">
        <p14:creationId xmlns:p14="http://schemas.microsoft.com/office/powerpoint/2010/main" val="2941922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b="1" dirty="0" smtClean="0"/>
              <a:t>7) Befragung des Sachverständigen in der mündlichen Verhandlung</a:t>
            </a:r>
            <a:endParaRPr lang="de-DE" sz="2000" b="1" dirty="0"/>
          </a:p>
        </p:txBody>
      </p:sp>
      <p:sp>
        <p:nvSpPr>
          <p:cNvPr id="3" name="Inhaltsplatzhalter 2"/>
          <p:cNvSpPr>
            <a:spLocks noGrp="1"/>
          </p:cNvSpPr>
          <p:nvPr>
            <p:ph idx="1"/>
          </p:nvPr>
        </p:nvSpPr>
        <p:spPr>
          <a:xfrm>
            <a:off x="838200" y="1299412"/>
            <a:ext cx="10515600" cy="5406188"/>
          </a:xfrm>
        </p:spPr>
        <p:txBody>
          <a:bodyPr>
            <a:normAutofit fontScale="92500" lnSpcReduction="10000"/>
          </a:bodyPr>
          <a:lstStyle/>
          <a:p>
            <a:pPr>
              <a:lnSpc>
                <a:spcPct val="120000"/>
              </a:lnSpc>
            </a:pPr>
            <a:r>
              <a:rPr lang="de-DE" sz="1400" b="1" dirty="0" smtClean="0"/>
              <a:t>Häufig vorkommender </a:t>
            </a:r>
            <a:r>
              <a:rPr lang="de-DE" sz="1400" b="1" dirty="0" smtClean="0"/>
              <a:t>Fehler</a:t>
            </a:r>
            <a:r>
              <a:rPr lang="de-DE" sz="1400" dirty="0" smtClean="0"/>
              <a:t>: </a:t>
            </a:r>
            <a:r>
              <a:rPr lang="de-DE" sz="1400" dirty="0"/>
              <a:t>D</a:t>
            </a:r>
            <a:r>
              <a:rPr lang="de-DE" sz="1400" dirty="0" smtClean="0"/>
              <a:t>ie </a:t>
            </a:r>
            <a:r>
              <a:rPr lang="de-DE" sz="1400" dirty="0" smtClean="0"/>
              <a:t>mit Blick auf die Dogmatik der Arzthaftung </a:t>
            </a:r>
            <a:r>
              <a:rPr lang="de-DE" sz="1400" b="1" dirty="0" smtClean="0"/>
              <a:t>unzureichende oder unpräzise Befragung des Sachverständigen.</a:t>
            </a:r>
          </a:p>
          <a:p>
            <a:pPr>
              <a:lnSpc>
                <a:spcPct val="120000"/>
              </a:lnSpc>
            </a:pPr>
            <a:r>
              <a:rPr lang="de-DE" sz="1400" b="1" dirty="0" smtClean="0"/>
              <a:t>Folge: </a:t>
            </a:r>
            <a:r>
              <a:rPr lang="de-DE" sz="1400" dirty="0" smtClean="0"/>
              <a:t>Im Berufungsverfahren greift die Bindungswirkung des § 529 Abs. 1 Nr. 1 ZPO nicht und das Berufungsgericht ist zur ergänzenden Beweisaufnahme, namentlich zur erneuten Befragung des Sachverständigen gehalten.</a:t>
            </a:r>
          </a:p>
          <a:p>
            <a:pPr>
              <a:lnSpc>
                <a:spcPct val="120000"/>
              </a:lnSpc>
            </a:pPr>
            <a:r>
              <a:rPr lang="de-DE" sz="1400" b="1" dirty="0" smtClean="0"/>
              <a:t>Fallbeispiel aus der jüngeren Rechtsprechung des Bundesgerichtshofs</a:t>
            </a:r>
            <a:r>
              <a:rPr lang="de-DE" sz="1400" dirty="0" smtClean="0"/>
              <a:t> (BGH, Beschluss v. 13.10.2020 - VI ZR 348/20 -, </a:t>
            </a:r>
            <a:r>
              <a:rPr lang="de-DE" sz="1400" dirty="0" err="1" smtClean="0"/>
              <a:t>MedR</a:t>
            </a:r>
            <a:r>
              <a:rPr lang="de-DE" sz="1400" dirty="0" smtClean="0"/>
              <a:t> 2021, S. 647):</a:t>
            </a:r>
            <a:br>
              <a:rPr lang="de-DE" sz="1400" dirty="0" smtClean="0"/>
            </a:br>
            <a:r>
              <a:rPr lang="de-DE" sz="1400" dirty="0" smtClean="0"/>
              <a:t>Die klagende Patientin befand sich wegen Rücken- und Leistenbeschwerden in stationärer Behandlung, wo sie einen Herzinfarkt erlitt. Die Ärzte des beklagten Klinikums - so das  OLG - verhielten sich grob behandlungsfehlerhaft, indem sie die Klägerin mit der Folge einer unzureichenden Akutbehandlung nicht umgehend zur diagnostischen Befunderhebung in die kardiologische Abteilung des Klinikums verlegten. Hierdurch - so die Klägerin - habe sie eine Herzschwäche erlitten. Wegen des groben Behandlungsfehlers hat das OLG mit Blick auf § 630h Abs. 5 Satz 1 BGB an eine Beweislastumkehr zugunsten der für die Kausalität (zunächst) beweisbelasteten Klägerin gedacht; eine Beweislastumkehr jedoch im Ergebnis verneint, weil die </a:t>
            </a:r>
            <a:r>
              <a:rPr lang="de-DE" sz="1400" dirty="0" err="1" smtClean="0"/>
              <a:t>Behandlerseite</a:t>
            </a:r>
            <a:r>
              <a:rPr lang="de-DE" sz="1400" dirty="0" smtClean="0"/>
              <a:t> habe beweisen können, dass im konkreten Fall ein Kausalzusammenhang äußerst unwahrscheinlich sei. Dies hat das OLG mit den Ausführungen des von ihm angehörten Sachverständigen begründet. Der hatte die Frage, ob er ausschließen könne oder ob es gänzlich unwahrscheinlich sei, dass die behaupteten Beeinträchtigungen ausschließlich auf die Befunderhebungsfehler zurückzuführen seien, eine (gänzliche) Unwahrscheinlichkeit klar bejaht.</a:t>
            </a:r>
            <a:br>
              <a:rPr lang="de-DE" sz="1400" dirty="0" smtClean="0"/>
            </a:br>
            <a:r>
              <a:rPr lang="de-DE" sz="1400" dirty="0" smtClean="0"/>
              <a:t>Der BGH hat die auf Zurückweisung der Berufung der Klägerin lautende Entscheidung aufgehoben und den Rechtsstreit an das OLG zurückverwiesen. Dem OLG sei ein Gehörsverstoß anzulasten. Es habe den Vortrag der Klägerin, jedenfalls eine Mitursächlichkeit des groben Behandlungsfehlers sei nicht äußerst unwahrscheinlich, übergangen. </a:t>
            </a:r>
            <a:br>
              <a:rPr lang="de-DE" sz="1400" dirty="0" smtClean="0"/>
            </a:br>
            <a:r>
              <a:rPr lang="de-DE" sz="1400" dirty="0" smtClean="0"/>
              <a:t>In der Tat: Die zugunsten des Patienten greifende Beweislastumkehr des § 630h Abs. 5 Satz 1 BGB für einen Kausalnexus zwischen dem groben Behandlungsfehler und dem geklagten Gesundheitsschaden greift ausnahmsweise nicht, wenn die </a:t>
            </a:r>
            <a:r>
              <a:rPr lang="de-DE" sz="1400" dirty="0" err="1" smtClean="0"/>
              <a:t>Behandlerseite</a:t>
            </a:r>
            <a:r>
              <a:rPr lang="de-DE" sz="1400" dirty="0" smtClean="0"/>
              <a:t> nachweisen kann, dass der Kausalzusammenhang im konkreten Fall äußerst (gänzlich) unwahrscheinlich ist. Unzutreffend ist es jedoch, diese Ausnahme bereits dann zu bejahen - wie hier das OLG - , wenn es äußerst unwahrscheinlich ist, dass der Gesundheitsschaden </a:t>
            </a:r>
            <a:r>
              <a:rPr lang="de-DE" sz="1400" u="sng" dirty="0" smtClean="0"/>
              <a:t>ausschließlich</a:t>
            </a:r>
            <a:r>
              <a:rPr lang="de-DE" sz="1400" dirty="0" smtClean="0"/>
              <a:t> auf dem groben Behandlungsfehler beruht. Im Haftungsrecht reicht die </a:t>
            </a:r>
            <a:r>
              <a:rPr lang="de-DE" sz="1400" u="sng" dirty="0" smtClean="0"/>
              <a:t>Mitursächlichkeit</a:t>
            </a:r>
            <a:r>
              <a:rPr lang="de-DE" sz="1400" dirty="0" smtClean="0"/>
              <a:t>! Im Ergebnis wird das OLG den Sachverständigen ergänzend befragen müssen, und zwar danach, ob (auch) unter dem Gesichtspunkt der Mitursächlichkeit eine äußerste Unwahrscheinlichkeit vorlag. </a:t>
            </a:r>
            <a:endParaRPr lang="de-DE" sz="1400" b="1" dirty="0"/>
          </a:p>
        </p:txBody>
      </p:sp>
    </p:spTree>
    <p:extLst>
      <p:ext uri="{BB962C8B-B14F-4D97-AF65-F5344CB8AC3E}">
        <p14:creationId xmlns:p14="http://schemas.microsoft.com/office/powerpoint/2010/main" val="3813138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b="1" dirty="0" smtClean="0"/>
              <a:t>8) Umgang mit dem Privatgutachter in der mündlichen Verhandlung</a:t>
            </a:r>
            <a:endParaRPr lang="de-DE" sz="2000" b="1" dirty="0"/>
          </a:p>
        </p:txBody>
      </p:sp>
      <p:sp>
        <p:nvSpPr>
          <p:cNvPr id="3" name="Inhaltsplatzhalter 2"/>
          <p:cNvSpPr>
            <a:spLocks noGrp="1"/>
          </p:cNvSpPr>
          <p:nvPr>
            <p:ph idx="1"/>
          </p:nvPr>
        </p:nvSpPr>
        <p:spPr>
          <a:xfrm>
            <a:off x="770021" y="1363578"/>
            <a:ext cx="10583779" cy="5390147"/>
          </a:xfrm>
        </p:spPr>
        <p:txBody>
          <a:bodyPr>
            <a:normAutofit fontScale="70000" lnSpcReduction="20000"/>
          </a:bodyPr>
          <a:lstStyle/>
          <a:p>
            <a:pPr>
              <a:lnSpc>
                <a:spcPct val="120000"/>
              </a:lnSpc>
            </a:pPr>
            <a:r>
              <a:rPr lang="de-DE" sz="1800" dirty="0" smtClean="0"/>
              <a:t>Die </a:t>
            </a:r>
            <a:r>
              <a:rPr lang="de-DE" sz="1800" b="1" dirty="0" smtClean="0"/>
              <a:t>Gegenwart des Privatgutachters </a:t>
            </a:r>
            <a:r>
              <a:rPr lang="de-DE" sz="1800" dirty="0" smtClean="0"/>
              <a:t>bei der Anhörung des gerichtlichen Sachverständigen ist zu gestatten; es gilt der Grundsatz der Parteiöffentlichkeit, § 357 ZPO.</a:t>
            </a:r>
          </a:p>
          <a:p>
            <a:pPr>
              <a:lnSpc>
                <a:spcPct val="120000"/>
              </a:lnSpc>
            </a:pPr>
            <a:r>
              <a:rPr lang="de-DE" sz="1800" u="sng" dirty="0" smtClean="0"/>
              <a:t>Aber</a:t>
            </a:r>
            <a:r>
              <a:rPr lang="de-DE" sz="1800" dirty="0" smtClean="0"/>
              <a:t>: </a:t>
            </a:r>
            <a:r>
              <a:rPr lang="de-DE" sz="1800" b="1" dirty="0" smtClean="0"/>
              <a:t>Zur Ladung des Privatgutachters ist das Gericht nicht verpflichtet</a:t>
            </a:r>
            <a:r>
              <a:rPr lang="de-DE" sz="1800" dirty="0" smtClean="0"/>
              <a:t>. Der Privatgutachter ist kein Beweismittel, weder gerichtlich bestellter Sachverständiger noch (sachverständiger) Zeuge. Seine schriftlichen/mündlichen Ausführungen sind lediglich qualifizierter Parteivortrag. </a:t>
            </a:r>
          </a:p>
          <a:p>
            <a:pPr>
              <a:lnSpc>
                <a:spcPct val="120000"/>
              </a:lnSpc>
            </a:pPr>
            <a:r>
              <a:rPr lang="de-DE" sz="1800" dirty="0" smtClean="0"/>
              <a:t>Entgegen dem Wortlaut des § 397 ZPO sollte dem Privatgutachter aus Zweckmäßigkeitserwägungen die direkte Befragung des gerichtlich bestellten Sachverständigen erlaubt werden (das erspart die „stille Post“ über die Partei bzw. den Anwalt und führt zur Verfahrensbeschleunigung)</a:t>
            </a:r>
          </a:p>
          <a:p>
            <a:pPr>
              <a:lnSpc>
                <a:spcPct val="120000"/>
              </a:lnSpc>
            </a:pPr>
            <a:r>
              <a:rPr lang="de-DE" sz="1800" b="1" u="sng" dirty="0" smtClean="0"/>
              <a:t>Exkurs</a:t>
            </a:r>
            <a:r>
              <a:rPr lang="de-DE" sz="1800" dirty="0" smtClean="0"/>
              <a:t>:</a:t>
            </a:r>
            <a:br>
              <a:rPr lang="de-DE" sz="1800" dirty="0" smtClean="0"/>
            </a:br>
            <a:r>
              <a:rPr lang="de-DE" sz="1800" b="1" dirty="0" smtClean="0"/>
              <a:t>Kostenfestsetzungsverfahren: Erstattungsfähigkeit der Kosten eines Privatgutachters </a:t>
            </a:r>
            <a:br>
              <a:rPr lang="de-DE" sz="1800" b="1" dirty="0" smtClean="0"/>
            </a:br>
            <a:r>
              <a:rPr lang="de-DE" sz="1800" dirty="0" smtClean="0"/>
              <a:t>Nach § 91 Abs. 1 Satz 1 ZPO hat die im Prozess unterlegene Partei die dem Gegner erwachsenen Kosten des Rechtsstreits zu erstatten, soweit sie zur zweckentsprechenden Rechtsverfolgung/</a:t>
            </a:r>
            <a:r>
              <a:rPr lang="de-DE" sz="1800" dirty="0"/>
              <a:t>R</a:t>
            </a:r>
            <a:r>
              <a:rPr lang="de-DE" sz="1800" dirty="0" smtClean="0"/>
              <a:t>echtsverteidigung </a:t>
            </a:r>
            <a:r>
              <a:rPr lang="de-DE" sz="1800" b="1" dirty="0" smtClean="0"/>
              <a:t>notwendig</a:t>
            </a:r>
            <a:r>
              <a:rPr lang="de-DE" sz="1800" dirty="0" smtClean="0"/>
              <a:t> waren. </a:t>
            </a:r>
            <a:br>
              <a:rPr lang="de-DE" sz="1800" dirty="0" smtClean="0"/>
            </a:br>
            <a:r>
              <a:rPr lang="de-DE" sz="1800" dirty="0" smtClean="0"/>
              <a:t>Jede Prozesspartei ist verpflichtet, die Kosten ihrer Prozessführung, die sie im Fall ihres Sieges vom </a:t>
            </a:r>
            <a:r>
              <a:rPr lang="de-DE" sz="1800" dirty="0"/>
              <a:t>G</a:t>
            </a:r>
            <a:r>
              <a:rPr lang="de-DE" sz="1800" dirty="0" smtClean="0"/>
              <a:t>egner erstattet verlangen will, so niedrig zu halten, wie sich dies mit der Wahrung ihrer berechtigten Belange vereinbaren lässt. Die Verpflichtung zur sparsamen Prozessführung folgt aus dem Prozessrechtsverhältnis und beherrscht als Ausdruck von Treu und Glauben das gesamte Kostenrecht (BGH, </a:t>
            </a:r>
            <a:r>
              <a:rPr lang="de-DE" sz="1800" dirty="0" smtClean="0"/>
              <a:t>Beschluss </a:t>
            </a:r>
            <a:r>
              <a:rPr lang="de-DE" sz="1800" dirty="0" smtClean="0"/>
              <a:t>v. 11.09.2012 - VI ZB 59/11 - und v. 10.07.2012 - VI ZB 7/12 - , </a:t>
            </a:r>
            <a:r>
              <a:rPr lang="de-DE" sz="1800" dirty="0" err="1" smtClean="0"/>
              <a:t>juris</a:t>
            </a:r>
            <a:r>
              <a:rPr lang="de-DE" sz="1800" dirty="0" smtClean="0"/>
              <a:t>). Aufwendungen für ein Privatgutachten sind deshalb (nur) erstattungsfähig, wenn eine verständige und wirtschaftlich vernünftig denkende Partei sie als sachdienlich ansehen durfte (BGH, Beschluss v. 20.12.2011 – VI ZB 17/11-, BGHZ 192, 140 Rz.12). Vor diesem Hintergrund wird  die der </a:t>
            </a:r>
            <a:r>
              <a:rPr lang="de-DE" sz="1800" dirty="0" err="1" smtClean="0"/>
              <a:t>Behandlerseite</a:t>
            </a:r>
            <a:r>
              <a:rPr lang="de-DE" sz="1800" dirty="0" smtClean="0"/>
              <a:t> im Wissen regelmäßig strukturell unterlegene Patientenseite die Kosten eines Privatgutachters oftmals mit Erfolg als „notwendige“ Kosten  zur Festsetzung </a:t>
            </a:r>
            <a:r>
              <a:rPr lang="de-DE" sz="1800" dirty="0" smtClean="0"/>
              <a:t> </a:t>
            </a:r>
            <a:r>
              <a:rPr lang="de-DE" sz="1800" dirty="0" smtClean="0"/>
              <a:t>verlangen können. </a:t>
            </a:r>
            <a:r>
              <a:rPr lang="de-DE" sz="1800" dirty="0"/>
              <a:t/>
            </a:r>
            <a:br>
              <a:rPr lang="de-DE" sz="1800" dirty="0"/>
            </a:br>
            <a:r>
              <a:rPr lang="de-DE" sz="1800" dirty="0" smtClean="0"/>
              <a:t>Aber </a:t>
            </a:r>
            <a:r>
              <a:rPr lang="de-DE" sz="1800" dirty="0" smtClean="0"/>
              <a:t>auch hier sind Grenzen zu ziehen. Die Kosten der Vorbereitung und Teilnahme des Privatgutachters am Termin zu Anhörung des gerichtlichen Sachverständigen sind jedenfalls dann nicht mehr „notwendig“, wenn der gerichtliche Sachverständige im Gutachten „</a:t>
            </a:r>
            <a:r>
              <a:rPr lang="de-DE" sz="1800" i="1" dirty="0" smtClean="0"/>
              <a:t>in einer klaren, eindeutigen und auch für den medizinischen Laien verständlichen Art und Weise grobe Behandlungsfehler des beklagten Arztes feststellt</a:t>
            </a:r>
            <a:r>
              <a:rPr lang="de-DE" sz="1800" dirty="0" smtClean="0"/>
              <a:t>“ (THOLG, Beschluss v. 13.10.2021 - 7 U 236/21 -).</a:t>
            </a:r>
            <a:r>
              <a:rPr lang="de-DE" sz="1400" dirty="0" smtClean="0"/>
              <a:t/>
            </a:r>
            <a:br>
              <a:rPr lang="de-DE" sz="1400" dirty="0" smtClean="0"/>
            </a:br>
            <a:endParaRPr lang="de-DE" sz="1400" dirty="0"/>
          </a:p>
        </p:txBody>
      </p:sp>
    </p:spTree>
    <p:extLst>
      <p:ext uri="{BB962C8B-B14F-4D97-AF65-F5344CB8AC3E}">
        <p14:creationId xmlns:p14="http://schemas.microsoft.com/office/powerpoint/2010/main" val="4236285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II) Fehler im Parteivortrag</a:t>
            </a:r>
            <a:endParaRPr lang="de-DE" sz="3200" dirty="0"/>
          </a:p>
        </p:txBody>
      </p:sp>
      <p:sp>
        <p:nvSpPr>
          <p:cNvPr id="3" name="Inhaltsplatzhalter 2"/>
          <p:cNvSpPr>
            <a:spLocks noGrp="1"/>
          </p:cNvSpPr>
          <p:nvPr>
            <p:ph idx="1"/>
          </p:nvPr>
        </p:nvSpPr>
        <p:spPr/>
        <p:txBody>
          <a:bodyPr>
            <a:normAutofit/>
          </a:bodyPr>
          <a:lstStyle/>
          <a:p>
            <a:pPr marL="457200" indent="-457200">
              <a:buAutoNum type="arabicParenR"/>
            </a:pPr>
            <a:r>
              <a:rPr lang="de-DE" sz="2000" b="1" dirty="0" smtClean="0"/>
              <a:t>Anforderungen an den erstinstanzlichen Parteivortrag</a:t>
            </a:r>
          </a:p>
          <a:p>
            <a:pPr marL="0" indent="0">
              <a:lnSpc>
                <a:spcPct val="110000"/>
              </a:lnSpc>
              <a:buNone/>
            </a:pPr>
            <a:endParaRPr lang="de-DE" sz="1400" b="1" dirty="0"/>
          </a:p>
          <a:p>
            <a:pPr>
              <a:lnSpc>
                <a:spcPct val="110000"/>
              </a:lnSpc>
            </a:pPr>
            <a:r>
              <a:rPr lang="de-DE" sz="1400" dirty="0" smtClean="0"/>
              <a:t>Die </a:t>
            </a:r>
            <a:r>
              <a:rPr lang="de-DE" sz="1400" b="1" dirty="0" smtClean="0"/>
              <a:t>Klagepartei</a:t>
            </a:r>
            <a:r>
              <a:rPr lang="de-DE" sz="1400" dirty="0" smtClean="0"/>
              <a:t> unterliegt im Arzthaftungsprozess nach einhelliger Auffassung in Rechtsprechung und Schrifttum </a:t>
            </a:r>
            <a:r>
              <a:rPr lang="de-DE" sz="1400" b="1" dirty="0" smtClean="0"/>
              <a:t>erheblich reduzierten Anforderungen an die Substantiierung ihres Vortrags</a:t>
            </a:r>
            <a:r>
              <a:rPr lang="de-DE" sz="1400" dirty="0" smtClean="0"/>
              <a:t> (BGH, Beschluss v. 16.02.2021 – VI ZR 1104/20-, </a:t>
            </a:r>
            <a:r>
              <a:rPr lang="de-DE" sz="1400" dirty="0" err="1" smtClean="0"/>
              <a:t>juris</a:t>
            </a:r>
            <a:r>
              <a:rPr lang="de-DE" sz="1400" dirty="0" smtClean="0"/>
              <a:t> </a:t>
            </a:r>
            <a:r>
              <a:rPr lang="de-DE" sz="1400" dirty="0" err="1" smtClean="0"/>
              <a:t>Rz</a:t>
            </a:r>
            <a:r>
              <a:rPr lang="de-DE" sz="1400" dirty="0" smtClean="0"/>
              <a:t>. 8 und Beschluss v. 12.03.2019 – VI ZR 278/18 -, VersR 2019, 1450 </a:t>
            </a:r>
            <a:r>
              <a:rPr lang="de-DE" sz="1400" dirty="0" err="1" smtClean="0"/>
              <a:t>Rz</a:t>
            </a:r>
            <a:r>
              <a:rPr lang="de-DE" sz="1400" dirty="0" smtClean="0"/>
              <a:t>. 8). Unter dem Postulat der „</a:t>
            </a:r>
            <a:r>
              <a:rPr lang="de-DE" sz="1400" b="1" dirty="0" smtClean="0"/>
              <a:t>Waffengleichheit</a:t>
            </a:r>
            <a:r>
              <a:rPr lang="de-DE" sz="1400" dirty="0" smtClean="0"/>
              <a:t>“ (zum Ausgleich des Wissensgefälles zwischen Patienten- und </a:t>
            </a:r>
            <a:r>
              <a:rPr lang="de-DE" sz="1400" dirty="0" err="1" smtClean="0"/>
              <a:t>Behandlerseite</a:t>
            </a:r>
            <a:r>
              <a:rPr lang="de-DE" sz="1400" dirty="0" smtClean="0"/>
              <a:t>) wird regelmäßig die </a:t>
            </a:r>
            <a:r>
              <a:rPr lang="de-DE" sz="1400" b="1" dirty="0" smtClean="0"/>
              <a:t>von Amts wegen gesteigerte Pflicht des Gerichts zur Sachverhaltsaufklärung </a:t>
            </a:r>
            <a:r>
              <a:rPr lang="de-DE" sz="1400" dirty="0" smtClean="0"/>
              <a:t>betont. Das erstinstanzliche Gericht muss bei Vorliegen eines </a:t>
            </a:r>
            <a:r>
              <a:rPr lang="de-DE" sz="1400" b="1" dirty="0" smtClean="0"/>
              <a:t>Mindestmaßes an nachvollziehbarem Vorbringen </a:t>
            </a:r>
            <a:r>
              <a:rPr lang="de-DE" sz="1400" dirty="0" smtClean="0"/>
              <a:t> – gemessen am „normalen“ Maßstab des Zivilprozesses – auch </a:t>
            </a:r>
            <a:r>
              <a:rPr lang="de-DE" sz="1400" dirty="0" err="1" smtClean="0"/>
              <a:t>unsubstantiiert</a:t>
            </a:r>
            <a:r>
              <a:rPr lang="de-DE" sz="1400" dirty="0" smtClean="0"/>
              <a:t> erhobenen Vorwürfen eines Behandlungsfehlers nachgehen. </a:t>
            </a:r>
          </a:p>
          <a:p>
            <a:pPr>
              <a:lnSpc>
                <a:spcPct val="110000"/>
              </a:lnSpc>
            </a:pPr>
            <a:r>
              <a:rPr lang="de-DE" sz="1400" dirty="0" smtClean="0"/>
              <a:t>Denn: Der Patient darf sich auf den Vortrag beschränken, der die </a:t>
            </a:r>
            <a:r>
              <a:rPr lang="de-DE" sz="1400" b="1" dirty="0" smtClean="0"/>
              <a:t>Vermutung</a:t>
            </a:r>
            <a:r>
              <a:rPr lang="de-DE" sz="1400" dirty="0" smtClean="0"/>
              <a:t> eines fehlerhaften Verhaltens des Arztes aufgrund der für den Patienten eingetretenen Folgen gestattet (BGH, Urteil v. 14.03.2017- VI ZR 605/15 -, </a:t>
            </a:r>
            <a:r>
              <a:rPr lang="de-DE" sz="1400" dirty="0" err="1" smtClean="0"/>
              <a:t>juris</a:t>
            </a:r>
            <a:r>
              <a:rPr lang="de-DE" sz="1400" dirty="0" smtClean="0"/>
              <a:t> </a:t>
            </a:r>
            <a:r>
              <a:rPr lang="de-DE" sz="1400" dirty="0" err="1" smtClean="0"/>
              <a:t>Rz</a:t>
            </a:r>
            <a:r>
              <a:rPr lang="de-DE" sz="1400" dirty="0" smtClean="0"/>
              <a:t>. 22). </a:t>
            </a:r>
            <a:endParaRPr lang="de-DE" sz="1400" dirty="0"/>
          </a:p>
          <a:p>
            <a:pPr>
              <a:lnSpc>
                <a:spcPct val="110000"/>
              </a:lnSpc>
            </a:pPr>
            <a:r>
              <a:rPr lang="de-DE" sz="1400" b="1" u="sng" dirty="0" smtClean="0"/>
              <a:t>Ergo</a:t>
            </a:r>
            <a:r>
              <a:rPr lang="de-DE" sz="1400" dirty="0" smtClean="0"/>
              <a:t>: Im Ergebnis genügt der Patient den an seine Substantiierungspflicht nur „maßvoll und verständig“ zu stellenden Anforderungen, wenn er den Ablauf der Behandlung in groben Zügen darstellt und angibt, dass sie misslungen ist, worin das Misslingen besteht, und die Verdachtsgründe mitteilt, die eine vorwerfbare Fehlbehandlung wenigstens plausibel erscheinen lassen (Martis/</a:t>
            </a:r>
            <a:r>
              <a:rPr lang="de-DE" sz="1400" dirty="0" err="1"/>
              <a:t>W</a:t>
            </a:r>
            <a:r>
              <a:rPr lang="de-DE" sz="1400" dirty="0" err="1" smtClean="0"/>
              <a:t>inkhart</a:t>
            </a:r>
            <a:r>
              <a:rPr lang="de-DE" sz="1400" dirty="0" smtClean="0"/>
              <a:t>, 6. Aufl., </a:t>
            </a:r>
            <a:r>
              <a:rPr lang="de-DE" sz="1400" dirty="0" err="1" smtClean="0"/>
              <a:t>Rz</a:t>
            </a:r>
            <a:r>
              <a:rPr lang="de-DE" sz="1400" dirty="0" smtClean="0"/>
              <a:t>. S 604). </a:t>
            </a:r>
            <a:endParaRPr lang="de-DE" sz="1400" dirty="0"/>
          </a:p>
        </p:txBody>
      </p:sp>
    </p:spTree>
    <p:extLst>
      <p:ext uri="{BB962C8B-B14F-4D97-AF65-F5344CB8AC3E}">
        <p14:creationId xmlns:p14="http://schemas.microsoft.com/office/powerpoint/2010/main" val="3521315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b="1" dirty="0" smtClean="0"/>
              <a:t>2) Anforderungen an den Berufungsvortrag des in erster Instanz unterlegenen Patienten</a:t>
            </a:r>
            <a:endParaRPr lang="de-DE" sz="2000" b="1" dirty="0"/>
          </a:p>
        </p:txBody>
      </p:sp>
      <p:sp>
        <p:nvSpPr>
          <p:cNvPr id="3" name="Inhaltsplatzhalter 2"/>
          <p:cNvSpPr>
            <a:spLocks noGrp="1"/>
          </p:cNvSpPr>
          <p:nvPr>
            <p:ph idx="1"/>
          </p:nvPr>
        </p:nvSpPr>
        <p:spPr>
          <a:xfrm>
            <a:off x="665747" y="1328320"/>
            <a:ext cx="10676021" cy="5529680"/>
          </a:xfrm>
        </p:spPr>
        <p:txBody>
          <a:bodyPr>
            <a:normAutofit fontScale="92500" lnSpcReduction="10000"/>
          </a:bodyPr>
          <a:lstStyle/>
          <a:p>
            <a:pPr>
              <a:lnSpc>
                <a:spcPct val="120000"/>
              </a:lnSpc>
            </a:pPr>
            <a:r>
              <a:rPr lang="de-DE" sz="1400" dirty="0" smtClean="0"/>
              <a:t>Für das Berufungsverfahren enthält die ZPO </a:t>
            </a:r>
            <a:r>
              <a:rPr lang="de-DE" sz="1400" dirty="0" smtClean="0"/>
              <a:t>zwingende</a:t>
            </a:r>
            <a:r>
              <a:rPr lang="de-DE" sz="1400" dirty="0" smtClean="0"/>
              <a:t>, nach § 522 Abs. 1 ZPO von Amts wegen zu berücksichtigende Vorgaben für die Begründung des Rechtsmittels </a:t>
            </a:r>
            <a:r>
              <a:rPr lang="de-DE" sz="1400" b="1" dirty="0" smtClean="0"/>
              <a:t>(§ </a:t>
            </a:r>
            <a:r>
              <a:rPr lang="de-DE" sz="1400" b="1" dirty="0" smtClean="0"/>
              <a:t>520 Abs. 3 ZPO) </a:t>
            </a:r>
            <a:r>
              <a:rPr lang="de-DE" sz="1400" dirty="0" smtClean="0"/>
              <a:t>und </a:t>
            </a:r>
            <a:r>
              <a:rPr lang="de-DE" sz="1400" dirty="0" smtClean="0"/>
              <a:t>sieht </a:t>
            </a:r>
            <a:r>
              <a:rPr lang="de-DE" sz="1400" dirty="0" smtClean="0"/>
              <a:t>die grundsätzliche Tatsachenbindung des Berufungsgerichts vor </a:t>
            </a:r>
            <a:r>
              <a:rPr lang="de-DE" sz="1400" b="1" dirty="0" smtClean="0"/>
              <a:t>(§ 529 Abs. 1 Nr. 1 ZPO).</a:t>
            </a:r>
          </a:p>
          <a:p>
            <a:pPr>
              <a:lnSpc>
                <a:spcPct val="120000"/>
              </a:lnSpc>
            </a:pPr>
            <a:r>
              <a:rPr lang="de-DE" sz="1400" b="1" dirty="0" smtClean="0"/>
              <a:t>Vor diesem Hintergrund kann die reduzierte - letztlich fast fehlende - Darlegungslast des Patienten im Berufungsverfahren nicht fortgelten. </a:t>
            </a:r>
            <a:r>
              <a:rPr lang="de-DE" sz="1400" dirty="0" smtClean="0"/>
              <a:t>Es spricht </a:t>
            </a:r>
            <a:r>
              <a:rPr lang="de-DE" sz="1400" dirty="0" smtClean="0"/>
              <a:t>nichts </a:t>
            </a:r>
            <a:r>
              <a:rPr lang="de-DE" sz="1400" dirty="0" smtClean="0"/>
              <a:t>dafür, dass der Gesetzgeber eines der Kernelemente </a:t>
            </a:r>
            <a:r>
              <a:rPr lang="de-DE" sz="1400" dirty="0" smtClean="0"/>
              <a:t>der Zivilprozessreform für das Berufungsverfahren - eine Neubewertung </a:t>
            </a:r>
            <a:r>
              <a:rPr lang="de-DE" sz="1400" dirty="0" smtClean="0"/>
              <a:t>der Tatsachengrundlage </a:t>
            </a:r>
            <a:r>
              <a:rPr lang="de-DE" sz="1400" dirty="0" smtClean="0"/>
              <a:t>ist nur möglich, </a:t>
            </a:r>
            <a:r>
              <a:rPr lang="de-DE" sz="1400" dirty="0" smtClean="0"/>
              <a:t>wenn aufgrund Vorliegens </a:t>
            </a:r>
            <a:r>
              <a:rPr lang="de-DE" sz="1400" i="1" dirty="0" smtClean="0"/>
              <a:t>„konkreter Anhaltspunkte ernstliche Zweifel an der Richtigkeit und Vollständigkeit der entscheidungserheblichen Feststellungen</a:t>
            </a:r>
            <a:r>
              <a:rPr lang="de-DE" sz="1400" dirty="0" smtClean="0"/>
              <a:t>“ bestehen (</a:t>
            </a:r>
            <a:r>
              <a:rPr lang="de-DE" sz="1400" dirty="0" err="1" smtClean="0"/>
              <a:t>BTDrs</a:t>
            </a:r>
            <a:r>
              <a:rPr lang="de-DE" sz="1400" dirty="0" smtClean="0"/>
              <a:t> 14/4722, 100</a:t>
            </a:r>
            <a:r>
              <a:rPr lang="de-DE" sz="1400" dirty="0" smtClean="0"/>
              <a:t>) -  </a:t>
            </a:r>
            <a:r>
              <a:rPr lang="de-DE" sz="1400" dirty="0" smtClean="0"/>
              <a:t>im Arzthaftungsprozess leerlaufen lassen wollte. </a:t>
            </a:r>
          </a:p>
          <a:p>
            <a:pPr>
              <a:lnSpc>
                <a:spcPct val="120000"/>
              </a:lnSpc>
            </a:pPr>
            <a:r>
              <a:rPr lang="de-DE" sz="1400" dirty="0" smtClean="0"/>
              <a:t>Als Berufungskläger hat der Patient </a:t>
            </a:r>
            <a:r>
              <a:rPr lang="de-DE" sz="1400" dirty="0" smtClean="0"/>
              <a:t>Umstände </a:t>
            </a:r>
            <a:r>
              <a:rPr lang="de-DE" sz="1400" dirty="0" smtClean="0"/>
              <a:t>aufzuzeigen, aus denen sich  die Rechtsverletzung der ersten Instanz und deren Erheblichkeit ergeben oder er muss konkrete Anhaltspunkte aufzeigen, die Zweifel an der Richtigkeit und/oder Vollständigkeit der tatsächlichen Feststellungen des angegriffenen Urteils begründen (§§ 513, 546, 529 ZPO). </a:t>
            </a:r>
          </a:p>
          <a:p>
            <a:pPr>
              <a:lnSpc>
                <a:spcPct val="120000"/>
              </a:lnSpc>
            </a:pPr>
            <a:r>
              <a:rPr lang="de-DE" sz="1400" dirty="0" smtClean="0"/>
              <a:t>Für ein arzthaftungsrechtliches Berufungsverfahren, in dem die angefochtene erstinstanzliche Entscheidung auf einem gerichtlichen Sachverständigengutachten fußt, bedeutet dies folgendes:</a:t>
            </a:r>
          </a:p>
          <a:p>
            <a:pPr>
              <a:lnSpc>
                <a:spcPct val="120000"/>
              </a:lnSpc>
            </a:pPr>
            <a:r>
              <a:rPr lang="de-DE" sz="1400" dirty="0" smtClean="0"/>
              <a:t>Die mit Blick auf § 520 Abs. 3 ZPO gebotene Auseinandersetzung mit den Entscheidungsgründen des erstinstanzlichen Urteils erfordert, dass sich der Patient mit den sachverständigen Feststellungen auseinandersetzt, auf denen das Urteil beruht. Will er auch im zweiten Rechtszug – wozu er nach gefestigter Rechtsprechung des Bundesgerichtshofs nicht verpflichtet ist – kein Privatgutachten in Auftrag geben, so ist ihm abzuverlangen, dass er das in erster Instanz eingeholte Gutachten inhaltlich angreift, d.h. Widersprüche oder </a:t>
            </a:r>
            <a:r>
              <a:rPr lang="de-DE" sz="1400" dirty="0" err="1" smtClean="0"/>
              <a:t>Unplausibilitäten</a:t>
            </a:r>
            <a:r>
              <a:rPr lang="de-DE" sz="1400" dirty="0" smtClean="0"/>
              <a:t> aufzeigt bzw. den für sich betrachtet nachvollziehbaren Darlegungen des Sachverständigen gegenläufige Stimmen aus der wissenschaftlichen Literatur entgegensetzt (näher hierzu: OLG Dresden, Urteil v. 12.05.2020 – 4 U 1388/19-, </a:t>
            </a:r>
            <a:r>
              <a:rPr lang="de-DE" sz="1400" dirty="0" err="1" smtClean="0"/>
              <a:t>MedR</a:t>
            </a:r>
            <a:r>
              <a:rPr lang="de-DE" sz="1400" dirty="0" smtClean="0"/>
              <a:t> 2021, 46ff.). Das schlichte Beharren auf der – von den Wertungen des Sachverständigen abweichenden – </a:t>
            </a:r>
            <a:r>
              <a:rPr lang="de-DE" sz="1400" dirty="0" smtClean="0"/>
              <a:t>eigenen Meinung </a:t>
            </a:r>
            <a:r>
              <a:rPr lang="de-DE" sz="1400" dirty="0" smtClean="0"/>
              <a:t>reicht </a:t>
            </a:r>
            <a:r>
              <a:rPr lang="de-DE" sz="1400" dirty="0" smtClean="0"/>
              <a:t>nicht </a:t>
            </a:r>
            <a:r>
              <a:rPr lang="de-DE" sz="1400" dirty="0" smtClean="0"/>
              <a:t>aus, um die Bindung des Berufungsgerichtsgerichts an die vom Sachverständigengutachten getragene Tatsachenfeststellung des Erstgerichts (§ 529 Abs. 1 Nr. 1 ZPO) zu hindern.</a:t>
            </a:r>
          </a:p>
          <a:p>
            <a:pPr>
              <a:lnSpc>
                <a:spcPct val="120000"/>
              </a:lnSpc>
            </a:pPr>
            <a:r>
              <a:rPr lang="de-DE" sz="1400" b="1" dirty="0" smtClean="0"/>
              <a:t>Auf den Punkt gebracht</a:t>
            </a:r>
            <a:r>
              <a:rPr lang="de-DE" sz="1400" dirty="0" smtClean="0"/>
              <a:t>: Anders als im ersten Rechtszug, wo der Patient eine Beweiserhebung letztlich durch schlichtes Mutmaßen herbeiführen kann, reicht es im zweiten Rechtszug nicht aus, den Feststellungen des sachverständig beratenen Landgerichts (nur) die eigene, abweichende medizinische Meinung entgegen zu halten, um eine weitere Beweiserhebung durchzusetzen. </a:t>
            </a:r>
          </a:p>
          <a:p>
            <a:pPr marL="0" indent="0">
              <a:buNone/>
            </a:pPr>
            <a:endParaRPr lang="de-DE" sz="1400" dirty="0" smtClean="0"/>
          </a:p>
          <a:p>
            <a:endParaRPr lang="de-DE" sz="1400" dirty="0" smtClean="0"/>
          </a:p>
          <a:p>
            <a:endParaRPr lang="de-DE" sz="1400" b="1" dirty="0"/>
          </a:p>
        </p:txBody>
      </p:sp>
    </p:spTree>
    <p:extLst>
      <p:ext uri="{BB962C8B-B14F-4D97-AF65-F5344CB8AC3E}">
        <p14:creationId xmlns:p14="http://schemas.microsoft.com/office/powerpoint/2010/main" val="3483105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b="1" dirty="0" smtClean="0"/>
              <a:t>3) Neues Vorbringen in der Berufungsinstanz</a:t>
            </a:r>
            <a:endParaRPr lang="de-DE" sz="2000" b="1" dirty="0"/>
          </a:p>
        </p:txBody>
      </p:sp>
      <p:sp>
        <p:nvSpPr>
          <p:cNvPr id="3" name="Inhaltsplatzhalter 2"/>
          <p:cNvSpPr>
            <a:spLocks noGrp="1"/>
          </p:cNvSpPr>
          <p:nvPr>
            <p:ph idx="1"/>
          </p:nvPr>
        </p:nvSpPr>
        <p:spPr/>
        <p:txBody>
          <a:bodyPr>
            <a:normAutofit/>
          </a:bodyPr>
          <a:lstStyle/>
          <a:p>
            <a:pPr>
              <a:lnSpc>
                <a:spcPct val="100000"/>
              </a:lnSpc>
            </a:pPr>
            <a:r>
              <a:rPr lang="de-DE" sz="1600" dirty="0" smtClean="0"/>
              <a:t>Grundsätzlich sind Beanstandungen gegen das Sachverständigengutachten, die schon im ersten Rechtszug hätten vorgebracht werden können, als </a:t>
            </a:r>
            <a:r>
              <a:rPr lang="de-DE" sz="1600" b="1" dirty="0" smtClean="0"/>
              <a:t>neue Angriffs- oder Verteidigungsmittel </a:t>
            </a:r>
            <a:r>
              <a:rPr lang="de-DE" sz="1600" dirty="0" smtClean="0"/>
              <a:t>nach § 531 Abs. 2 Nr. 3 ZPO nicht zuzulassen.</a:t>
            </a:r>
          </a:p>
          <a:p>
            <a:pPr>
              <a:lnSpc>
                <a:spcPct val="100000"/>
              </a:lnSpc>
            </a:pPr>
            <a:r>
              <a:rPr lang="de-DE" sz="1600" dirty="0" smtClean="0"/>
              <a:t>Das gilt im Prinzip auch für ein Parteigutachten, mit welchem das im ersten Rechtszug eingeholte gerichtliche Gutachten angegriffen werden soll.</a:t>
            </a:r>
          </a:p>
          <a:p>
            <a:pPr>
              <a:lnSpc>
                <a:spcPct val="100000"/>
              </a:lnSpc>
            </a:pPr>
            <a:r>
              <a:rPr lang="de-DE" sz="1600" b="1" u="sng" dirty="0" smtClean="0"/>
              <a:t>Aber</a:t>
            </a:r>
            <a:r>
              <a:rPr lang="de-DE" sz="1600" dirty="0" smtClean="0"/>
              <a:t>: Weder die Patienten- noch die </a:t>
            </a:r>
            <a:r>
              <a:rPr lang="de-DE" sz="1600" dirty="0" err="1" smtClean="0"/>
              <a:t>Behandlerseite</a:t>
            </a:r>
            <a:r>
              <a:rPr lang="de-DE" sz="1600" dirty="0" smtClean="0"/>
              <a:t> ist dazu verpflichtet, bereits in erster Instanz ihre Einwendungen gegen das Gerichtsgutachten auf ein Privatgutachten zu stützen (BGH, Urteil v. 16.06.2015 – VI ZR 332/14-, </a:t>
            </a:r>
            <a:r>
              <a:rPr lang="de-DE" sz="1600" dirty="0" err="1" smtClean="0"/>
              <a:t>juris</a:t>
            </a:r>
            <a:r>
              <a:rPr lang="de-DE" sz="1600" dirty="0" smtClean="0"/>
              <a:t> </a:t>
            </a:r>
            <a:r>
              <a:rPr lang="de-DE" sz="1600" dirty="0" err="1" smtClean="0"/>
              <a:t>Rz</a:t>
            </a:r>
            <a:r>
              <a:rPr lang="de-DE" sz="1600" dirty="0" smtClean="0"/>
              <a:t>. 12). Deshalb ist dem Berufungsführer die </a:t>
            </a:r>
            <a:r>
              <a:rPr lang="de-DE" sz="1600" b="1" dirty="0" smtClean="0"/>
              <a:t>erstmalige Vorlage eines Privatgutachtens in der Berufungsinstanz nicht schlechterdings verwehrt. </a:t>
            </a:r>
            <a:r>
              <a:rPr lang="de-DE" sz="1600" dirty="0" smtClean="0"/>
              <a:t>So lange ein bereits in der ersten Instanz – nach den für die Patientenseite dort nur „maßvollen Anforderungen“ – schlüssiges Vorbringen nur konkretisiert, verdeutlicht und erläutert wird, ist neues Vorbringen, damit auch ein erstmals vorgelegtes Privatgutachten im Berufungsrechtszug zuzulassen. </a:t>
            </a:r>
            <a:r>
              <a:rPr lang="de-DE" sz="1600" b="1" dirty="0" smtClean="0"/>
              <a:t> </a:t>
            </a:r>
            <a:endParaRPr lang="de-DE" sz="1600" b="1" dirty="0"/>
          </a:p>
        </p:txBody>
      </p:sp>
    </p:spTree>
    <p:extLst>
      <p:ext uri="{BB962C8B-B14F-4D97-AF65-F5344CB8AC3E}">
        <p14:creationId xmlns:p14="http://schemas.microsoft.com/office/powerpoint/2010/main" val="3082451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I) Fehler des erstinstanzlichen Gerichts </a:t>
            </a:r>
            <a:endParaRPr lang="de-DE" sz="3200" dirty="0"/>
          </a:p>
        </p:txBody>
      </p:sp>
      <p:sp>
        <p:nvSpPr>
          <p:cNvPr id="3" name="Inhaltsplatzhalter 2"/>
          <p:cNvSpPr>
            <a:spLocks noGrp="1"/>
          </p:cNvSpPr>
          <p:nvPr>
            <p:ph idx="1"/>
          </p:nvPr>
        </p:nvSpPr>
        <p:spPr>
          <a:xfrm>
            <a:off x="838200" y="1483895"/>
            <a:ext cx="10515600" cy="4693068"/>
          </a:xfrm>
        </p:spPr>
        <p:txBody>
          <a:bodyPr>
            <a:normAutofit fontScale="25000" lnSpcReduction="20000"/>
          </a:bodyPr>
          <a:lstStyle/>
          <a:p>
            <a:pPr marL="0" indent="0">
              <a:buNone/>
            </a:pPr>
            <a:r>
              <a:rPr lang="de-DE" sz="6400" b="1" dirty="0" smtClean="0"/>
              <a:t>1) Das Gericht holt kein Sachverständigengutachten ein</a:t>
            </a:r>
          </a:p>
          <a:p>
            <a:pPr>
              <a:lnSpc>
                <a:spcPct val="120000"/>
              </a:lnSpc>
            </a:pPr>
            <a:r>
              <a:rPr lang="de-DE" sz="6400" b="1" dirty="0" smtClean="0"/>
              <a:t>Das Gericht maßt sich eigene Sachkunde an</a:t>
            </a:r>
            <a:r>
              <a:rPr lang="de-DE" sz="2400" b="1" dirty="0" smtClean="0"/>
              <a:t/>
            </a:r>
            <a:br>
              <a:rPr lang="de-DE" sz="2400" b="1" dirty="0" smtClean="0"/>
            </a:br>
            <a:r>
              <a:rPr lang="de-DE" sz="5600" dirty="0" smtClean="0"/>
              <a:t>Im Grundsatz gilt folgendes: Der Arzt muss entsprechend dem </a:t>
            </a:r>
            <a:r>
              <a:rPr lang="de-DE" sz="5600" b="1" dirty="0" smtClean="0"/>
              <a:t>medizinischen Standard </a:t>
            </a:r>
            <a:r>
              <a:rPr lang="de-DE" sz="5600" dirty="0" smtClean="0"/>
              <a:t>(lege </a:t>
            </a:r>
            <a:r>
              <a:rPr lang="de-DE" sz="5600" dirty="0" err="1" smtClean="0"/>
              <a:t>artis</a:t>
            </a:r>
            <a:r>
              <a:rPr lang="de-DE" sz="5600" dirty="0" smtClean="0"/>
              <a:t>) behandeln. Der anerkannte und gesicherte Standard gibt Auskunft darüber, welches Verhalten von einem gewissenhaften Arzt in der konkreten Behandlungssituation aus der berufsfachlichen Sicht seines Fachbereichs zum Zeitpunkt der Behandlung erwartet werden kann (BGH, Urteil v. 22.12.2015 -VI ZR 67/15-, </a:t>
            </a:r>
            <a:r>
              <a:rPr lang="de-DE" sz="5600" dirty="0" err="1" smtClean="0"/>
              <a:t>juris</a:t>
            </a:r>
            <a:r>
              <a:rPr lang="de-DE" sz="5600" dirty="0" smtClean="0"/>
              <a:t> ). </a:t>
            </a:r>
            <a:br>
              <a:rPr lang="de-DE" sz="5600" dirty="0" smtClean="0"/>
            </a:br>
            <a:r>
              <a:rPr lang="de-DE" sz="5600" dirty="0" smtClean="0"/>
              <a:t>Erst die Abweichung vom medizinischen Standard ist ein Behandlungsfehler; es kommt also auf die objektive Sorgfalt und nicht auf die subjektiven Fähigkeiten und Kenntnisse des Arztes an.</a:t>
            </a:r>
            <a:br>
              <a:rPr lang="de-DE" sz="5600" dirty="0" smtClean="0"/>
            </a:br>
            <a:r>
              <a:rPr lang="de-DE" sz="5600" dirty="0" smtClean="0"/>
              <a:t>Die Feststellung obliegt im Haftungsprozess dem zwingend sachverständig beratenen Gericht (BGH a.a.O.). </a:t>
            </a:r>
            <a:br>
              <a:rPr lang="de-DE" sz="5600" dirty="0" smtClean="0"/>
            </a:br>
            <a:r>
              <a:rPr lang="de-DE" sz="5600" u="sng" dirty="0" smtClean="0"/>
              <a:t>ERGO</a:t>
            </a:r>
            <a:r>
              <a:rPr lang="de-DE" sz="5600" dirty="0" smtClean="0"/>
              <a:t>: </a:t>
            </a:r>
            <a:r>
              <a:rPr lang="de-DE" sz="5600" b="1" dirty="0" smtClean="0"/>
              <a:t>Bei der Ermittlung des gebotenen Standards und bei der Frage dessen Verletzung muss sich das Gericht auf die medizinische Bewertung eines Sachverständigen aus dem betroffenen medizinischen Fachgebiet stützen</a:t>
            </a:r>
            <a:r>
              <a:rPr lang="de-DE" sz="5600" dirty="0" smtClean="0"/>
              <a:t>. </a:t>
            </a:r>
            <a:br>
              <a:rPr lang="de-DE" sz="5600" dirty="0" smtClean="0"/>
            </a:br>
            <a:r>
              <a:rPr lang="de-DE" sz="5600" dirty="0" smtClean="0"/>
              <a:t/>
            </a:r>
            <a:br>
              <a:rPr lang="de-DE" sz="5600" dirty="0" smtClean="0"/>
            </a:br>
            <a:r>
              <a:rPr lang="de-DE" sz="5600" dirty="0" smtClean="0"/>
              <a:t>Nur ausnahmsweise darf das Gericht die Beantwortung einer medizinischen Frage allein auf eine eigene besondere Sachkunde stützen, z.B. wenn es auf der Grundlage früherer Gutachten in anderen Verfahren bereits wiederholt über diese medizinische Fachfrage entschieden hat. Die solchermaßen über frühere Gutachten vermittelte Sachkunde muss den Parteien jedoch offen gelegt und ihnen Gelegenheit zur Stellungnahme gegeben werden, ob der vorliegende Fall abweicht oder frühere Gutachten Bedenken unterliegen (BGH, Urteil v. 11.05.1993 – VI ZR 243/92-, NJW 1993, 2382).</a:t>
            </a:r>
            <a:br>
              <a:rPr lang="de-DE" sz="5600" dirty="0" smtClean="0"/>
            </a:br>
            <a:r>
              <a:rPr lang="de-DE" sz="5600" dirty="0" smtClean="0"/>
              <a:t/>
            </a:r>
            <a:br>
              <a:rPr lang="de-DE" sz="5600" dirty="0" smtClean="0"/>
            </a:br>
            <a:r>
              <a:rPr lang="de-DE" sz="5600" dirty="0" smtClean="0"/>
              <a:t>Als Faustregel gilt: Das Selbststudium medizinischer Fachliteratur oder Leitlinien ersetzt ein Sachverständigengutachten ebenso wenig wie persönliche Erfahrungen eines Kammer-/Senatsmitglieds mit einer bestimmten Krankheit.</a:t>
            </a:r>
          </a:p>
          <a:p>
            <a:pPr marL="0" indent="0">
              <a:buNone/>
            </a:pPr>
            <a:r>
              <a:rPr lang="de-DE" dirty="0" smtClean="0"/>
              <a:t/>
            </a:r>
            <a:br>
              <a:rPr lang="de-DE" dirty="0" smtClean="0"/>
            </a:br>
            <a:endParaRPr lang="de-DE" dirty="0"/>
          </a:p>
        </p:txBody>
      </p:sp>
    </p:spTree>
    <p:extLst>
      <p:ext uri="{BB962C8B-B14F-4D97-AF65-F5344CB8AC3E}">
        <p14:creationId xmlns:p14="http://schemas.microsoft.com/office/powerpoint/2010/main" val="2898952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b="1" dirty="0" smtClean="0"/>
              <a:t>2) Das Gericht verwendet  ein Schlichtungsgutachten </a:t>
            </a:r>
            <a:endParaRPr lang="de-DE" sz="2000" b="1" dirty="0"/>
          </a:p>
        </p:txBody>
      </p:sp>
      <p:sp>
        <p:nvSpPr>
          <p:cNvPr id="3" name="Inhaltsplatzhalter 2"/>
          <p:cNvSpPr>
            <a:spLocks noGrp="1"/>
          </p:cNvSpPr>
          <p:nvPr>
            <p:ph idx="1"/>
          </p:nvPr>
        </p:nvSpPr>
        <p:spPr>
          <a:xfrm>
            <a:off x="737937" y="1371600"/>
            <a:ext cx="10523621" cy="5180598"/>
          </a:xfrm>
        </p:spPr>
        <p:txBody>
          <a:bodyPr>
            <a:normAutofit fontScale="25000" lnSpcReduction="20000"/>
          </a:bodyPr>
          <a:lstStyle/>
          <a:p>
            <a:pPr>
              <a:lnSpc>
                <a:spcPct val="120000"/>
              </a:lnSpc>
            </a:pPr>
            <a:r>
              <a:rPr lang="de-DE" sz="4800" dirty="0" smtClean="0"/>
              <a:t>Im Wege des </a:t>
            </a:r>
            <a:r>
              <a:rPr lang="de-DE" sz="4800" b="1" dirty="0" err="1" smtClean="0"/>
              <a:t>Urkundsbeweises</a:t>
            </a:r>
            <a:r>
              <a:rPr lang="de-DE" sz="4800" dirty="0" smtClean="0"/>
              <a:t> (§§ 415ff. ZPO) kann ein Sachverständigengutachten  aus einem vorangegangenen </a:t>
            </a:r>
            <a:r>
              <a:rPr lang="de-DE" sz="4800" b="1" dirty="0" smtClean="0"/>
              <a:t>Schlichtungsverfahren</a:t>
            </a:r>
            <a:r>
              <a:rPr lang="de-DE" sz="4800" dirty="0" smtClean="0"/>
              <a:t> verwendet werden (BGH, Beschluss v. 13.12.2013 - VI ZB 1/16 -, BGHZ 213, 131) . </a:t>
            </a:r>
            <a:br>
              <a:rPr lang="de-DE" sz="4800" dirty="0" smtClean="0"/>
            </a:br>
            <a:r>
              <a:rPr lang="de-DE" sz="4800" b="1" dirty="0" smtClean="0"/>
              <a:t>Aber</a:t>
            </a:r>
            <a:r>
              <a:rPr lang="de-DE" sz="4800" dirty="0" smtClean="0"/>
              <a:t>: Das Gutachten muss inhaltlich ausreichen, um die im Arzthaftungsprozess anstehenden Fragen zu beantworten; die Parteien können Einwände gegen das Gutachten erheben und </a:t>
            </a:r>
            <a:r>
              <a:rPr lang="de-DE" sz="4800" b="1" dirty="0" smtClean="0"/>
              <a:t>eine unmittelbare Beweisaufnahme verlangen. </a:t>
            </a:r>
            <a:r>
              <a:rPr lang="de-DE" sz="4800" dirty="0" smtClean="0"/>
              <a:t>Vor diesem Hintergrund sollte die ausschließlich </a:t>
            </a:r>
            <a:r>
              <a:rPr lang="de-DE" sz="4800" dirty="0" err="1" smtClean="0"/>
              <a:t>urkundsbeweisliche</a:t>
            </a:r>
            <a:r>
              <a:rPr lang="de-DE" sz="4800" dirty="0" smtClean="0"/>
              <a:t> Verwertung kaum praxisrelevant sein, denn das Schlichtungsgutachten ist auf Beweisebene nicht geeignet, den Sachverständigenbeweis zu ersetzen (BGH, Beschluss v. 12.03.2019 - VI ZR 278/18 -, </a:t>
            </a:r>
            <a:r>
              <a:rPr lang="de-DE" sz="4800" dirty="0" err="1" smtClean="0"/>
              <a:t>juris</a:t>
            </a:r>
            <a:r>
              <a:rPr lang="de-DE" sz="4800" dirty="0" smtClean="0"/>
              <a:t> </a:t>
            </a:r>
            <a:r>
              <a:rPr lang="de-DE" sz="4800" dirty="0" err="1" smtClean="0"/>
              <a:t>Rz</a:t>
            </a:r>
            <a:r>
              <a:rPr lang="de-DE" sz="4800" dirty="0" smtClean="0"/>
              <a:t>. 10f.).</a:t>
            </a:r>
          </a:p>
          <a:p>
            <a:pPr>
              <a:lnSpc>
                <a:spcPct val="120000"/>
              </a:lnSpc>
            </a:pPr>
            <a:r>
              <a:rPr lang="de-DE" sz="4800" b="1" dirty="0" smtClean="0"/>
              <a:t>Hiermit angesprochen ist folgende fehlerträchtige Prozesssituation</a:t>
            </a:r>
            <a:r>
              <a:rPr lang="de-DE" sz="4800" dirty="0" smtClean="0"/>
              <a:t>: Die </a:t>
            </a:r>
            <a:r>
              <a:rPr lang="de-DE" sz="4800" dirty="0" err="1" smtClean="0"/>
              <a:t>Behandlerseite</a:t>
            </a:r>
            <a:r>
              <a:rPr lang="de-DE" sz="4800" dirty="0" smtClean="0"/>
              <a:t> stützt sich im Prozess auf ein ausführliches und plausibles Gutachten einer ärztlichen Schlichtungsstelle, das Behandlungsfehler verneint. Der klagende Patient greift das Gutachten nicht substantiiert an und beschränkt sich darauf, an seinen Behandlungsfehlervorwürfen festzuhalten. Muss das Gericht in dieser Verfahrenslage ein Sachverständigengutachten einholen? Die Antwort lautet ja. Denn der Bundesgerichtshof hat sich mit der Entscheidung vom 12.03.2019 von seiner früheren Rechtsprechung abgegrenzt bzw. sie fortentwickelt und klargestellt, dass </a:t>
            </a:r>
            <a:r>
              <a:rPr lang="de-DE" sz="4800" b="1" dirty="0" smtClean="0"/>
              <a:t>ein Schlichtungsgutachten „</a:t>
            </a:r>
            <a:r>
              <a:rPr lang="de-DE" sz="4800" b="1" i="1" dirty="0" smtClean="0"/>
              <a:t>nicht zu einer Erhöhung der Darlegungslast des Patienten führt, der ansonsten im Falle eines ihm ungünstigen Schlichtungsgutachtens doch gezwungen wäre, sich medizinisches Fachwissen anzueignen, um einen schlüssigen Klagevortrag zu halten</a:t>
            </a:r>
            <a:r>
              <a:rPr lang="de-DE" sz="4800" i="1" dirty="0" smtClean="0"/>
              <a:t>…Als Urkunde bezeugt das Schlichtungsgutachten gemäß § 416 ZPO nur, dass der Schlichtungsgutachter ein solches Gutachten erstattet hat. Auf den Inhalt der gutachterlichen Erklärung erstreckt sich die Beweisregel hingegen nicht. Ob die Einschätzung des Schlichtungsgutachters inhaltlich richtig ist, unterliegt danach der freien richterlichen Beweiswürdigung. </a:t>
            </a:r>
            <a:r>
              <a:rPr lang="de-DE" sz="4800" b="1" i="1" dirty="0" smtClean="0"/>
              <a:t>Der Tatrichter muss daher in einem solchen Fall einen Sachverständigen hinzuziehen und eine schriftliche oder mündliche Begutachtung anordnen. Dabei kommt es nicht darauf an, ob die Behauptung der Partei in der </a:t>
            </a:r>
            <a:r>
              <a:rPr lang="de-DE" sz="4800" b="1" i="1" dirty="0" err="1" smtClean="0"/>
              <a:t>urkundsbeweislich</a:t>
            </a:r>
            <a:r>
              <a:rPr lang="de-DE" sz="4800" b="1" i="1" dirty="0" smtClean="0"/>
              <a:t> herangezogenen Begutachtung eine Stütze findet oder nicht. Der </a:t>
            </a:r>
            <a:r>
              <a:rPr lang="de-DE" sz="4800" b="1" i="1" dirty="0" err="1" smtClean="0"/>
              <a:t>Urkundsbeweis</a:t>
            </a:r>
            <a:r>
              <a:rPr lang="de-DE" sz="4800" b="1" i="1" dirty="0" smtClean="0"/>
              <a:t> </a:t>
            </a:r>
            <a:r>
              <a:rPr lang="de-DE" sz="4800" b="1" dirty="0" smtClean="0"/>
              <a:t>darf nämlich nicht dazu führen, dass den Parteien das ihnen zustehende Recht, den Sachverständigenbeweis anzutreten, verkürzt wird.“</a:t>
            </a:r>
          </a:p>
          <a:p>
            <a:pPr>
              <a:lnSpc>
                <a:spcPct val="120000"/>
              </a:lnSpc>
            </a:pPr>
            <a:r>
              <a:rPr lang="de-DE" sz="4800" b="1" dirty="0" smtClean="0"/>
              <a:t>Auf den Punkt gebracht bedeutet die Entscheidung vom 12.03.2019 folgendes</a:t>
            </a:r>
            <a:r>
              <a:rPr lang="de-DE" sz="4800" dirty="0" smtClean="0"/>
              <a:t>: Der von den </a:t>
            </a:r>
            <a:r>
              <a:rPr lang="de-DE" sz="4800" dirty="0" err="1" smtClean="0"/>
              <a:t>Instanzgerichten</a:t>
            </a:r>
            <a:r>
              <a:rPr lang="de-DE" sz="4800" dirty="0" smtClean="0"/>
              <a:t> angenommenen gesteigerten Darlegungslast des Patienten nach einem ungünstigen Schlichtungsgutachten (LG Gera und ihm folgend das THOLG im Urteil v. 20.05.2018 </a:t>
            </a:r>
            <a:br>
              <a:rPr lang="de-DE" sz="4800" dirty="0" smtClean="0"/>
            </a:br>
            <a:r>
              <a:rPr lang="de-DE" sz="4800" dirty="0" smtClean="0"/>
              <a:t>– 7 U 647/17- hatten das Fehlen jeglicher inhaltlicher Auseinandersetzung mit dem Schlichtungsgutachten moniert )  hat der Bundesgerichtshof eine so unmissverständliche wie grundsätzliche Absage erteilt und darauf verwiesen, eine solche Konstellation führe „</a:t>
            </a:r>
            <a:r>
              <a:rPr lang="de-DE" sz="4800" i="1" dirty="0" smtClean="0"/>
              <a:t>allein dazu, dass sich der nunmehr zu beauftragende gerichtliche Sachverständige mit der Einschätzung des Schlichtungsgutachters auseinander zu setzen haben werde“ </a:t>
            </a:r>
            <a:r>
              <a:rPr lang="de-DE" sz="4800" dirty="0" smtClean="0"/>
              <a:t>(BGH a.a.O., </a:t>
            </a:r>
            <a:r>
              <a:rPr lang="de-DE" sz="4800" dirty="0" err="1" smtClean="0"/>
              <a:t>juris</a:t>
            </a:r>
            <a:r>
              <a:rPr lang="de-DE" sz="4800" dirty="0" smtClean="0"/>
              <a:t> </a:t>
            </a:r>
            <a:r>
              <a:rPr lang="de-DE" sz="4800" dirty="0" err="1" smtClean="0"/>
              <a:t>Rz</a:t>
            </a:r>
            <a:r>
              <a:rPr lang="de-DE" sz="4800" dirty="0" smtClean="0"/>
              <a:t>. 12)</a:t>
            </a:r>
            <a:r>
              <a:rPr lang="de-DE" sz="2900" b="1" dirty="0" smtClean="0"/>
              <a:t/>
            </a:r>
            <a:br>
              <a:rPr lang="de-DE" sz="2900" b="1" dirty="0" smtClean="0"/>
            </a:br>
            <a:r>
              <a:rPr lang="de-DE" sz="1600" b="1" dirty="0" smtClean="0"/>
              <a:t/>
            </a:r>
            <a:br>
              <a:rPr lang="de-DE" sz="1600" b="1" dirty="0" smtClean="0"/>
            </a:br>
            <a:r>
              <a:rPr lang="de-DE" sz="1600" b="1" dirty="0" smtClean="0"/>
              <a:t/>
            </a:r>
            <a:br>
              <a:rPr lang="de-DE" sz="1600" b="1" dirty="0" smtClean="0"/>
            </a:br>
            <a:r>
              <a:rPr lang="de-DE" sz="1600" b="1" dirty="0" smtClean="0"/>
              <a:t> </a:t>
            </a:r>
            <a:endParaRPr lang="de-DE" sz="2000" b="1" dirty="0"/>
          </a:p>
        </p:txBody>
      </p:sp>
    </p:spTree>
    <p:extLst>
      <p:ext uri="{BB962C8B-B14F-4D97-AF65-F5344CB8AC3E}">
        <p14:creationId xmlns:p14="http://schemas.microsoft.com/office/powerpoint/2010/main" val="27769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b="1" dirty="0" smtClean="0"/>
              <a:t>3) Privatgutachten und MDK-Gutachten</a:t>
            </a:r>
            <a:endParaRPr lang="de-DE" sz="2000" b="1" dirty="0"/>
          </a:p>
        </p:txBody>
      </p:sp>
      <p:sp>
        <p:nvSpPr>
          <p:cNvPr id="3" name="Inhaltsplatzhalter 2"/>
          <p:cNvSpPr>
            <a:spLocks noGrp="1"/>
          </p:cNvSpPr>
          <p:nvPr>
            <p:ph idx="1"/>
          </p:nvPr>
        </p:nvSpPr>
        <p:spPr>
          <a:xfrm>
            <a:off x="838200" y="1392487"/>
            <a:ext cx="10511588" cy="5208839"/>
          </a:xfrm>
        </p:spPr>
        <p:txBody>
          <a:bodyPr>
            <a:noAutofit/>
          </a:bodyPr>
          <a:lstStyle/>
          <a:p>
            <a:pPr>
              <a:lnSpc>
                <a:spcPct val="100000"/>
              </a:lnSpc>
            </a:pPr>
            <a:r>
              <a:rPr lang="de-DE" sz="1400" dirty="0" smtClean="0"/>
              <a:t>Privat-/MDK-Gutachten spielen im Prozess eine nicht unwesentliche Rolle. Das Gericht und der gerichtlich bestellte Sachverständige haben sich mit ihnen eingehend zu befassen.</a:t>
            </a:r>
          </a:p>
          <a:p>
            <a:pPr>
              <a:lnSpc>
                <a:spcPct val="100000"/>
              </a:lnSpc>
            </a:pPr>
            <a:r>
              <a:rPr lang="de-DE" sz="1400" dirty="0" smtClean="0"/>
              <a:t>Als Sachverständigenbeweis nach §§ 402ff. ZPO sind sie hingegen nicht verwertbar. Denn wie aus § 404 Abs. 1 ZPO folgt, ist die gerichtliche Bestellung Voraussetzung für die Anwendbarkeit der §§ 402ff. ZPO. </a:t>
            </a:r>
          </a:p>
          <a:p>
            <a:pPr>
              <a:lnSpc>
                <a:spcPct val="100000"/>
              </a:lnSpc>
            </a:pPr>
            <a:r>
              <a:rPr lang="de-DE" sz="1400" dirty="0" smtClean="0"/>
              <a:t>Obwohl auch sie nach § 25 MBO-Ä mit der notwendigen Sorgfalt und nach bestem Wissen ärztlicher Überzeugung zu erstellen sind, stellen sie lediglich </a:t>
            </a:r>
            <a:r>
              <a:rPr lang="de-DE" sz="1400" b="1" dirty="0" smtClean="0"/>
              <a:t>qualifizierten Parteivortrag </a:t>
            </a:r>
            <a:r>
              <a:rPr lang="de-DE" sz="1400" dirty="0" smtClean="0"/>
              <a:t>dar, mit dem bezweckt wird, über die allg. Substantiierungspflicht hinaus den eigenen Standpunkt zu erhärten und entsprechende Sachkunde in den Prozess einzuführen, die Einholung eines gerichtlichen Sachverständigengutachtens zu erreichen oder (besonders praxisrelevant!!) ein bereits vorliegendes Gerichtsgutachten kritisch zu würdigen, es letztlich zu entkräften. </a:t>
            </a:r>
          </a:p>
          <a:p>
            <a:pPr>
              <a:lnSpc>
                <a:spcPct val="100000"/>
              </a:lnSpc>
            </a:pPr>
            <a:r>
              <a:rPr lang="de-DE" sz="1400" dirty="0" smtClean="0"/>
              <a:t>In diesem Kontext darf das Gericht den „Streit der Gutachter“ nicht dadurch entscheiden, dass es ohne einleuchtende oder logisch nachvollziehbare Begründung dem Gerichtssachverständigen folgt (BGH in ständiger Rechtsprechung, vgl. nur Urteil v. 09.06.2015 - VI ZR 235/15 -, VersR 2015, 138). Wenn sich das von einer Partei vorgelegte Privatgutachten widersprüchlich zum Gutachten des gerichtlich bestellten Sachverständigen verhält, muss das Gericht Einwände, die sich aus dem Privatgutachten ergeben, ernst nehmen, muss ihnen nachgehen und den Sachverhalt weiter aufklären (BGH a.a.O.).</a:t>
            </a:r>
          </a:p>
          <a:p>
            <a:pPr>
              <a:lnSpc>
                <a:spcPct val="100000"/>
              </a:lnSpc>
            </a:pPr>
            <a:r>
              <a:rPr lang="de-DE" sz="1400" dirty="0" smtClean="0"/>
              <a:t>Hierfür sieht die ZPO zwei Wege vor: Das schriftliche Ergänzungsgutachten oder die Anhörung des gerichtlich bestellten Sachverständigen zur Erläuterung seines Gutachtens in mündlicher Verhandlung nach § 411 Abs. 3 ZPO.</a:t>
            </a:r>
          </a:p>
          <a:p>
            <a:pPr>
              <a:lnSpc>
                <a:spcPct val="100000"/>
              </a:lnSpc>
            </a:pPr>
            <a:r>
              <a:rPr lang="de-DE" sz="1400" b="1" dirty="0" smtClean="0"/>
              <a:t>Typischer Fehler der erstinstanzlichen Gerichte</a:t>
            </a:r>
            <a:r>
              <a:rPr lang="de-DE" sz="1400" dirty="0" smtClean="0"/>
              <a:t>: In der Regel wird zwar das beantragte Ergänzungsgutachten des gerichtlich bestellten Sachverständigen eingeholt oder dieser antragsgemäß zur mündlichen Erläuterung geladen. Es fehlt dann aber der zweite Schritt, nämlich die Auseinandersetzung mit den Argumenten des Privatgutachtens im Urteil. Folge: Keine Bindungswirkung des Berufungsgerichts an die erstinstanzlichen Feststellungen nach § 529 Abs. 1 Nr. 1 ZPO; die Rüge des Verfahrensfehlers einer unvollständigen Beweiswürdigung des Berufungsführers ist berechtigt (BGH, Beschluss v. 11.03.2014 - VI ZB 22/13 -, </a:t>
            </a:r>
            <a:r>
              <a:rPr lang="de-DE" sz="1400" dirty="0" err="1" smtClean="0"/>
              <a:t>juris</a:t>
            </a:r>
            <a:r>
              <a:rPr lang="de-DE" sz="1400" dirty="0" smtClean="0"/>
              <a:t> </a:t>
            </a:r>
            <a:r>
              <a:rPr lang="de-DE" sz="1400" dirty="0" err="1" smtClean="0"/>
              <a:t>Rz</a:t>
            </a:r>
            <a:r>
              <a:rPr lang="de-DE" sz="1400" dirty="0" smtClean="0"/>
              <a:t>. 10ff</a:t>
            </a:r>
            <a:r>
              <a:rPr lang="de-DE" sz="1400" dirty="0" smtClean="0">
                <a:sym typeface="Wingdings" panose="05000000000000000000" pitchFamily="2" charset="2"/>
              </a:rPr>
              <a:t>.) </a:t>
            </a:r>
            <a:endParaRPr lang="de-DE" sz="1400" dirty="0" smtClean="0"/>
          </a:p>
        </p:txBody>
      </p:sp>
    </p:spTree>
    <p:extLst>
      <p:ext uri="{BB962C8B-B14F-4D97-AF65-F5344CB8AC3E}">
        <p14:creationId xmlns:p14="http://schemas.microsoft.com/office/powerpoint/2010/main" val="2892749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b="1" dirty="0" smtClean="0"/>
              <a:t>4) Das Gericht bestellt einen falschen Sachverständigen</a:t>
            </a:r>
            <a:endParaRPr lang="de-DE" sz="2000" b="1" dirty="0"/>
          </a:p>
        </p:txBody>
      </p:sp>
      <p:sp>
        <p:nvSpPr>
          <p:cNvPr id="3" name="Inhaltsplatzhalter 2"/>
          <p:cNvSpPr>
            <a:spLocks noGrp="1"/>
          </p:cNvSpPr>
          <p:nvPr>
            <p:ph idx="1"/>
          </p:nvPr>
        </p:nvSpPr>
        <p:spPr>
          <a:xfrm>
            <a:off x="737937" y="1419726"/>
            <a:ext cx="10615863" cy="5221706"/>
          </a:xfrm>
        </p:spPr>
        <p:txBody>
          <a:bodyPr>
            <a:normAutofit fontScale="92500" lnSpcReduction="20000"/>
          </a:bodyPr>
          <a:lstStyle/>
          <a:p>
            <a:pPr>
              <a:lnSpc>
                <a:spcPct val="120000"/>
              </a:lnSpc>
            </a:pPr>
            <a:r>
              <a:rPr lang="de-DE" sz="1400" dirty="0" smtClean="0"/>
              <a:t>Der Sachverständige ist nach dem </a:t>
            </a:r>
            <a:r>
              <a:rPr lang="de-DE" sz="1400" b="1" dirty="0" smtClean="0"/>
              <a:t>Grundsatz der fachgleichen Begutachtung</a:t>
            </a:r>
            <a:r>
              <a:rPr lang="de-DE" sz="1400" dirty="0" smtClean="0"/>
              <a:t> aus dem in Frage stehenden Fachgebiet zu bestellen.</a:t>
            </a:r>
          </a:p>
          <a:p>
            <a:pPr>
              <a:lnSpc>
                <a:spcPct val="120000"/>
              </a:lnSpc>
            </a:pPr>
            <a:r>
              <a:rPr lang="de-DE" sz="1400" dirty="0" smtClean="0"/>
              <a:t>Berührt die streitgegenständliche Behandlung </a:t>
            </a:r>
            <a:r>
              <a:rPr lang="de-DE" sz="1400" b="1" dirty="0" smtClean="0"/>
              <a:t>auch andere Fachgebiete oder ist eine interdisziplinäre Behandlung </a:t>
            </a:r>
            <a:r>
              <a:rPr lang="de-DE" sz="1400" dirty="0" smtClean="0"/>
              <a:t>vorgenommen worden, ist entscheidend, welchem Fachbereich die konkrete Beweisfrage zuzuordnen ist (Beispiel aus der Rechtsprechung des THOLG , Urteil v. 08.10.2019 - 7 U 18/14 -: Bei der Implantation einer Hüft-TEP soll der Kläger durch eine fehlerhafte Innenrotation des Beins eine </a:t>
            </a:r>
            <a:r>
              <a:rPr lang="de-DE" sz="1400" dirty="0" err="1" smtClean="0"/>
              <a:t>Peronaeusparese</a:t>
            </a:r>
            <a:r>
              <a:rPr lang="de-DE" sz="1400" dirty="0" smtClean="0"/>
              <a:t> erlitten haben: Orthopäde/Unfallchirurg zur Beurteilung der Behandlungsfehlers und Neurologe zur Beurteilung des Nervenschadens). </a:t>
            </a:r>
          </a:p>
          <a:p>
            <a:pPr>
              <a:lnSpc>
                <a:spcPct val="120000"/>
              </a:lnSpc>
            </a:pPr>
            <a:r>
              <a:rPr lang="de-DE" sz="1400" dirty="0" smtClean="0"/>
              <a:t>In Zweifelsfällen kann  der „richtige“ Sachverständige unter Zuhilfenahme der Weiterbildungsordnungen der Ärztekammern ermittelt werden.</a:t>
            </a:r>
          </a:p>
          <a:p>
            <a:pPr>
              <a:lnSpc>
                <a:spcPct val="120000"/>
              </a:lnSpc>
            </a:pPr>
            <a:r>
              <a:rPr lang="de-DE" sz="1400" b="1" dirty="0" smtClean="0"/>
              <a:t>Beispielsfälle für eine fehlerhafte Sachverständigenwahl </a:t>
            </a:r>
            <a:r>
              <a:rPr lang="de-DE" sz="1400" dirty="0" smtClean="0"/>
              <a:t>aus der Rechtsprechung des THOLG:</a:t>
            </a:r>
          </a:p>
          <a:p>
            <a:pPr>
              <a:lnSpc>
                <a:spcPct val="120000"/>
              </a:lnSpc>
            </a:pPr>
            <a:r>
              <a:rPr lang="de-DE" sz="1400" b="1" dirty="0" smtClean="0"/>
              <a:t>Urteil v. 31.05.2011 - 4 U 635/10 -, </a:t>
            </a:r>
            <a:r>
              <a:rPr lang="de-DE" sz="1400" b="1" dirty="0" err="1" smtClean="0"/>
              <a:t>juris</a:t>
            </a:r>
            <a:r>
              <a:rPr lang="de-DE" sz="1400" b="1" dirty="0" smtClean="0"/>
              <a:t> </a:t>
            </a:r>
            <a:r>
              <a:rPr lang="de-DE" sz="1400" b="1" dirty="0" err="1" smtClean="0"/>
              <a:t>Rz</a:t>
            </a:r>
            <a:r>
              <a:rPr lang="de-DE" sz="1400" b="1" dirty="0" smtClean="0"/>
              <a:t>. 47ff</a:t>
            </a:r>
            <a:r>
              <a:rPr lang="de-DE" sz="1400" dirty="0" smtClean="0"/>
              <a:t>: Der Grundsatz, dass die (auch) in ein „benachbartes“ medizinisches Fachgebiet fallende Frage auch von einem gleichermaßen sach- und fachkundigen Facharzt des Nachbargebiets sachverständig beurteilt werden kann, greift nicht, wenn zum Sachverständigen ein klinisch gänzlich unerfahrener Rechtsmediziner bestellt wurde. Denn er verfügt nicht einmal über eine hinreichende „</a:t>
            </a:r>
            <a:r>
              <a:rPr lang="de-DE" sz="1400" dirty="0"/>
              <a:t>N</a:t>
            </a:r>
            <a:r>
              <a:rPr lang="de-DE" sz="1400" dirty="0" smtClean="0"/>
              <a:t>achbarsachkunde“, um Fragen zum Facharztstandard in der Behandlung von Oberschenkelhalsfrakturen beantworten zu können. </a:t>
            </a:r>
          </a:p>
          <a:p>
            <a:pPr>
              <a:lnSpc>
                <a:spcPct val="120000"/>
              </a:lnSpc>
            </a:pPr>
            <a:r>
              <a:rPr lang="de-DE" sz="1400" b="1" dirty="0" smtClean="0"/>
              <a:t>Urteil v. 18.02.2020 - 7 U 927/15 </a:t>
            </a:r>
            <a:r>
              <a:rPr lang="de-DE" sz="1400" dirty="0" smtClean="0"/>
              <a:t>-: Der Senat hielt nach § 412 ZPO dem ihm obliegenden pflichtgemäßen Ermessen folgend die Beauftragung eines weiteren (anderen) Sachverständigen für erforderlich, da das Landgericht die nach dem Grundsatz fachgleicher Begutachtung einem Allgemeinmediziner vorbehaltene sachverständige Beurteilung einer (langjährigen) hausärztlichen </a:t>
            </a:r>
            <a:r>
              <a:rPr lang="de-DE" sz="1400" dirty="0" smtClean="0"/>
              <a:t>Behandlung </a:t>
            </a:r>
            <a:r>
              <a:rPr lang="de-DE" sz="1400" dirty="0" smtClean="0"/>
              <a:t>einem Internisten mit dem Schwerpunkt Nephrologie überlassen hatte. Der Senat hat eine Fachärztin für Allgemeinmedizin als Sachverständige bestellt und  nur ihr Gutachten verwertet. Am Ergebnis hat dies indes nichts geändert. Die Berufung der in erster Instanz unterlegenen Patientin blieb erfolglos.</a:t>
            </a:r>
          </a:p>
          <a:p>
            <a:pPr>
              <a:lnSpc>
                <a:spcPct val="120000"/>
              </a:lnSpc>
            </a:pPr>
            <a:r>
              <a:rPr lang="de-DE" sz="1400" b="1" dirty="0" smtClean="0"/>
              <a:t>Urteil v. 14.01.2020 - 7 U 571/17 - :  </a:t>
            </a:r>
            <a:r>
              <a:rPr lang="de-DE" sz="1400" dirty="0" smtClean="0"/>
              <a:t>Der vom Landgericht bestellte Sachverständige stammte zwar vom Grundsatz her aus dem richtigen (fachgleichen) Bereich der Gynäkologie, verfügte aber gleichwohl nicht über eine hinreichende Sachkunde, weil er anders als </a:t>
            </a:r>
            <a:r>
              <a:rPr lang="de-DE" sz="1400" dirty="0" smtClean="0"/>
              <a:t>der den streitgegenständlichen Eingriff durchführende Chefarzt des beklagten Klinikums über </a:t>
            </a:r>
            <a:r>
              <a:rPr lang="de-DE" sz="1400" dirty="0" smtClean="0"/>
              <a:t>keine Expertise in der operativen onkologischen Therapie des Ovarialkarzinoms verfügte. Der Senat hat ein weiteres Gutachten des Chefarztes eines (anderen) im Bereich der gynäkologischen Onkologie ebenfalls zertifizierten Universitätsklinikums eingeholt. Im Ergebnis des neuen Gutachtens war die Berufung der </a:t>
            </a:r>
            <a:r>
              <a:rPr lang="de-DE" sz="1400" dirty="0" err="1" smtClean="0"/>
              <a:t>Behandlerseite</a:t>
            </a:r>
            <a:r>
              <a:rPr lang="de-DE" sz="1400" dirty="0" smtClean="0"/>
              <a:t> erfolgreich; ein Behandlungsfehler war nicht festzustellen. </a:t>
            </a:r>
          </a:p>
          <a:p>
            <a:endParaRPr lang="de-DE" sz="1400" b="1" dirty="0" smtClean="0"/>
          </a:p>
          <a:p>
            <a:pPr marL="0" indent="0">
              <a:buNone/>
            </a:pPr>
            <a:endParaRPr lang="de-DE" sz="1400" dirty="0"/>
          </a:p>
        </p:txBody>
      </p:sp>
    </p:spTree>
    <p:extLst>
      <p:ext uri="{BB962C8B-B14F-4D97-AF65-F5344CB8AC3E}">
        <p14:creationId xmlns:p14="http://schemas.microsoft.com/office/powerpoint/2010/main" val="1252617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b="1" dirty="0"/>
              <a:t>4) Das Gericht bestellt einen falschen Sachverständigen</a:t>
            </a:r>
            <a:endParaRPr lang="de-DE" sz="2000" dirty="0"/>
          </a:p>
        </p:txBody>
      </p:sp>
      <p:sp>
        <p:nvSpPr>
          <p:cNvPr id="3" name="Inhaltsplatzhalter 2"/>
          <p:cNvSpPr>
            <a:spLocks noGrp="1"/>
          </p:cNvSpPr>
          <p:nvPr>
            <p:ph idx="1"/>
          </p:nvPr>
        </p:nvSpPr>
        <p:spPr>
          <a:xfrm>
            <a:off x="745958" y="1443788"/>
            <a:ext cx="10607842" cy="4973053"/>
          </a:xfrm>
        </p:spPr>
        <p:txBody>
          <a:bodyPr>
            <a:noAutofit/>
          </a:bodyPr>
          <a:lstStyle/>
          <a:p>
            <a:pPr>
              <a:lnSpc>
                <a:spcPct val="110000"/>
              </a:lnSpc>
            </a:pPr>
            <a:r>
              <a:rPr lang="de-DE" sz="1400" b="1" dirty="0" smtClean="0"/>
              <a:t>Urteil v. 08.10.2019 - 7 U 18/14 -: </a:t>
            </a:r>
            <a:r>
              <a:rPr lang="de-DE" sz="1400" dirty="0" smtClean="0"/>
              <a:t>Der in erster Instanz bestellte Sachverständige stammte zwar als Facharzt für Chirurgie und Unfallchirurgie aus dem „richtigen“ Fachgebiet, seine Operationspraxis lag jedoch bezogen auf den zu beurteilenden Eingriff des Jahres 2010 schon zu lange (ein Jahrzehnt) zurück, um den Facharztstandard des Jahres 2010 bei der Implantation einer Hüft-TEP noch selbst beurteilen zu können. </a:t>
            </a:r>
          </a:p>
          <a:p>
            <a:pPr>
              <a:lnSpc>
                <a:spcPct val="110000"/>
              </a:lnSpc>
            </a:pPr>
            <a:r>
              <a:rPr lang="de-DE" sz="1400" dirty="0" smtClean="0"/>
              <a:t>In einem noch nicht abgeschlossenen Verfahren sieht sich der Senat mit der o. angesprochen Problematik des zeitlichen Moments in umgekehrter Konstellation konfrontiert: Zu beurteilen ist ein Jahrzehnte zurückliegender kardiologischer Standard, und zwar bezogen auf die Erkenntnisse einer </a:t>
            </a:r>
            <a:r>
              <a:rPr lang="de-DE" sz="1400" dirty="0" smtClean="0"/>
              <a:t>bereits zu </a:t>
            </a:r>
            <a:r>
              <a:rPr lang="de-DE" sz="1400" dirty="0" smtClean="0"/>
              <a:t>dieser Zeit nur noch von „alt gedienten“ Kardiologen angewandten  Untersuchungsmethode. Hier hat der Senat den zwischenzeitlich </a:t>
            </a:r>
            <a:r>
              <a:rPr lang="de-DE" sz="1400" dirty="0" err="1" smtClean="0"/>
              <a:t>em</a:t>
            </a:r>
            <a:r>
              <a:rPr lang="de-DE" sz="1400" dirty="0" smtClean="0"/>
              <a:t>. Chefarzt eines Universitätsklinikums zum (neuen) Sachverständigen bestellt, nachdem der zunächst bestellte kardiologische Sachverständige zu jung war, um mit der Untersuchungsmethode selbst gearbeitet zu haben und sie profund beurteilen zu können. </a:t>
            </a:r>
          </a:p>
          <a:p>
            <a:pPr>
              <a:lnSpc>
                <a:spcPct val="110000"/>
              </a:lnSpc>
            </a:pPr>
            <a:endParaRPr lang="de-DE" sz="1400" dirty="0"/>
          </a:p>
          <a:p>
            <a:pPr>
              <a:lnSpc>
                <a:spcPct val="110000"/>
              </a:lnSpc>
            </a:pPr>
            <a:r>
              <a:rPr lang="de-DE" sz="1400" b="1" dirty="0" smtClean="0"/>
              <a:t>Rechtsfolgen der Bestellung eines falschen Sachverständigen</a:t>
            </a:r>
            <a:r>
              <a:rPr lang="de-DE" sz="1400" dirty="0" smtClean="0"/>
              <a:t>: </a:t>
            </a:r>
          </a:p>
          <a:p>
            <a:pPr>
              <a:lnSpc>
                <a:spcPct val="110000"/>
              </a:lnSpc>
            </a:pPr>
            <a:r>
              <a:rPr lang="de-DE" sz="1400" dirty="0" smtClean="0"/>
              <a:t>Verfahrensfehler</a:t>
            </a:r>
            <a:r>
              <a:rPr lang="de-DE" sz="1400" dirty="0" smtClean="0"/>
              <a:t>, der durch rügeloses Verhandeln im Sinne des § 295 ZPO nicht geheilt wird. </a:t>
            </a:r>
          </a:p>
          <a:p>
            <a:pPr>
              <a:lnSpc>
                <a:spcPct val="110000"/>
              </a:lnSpc>
            </a:pPr>
            <a:r>
              <a:rPr lang="de-DE" sz="1400" dirty="0" smtClean="0"/>
              <a:t>Als verfahrensleitende Zwischenentscheidung kann er nicht isoliert, sondern nur zusammen mit der Sachentscheidung angegriffen werden </a:t>
            </a:r>
            <a:r>
              <a:rPr lang="de-DE" sz="1400" dirty="0" smtClean="0"/>
              <a:t/>
            </a:r>
            <a:br>
              <a:rPr lang="de-DE" sz="1400" dirty="0" smtClean="0"/>
            </a:br>
            <a:r>
              <a:rPr lang="de-DE" sz="1400" dirty="0" smtClean="0"/>
              <a:t>(§ </a:t>
            </a:r>
            <a:r>
              <a:rPr lang="de-DE" sz="1400" dirty="0" smtClean="0"/>
              <a:t>355 Abs. 2 ZPO). </a:t>
            </a:r>
          </a:p>
          <a:p>
            <a:pPr>
              <a:lnSpc>
                <a:spcPct val="110000"/>
              </a:lnSpc>
            </a:pPr>
            <a:r>
              <a:rPr lang="de-DE" sz="1400" dirty="0" smtClean="0"/>
              <a:t>Es gibt keine berufungsrechtliche Präklusion nach § 531 ZPO; der Rechtsfehler kann noch in der Berufungsinstanz gerügt werden.</a:t>
            </a:r>
          </a:p>
        </p:txBody>
      </p:sp>
    </p:spTree>
    <p:extLst>
      <p:ext uri="{BB962C8B-B14F-4D97-AF65-F5344CB8AC3E}">
        <p14:creationId xmlns:p14="http://schemas.microsoft.com/office/powerpoint/2010/main" val="4234940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8253" y="500062"/>
            <a:ext cx="10515600" cy="1325563"/>
          </a:xfrm>
        </p:spPr>
        <p:txBody>
          <a:bodyPr>
            <a:normAutofit/>
          </a:bodyPr>
          <a:lstStyle/>
          <a:p>
            <a:r>
              <a:rPr lang="de-DE" sz="2000" b="1" dirty="0" smtClean="0"/>
              <a:t>5) Unzureichende Fragestellung im Beweisbeschluss</a:t>
            </a:r>
            <a:endParaRPr lang="de-DE" sz="2000" b="1" dirty="0"/>
          </a:p>
        </p:txBody>
      </p:sp>
      <p:sp>
        <p:nvSpPr>
          <p:cNvPr id="3" name="Inhaltsplatzhalter 2"/>
          <p:cNvSpPr>
            <a:spLocks noGrp="1"/>
          </p:cNvSpPr>
          <p:nvPr>
            <p:ph idx="1"/>
          </p:nvPr>
        </p:nvSpPr>
        <p:spPr>
          <a:xfrm>
            <a:off x="725906" y="1443789"/>
            <a:ext cx="10647947" cy="5165558"/>
          </a:xfrm>
        </p:spPr>
        <p:txBody>
          <a:bodyPr>
            <a:noAutofit/>
          </a:bodyPr>
          <a:lstStyle/>
          <a:p>
            <a:pPr>
              <a:lnSpc>
                <a:spcPct val="100000"/>
              </a:lnSpc>
            </a:pPr>
            <a:r>
              <a:rPr lang="de-DE" sz="1400" dirty="0" smtClean="0"/>
              <a:t>Zu den häufigsten Fehlerquellen im Arzthaftungsprozess gehören </a:t>
            </a:r>
            <a:r>
              <a:rPr lang="de-DE" sz="1400" b="1" dirty="0" smtClean="0"/>
              <a:t>Defizite in der Kommunikation des Gerichts mit dem Sachverständigen</a:t>
            </a:r>
          </a:p>
          <a:p>
            <a:pPr>
              <a:lnSpc>
                <a:spcPct val="100000"/>
              </a:lnSpc>
            </a:pPr>
            <a:r>
              <a:rPr lang="de-DE" sz="1400" b="1" dirty="0" smtClean="0"/>
              <a:t>Paradebeispiele</a:t>
            </a:r>
            <a:r>
              <a:rPr lang="de-DE" sz="1400" dirty="0" smtClean="0"/>
              <a:t> hierfür sind:</a:t>
            </a:r>
          </a:p>
          <a:p>
            <a:pPr>
              <a:lnSpc>
                <a:spcPct val="100000"/>
              </a:lnSpc>
            </a:pPr>
            <a:r>
              <a:rPr lang="de-DE" sz="1400" dirty="0" smtClean="0"/>
              <a:t>Der Beweisbeschluss ist </a:t>
            </a:r>
            <a:r>
              <a:rPr lang="de-DE" sz="1400" b="1" dirty="0" smtClean="0"/>
              <a:t>zu knapp gehalten </a:t>
            </a:r>
            <a:r>
              <a:rPr lang="de-DE" sz="1400" dirty="0" smtClean="0"/>
              <a:t>und fragt nur danach, </a:t>
            </a:r>
            <a:r>
              <a:rPr lang="de-DE" sz="1400" b="1" dirty="0" smtClean="0"/>
              <a:t>ob der medizinische Standard eingehalten oder unterschritten wurde</a:t>
            </a:r>
            <a:r>
              <a:rPr lang="de-DE" sz="1400" dirty="0" smtClean="0"/>
              <a:t>. </a:t>
            </a:r>
            <a:br>
              <a:rPr lang="de-DE" sz="1400" dirty="0" smtClean="0"/>
            </a:br>
            <a:r>
              <a:rPr lang="de-DE" sz="1400" b="1" u="sng" dirty="0" smtClean="0"/>
              <a:t>Gefahr</a:t>
            </a:r>
            <a:r>
              <a:rPr lang="de-DE" sz="1400" dirty="0" smtClean="0"/>
              <a:t>: Der Sachverständige stellt nicht auf den objektiven Maßstab ab, sondern nimmt auch subjektiv entschuldbare Gesichtspunkte in den Blick. Um dies zu vermeiden, sollte dem Sachverständigen die </a:t>
            </a:r>
            <a:r>
              <a:rPr lang="de-DE" sz="1400" b="1" dirty="0" smtClean="0"/>
              <a:t>Definition des Standards </a:t>
            </a:r>
            <a:r>
              <a:rPr lang="de-DE" sz="1400" dirty="0" smtClean="0"/>
              <a:t>(</a:t>
            </a:r>
            <a:r>
              <a:rPr lang="de-DE" sz="1400" i="1" dirty="0"/>
              <a:t>D</a:t>
            </a:r>
            <a:r>
              <a:rPr lang="de-DE" sz="1400" i="1" dirty="0" smtClean="0"/>
              <a:t>er Standard gibt Auskunft darüber, welches Verhalten von einem gewissenhaften und aufmerksamen Arzt in der konkreten Behandlungssituation aus der berufsfachlichen Sicht seines Fachbereichs im Zeitpunkt der Behandlung erwartet werden kann. Er repräsentiert den jeweiligen Stand der naturwissenschaftlichen Erkenntnisse und der ärztlichen Erfahrungen, die zur </a:t>
            </a:r>
            <a:r>
              <a:rPr lang="de-DE" sz="1400" i="1" dirty="0"/>
              <a:t>E</a:t>
            </a:r>
            <a:r>
              <a:rPr lang="de-DE" sz="1400" i="1" dirty="0" smtClean="0"/>
              <a:t>rreichung des ärztlichen Behandlungsziels erforderlich sind und sich in der Erprobung bewährt haben</a:t>
            </a:r>
            <a:r>
              <a:rPr lang="de-DE" sz="1400" dirty="0" smtClean="0"/>
              <a:t>; </a:t>
            </a:r>
            <a:r>
              <a:rPr lang="de-DE" sz="1400" i="1" dirty="0" smtClean="0"/>
              <a:t>BGH, Beschluss v. 22.12.2015 - VI ZR 67/15 -, </a:t>
            </a:r>
            <a:r>
              <a:rPr lang="de-DE" sz="1400" i="1" dirty="0" err="1" smtClean="0"/>
              <a:t>juris</a:t>
            </a:r>
            <a:r>
              <a:rPr lang="de-DE" sz="1400" i="1" dirty="0" smtClean="0"/>
              <a:t> </a:t>
            </a:r>
            <a:r>
              <a:rPr lang="de-DE" sz="1400" i="1" dirty="0" err="1" smtClean="0"/>
              <a:t>Rz</a:t>
            </a:r>
            <a:r>
              <a:rPr lang="de-DE" sz="1400" i="1" dirty="0" smtClean="0"/>
              <a:t>. 8</a:t>
            </a:r>
            <a:r>
              <a:rPr lang="de-DE" sz="1400" dirty="0" smtClean="0"/>
              <a:t>) </a:t>
            </a:r>
            <a:r>
              <a:rPr lang="de-DE" sz="1400" b="1" dirty="0" smtClean="0"/>
              <a:t>vorgegeben</a:t>
            </a:r>
            <a:r>
              <a:rPr lang="de-DE" sz="1400" dirty="0" smtClean="0"/>
              <a:t> und er gefragt werden, ob das zu beurteilende ärztliche Vorgehen dem entsprach. </a:t>
            </a:r>
          </a:p>
          <a:p>
            <a:pPr>
              <a:lnSpc>
                <a:spcPct val="100000"/>
              </a:lnSpc>
            </a:pPr>
            <a:r>
              <a:rPr lang="de-DE" sz="1400" dirty="0" smtClean="0"/>
              <a:t>Der </a:t>
            </a:r>
            <a:r>
              <a:rPr lang="de-DE" sz="1400" dirty="0"/>
              <a:t>B</a:t>
            </a:r>
            <a:r>
              <a:rPr lang="de-DE" sz="1400" dirty="0" smtClean="0"/>
              <a:t>eweisbeschluss fragt den Sachverständigen, ob ein (etwa festgestellter) </a:t>
            </a:r>
            <a:r>
              <a:rPr lang="de-DE" sz="1400" b="1" dirty="0" smtClean="0"/>
              <a:t>Behandlungsfehler als grob einzustufen ist.</a:t>
            </a:r>
            <a:br>
              <a:rPr lang="de-DE" sz="1400" b="1" dirty="0" smtClean="0"/>
            </a:br>
            <a:r>
              <a:rPr lang="de-DE" sz="1400" dirty="0" smtClean="0"/>
              <a:t>Eine solche Formulierung ist </a:t>
            </a:r>
            <a:r>
              <a:rPr lang="de-DE" sz="1400" b="1" dirty="0" smtClean="0"/>
              <a:t>unzutreffend</a:t>
            </a:r>
            <a:r>
              <a:rPr lang="de-DE" sz="1400" dirty="0" smtClean="0"/>
              <a:t>, denn die Frage des groben Behandlungsfehlers ist eine vom Tatrichter und nicht vom Sachverständigen zu beurteilende </a:t>
            </a:r>
            <a:r>
              <a:rPr lang="de-DE" sz="1400" b="1" dirty="0" smtClean="0"/>
              <a:t>Rechtsfrage</a:t>
            </a:r>
            <a:r>
              <a:rPr lang="de-DE" sz="1400" dirty="0"/>
              <a:t>.</a:t>
            </a:r>
            <a:r>
              <a:rPr lang="de-DE" sz="1400" dirty="0" smtClean="0"/>
              <a:t> Da die rechtliche Wertung des Tatrichters aber von Fakten getragen sein muss, die der Sachverständige vermittelt hat, muss der Beweisbeschluss dazu dienen, diese Faktenlage vom Sachverständigen zu erfragen. Aus diesem Grund sollte der </a:t>
            </a:r>
            <a:r>
              <a:rPr lang="de-DE" sz="1400" b="1" dirty="0" smtClean="0"/>
              <a:t>Beweisbeschluss dem Sachverständigen die Definition des Bundesgerichtshofs </a:t>
            </a:r>
            <a:r>
              <a:rPr lang="de-DE" sz="1400" dirty="0" smtClean="0"/>
              <a:t>nennen (</a:t>
            </a:r>
            <a:r>
              <a:rPr lang="de-DE" sz="1400" i="1" dirty="0" smtClean="0"/>
              <a:t>Ein Behandlungsfehler ist als grob zu werten, wenn der Arzt eindeutig gegen bewährte ärztliche Behandlungsregeln oder gesicherte medizinische Erkenntnisse verstoßen und einen Fehler begangen hat, der aus objektiver Sicht nicht mehr verständlich erscheint, weil er einem Arzt schlechterdings nicht unterlaufen darf; BGH, Urteil v. 26.06.2018 - VI ZR 285/17 -, </a:t>
            </a:r>
            <a:r>
              <a:rPr lang="de-DE" sz="1400" i="1" dirty="0" err="1" smtClean="0"/>
              <a:t>juris</a:t>
            </a:r>
            <a:r>
              <a:rPr lang="de-DE" sz="1400" i="1" dirty="0" smtClean="0"/>
              <a:t> </a:t>
            </a:r>
            <a:r>
              <a:rPr lang="de-DE" sz="1400" i="1" dirty="0" err="1" smtClean="0"/>
              <a:t>Rz</a:t>
            </a:r>
            <a:r>
              <a:rPr lang="de-DE" sz="1400" i="1" dirty="0" smtClean="0"/>
              <a:t>. 18</a:t>
            </a:r>
            <a:r>
              <a:rPr lang="de-DE" sz="1400" dirty="0" smtClean="0"/>
              <a:t>). </a:t>
            </a:r>
            <a:br>
              <a:rPr lang="de-DE" sz="1400" dirty="0" smtClean="0"/>
            </a:br>
            <a:r>
              <a:rPr lang="de-DE" sz="1400" u="sng" dirty="0" smtClean="0"/>
              <a:t>Dies hat einen weiteren Vorteil</a:t>
            </a:r>
            <a:r>
              <a:rPr lang="de-DE" sz="1400" dirty="0" smtClean="0"/>
              <a:t>: Erfahrungsgemäß fällt es vielen Sachverständigen schwer, einen groben Behandlungsfehler zu bejahen, weil sie hiermit einen persönlichen Schuldvorwurf verbinden.  Dieser Gefahr begegnet der Tatrichter am einfachsten mit dem Zitat des Bundesgerichtshofs. </a:t>
            </a:r>
          </a:p>
          <a:p>
            <a:endParaRPr lang="de-DE" sz="1100" dirty="0" smtClean="0"/>
          </a:p>
          <a:p>
            <a:pPr marL="0" indent="0">
              <a:buNone/>
            </a:pPr>
            <a:r>
              <a:rPr lang="de-DE" sz="1100" dirty="0" smtClean="0"/>
              <a:t/>
            </a:r>
            <a:br>
              <a:rPr lang="de-DE" sz="1100" dirty="0" smtClean="0"/>
            </a:br>
            <a:r>
              <a:rPr lang="de-DE" sz="1100" b="1" dirty="0" smtClean="0"/>
              <a:t/>
            </a:r>
            <a:br>
              <a:rPr lang="de-DE" sz="1100" b="1" dirty="0" smtClean="0"/>
            </a:br>
            <a:endParaRPr lang="de-DE" sz="1100" b="1" dirty="0"/>
          </a:p>
        </p:txBody>
      </p:sp>
    </p:spTree>
    <p:extLst>
      <p:ext uri="{BB962C8B-B14F-4D97-AF65-F5344CB8AC3E}">
        <p14:creationId xmlns:p14="http://schemas.microsoft.com/office/powerpoint/2010/main" val="954002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000" b="1" dirty="0" smtClean="0"/>
              <a:t>5) Unzureichende Fragestellung im Beweisbeschluss</a:t>
            </a:r>
            <a:endParaRPr lang="de-DE" sz="2000" b="1" dirty="0"/>
          </a:p>
        </p:txBody>
      </p:sp>
      <p:sp>
        <p:nvSpPr>
          <p:cNvPr id="3" name="Inhaltsplatzhalter 2"/>
          <p:cNvSpPr>
            <a:spLocks noGrp="1"/>
          </p:cNvSpPr>
          <p:nvPr>
            <p:ph idx="1"/>
          </p:nvPr>
        </p:nvSpPr>
        <p:spPr>
          <a:xfrm>
            <a:off x="705853" y="1387642"/>
            <a:ext cx="10647947" cy="5229726"/>
          </a:xfrm>
        </p:spPr>
        <p:txBody>
          <a:bodyPr>
            <a:normAutofit fontScale="92500" lnSpcReduction="10000"/>
          </a:bodyPr>
          <a:lstStyle/>
          <a:p>
            <a:pPr>
              <a:lnSpc>
                <a:spcPct val="120000"/>
              </a:lnSpc>
            </a:pPr>
            <a:r>
              <a:rPr lang="de-DE" sz="1400" dirty="0"/>
              <a:t>Der Beweisbeschluss fragt nur nach der </a:t>
            </a:r>
            <a:r>
              <a:rPr lang="de-DE" sz="1400" b="1" dirty="0"/>
              <a:t>(Mit-)Ursächlichkeit </a:t>
            </a:r>
            <a:r>
              <a:rPr lang="de-DE" sz="1400" dirty="0"/>
              <a:t>zwischen Behandlungsfehler und Primärschaden bzw. Primär- und Sekundärschaden, ohne dem Sachverständigen das (unterschiedliche) </a:t>
            </a:r>
            <a:r>
              <a:rPr lang="de-DE" sz="1400" b="1" dirty="0"/>
              <a:t>Beweismaß der §§ 286 und 287 ZPO </a:t>
            </a:r>
            <a:r>
              <a:rPr lang="de-DE" sz="1400" dirty="0"/>
              <a:t>zu verdeutlichen.</a:t>
            </a:r>
            <a:br>
              <a:rPr lang="de-DE" sz="1400" dirty="0"/>
            </a:br>
            <a:r>
              <a:rPr lang="de-DE" sz="1400" b="1" u="sng" dirty="0"/>
              <a:t>Gefahr</a:t>
            </a:r>
            <a:r>
              <a:rPr lang="de-DE" sz="1400" dirty="0"/>
              <a:t>: Der Sachverständige legt einen zu engen oder zu weiten Maßstab an. </a:t>
            </a:r>
            <a:br>
              <a:rPr lang="de-DE" sz="1400" dirty="0"/>
            </a:br>
            <a:r>
              <a:rPr lang="de-DE" sz="1400" dirty="0"/>
              <a:t>Der Beweisbeschluss sollte dem Sachverständigen an die Hand geben, was </a:t>
            </a:r>
            <a:r>
              <a:rPr lang="de-DE" sz="1400" b="1" dirty="0"/>
              <a:t>§ 286 ZPO </a:t>
            </a:r>
            <a:r>
              <a:rPr lang="de-DE" sz="1400" dirty="0"/>
              <a:t>dem Tatrichter bei der </a:t>
            </a:r>
            <a:r>
              <a:rPr lang="de-DE" sz="1400" b="1" dirty="0"/>
              <a:t>haftungsbegründenden Kausalität </a:t>
            </a:r>
            <a:r>
              <a:rPr lang="de-DE" sz="1400" dirty="0"/>
              <a:t>mit Blick auf die Überzeugungsbildung vorgibt; dem Sachverständigen also verdeutlichen, dass das Beweismaß zwar streng ist (auch eine hohe Verursachungswahrscheinlichkeit reicht nicht aus!), andererseits </a:t>
            </a:r>
            <a:r>
              <a:rPr lang="de-DE" sz="1400" dirty="0" smtClean="0"/>
              <a:t>aber auf nur theoretische Möglichkeiten gründende Zweifel zu vernachlässigen sind </a:t>
            </a:r>
            <a:r>
              <a:rPr lang="de-DE" sz="1400" dirty="0" smtClean="0"/>
              <a:t/>
            </a:r>
            <a:br>
              <a:rPr lang="de-DE" sz="1400" dirty="0" smtClean="0"/>
            </a:br>
            <a:r>
              <a:rPr lang="de-DE" sz="1400" dirty="0" smtClean="0"/>
              <a:t>(</a:t>
            </a:r>
            <a:r>
              <a:rPr lang="de-DE" sz="1400" i="1" dirty="0"/>
              <a:t>Es </a:t>
            </a:r>
            <a:r>
              <a:rPr lang="de-DE" sz="1400" i="1" dirty="0" smtClean="0"/>
              <a:t>bedarf </a:t>
            </a:r>
            <a:r>
              <a:rPr lang="de-DE" sz="1400" i="1" dirty="0"/>
              <a:t>keiner absoluten oder unumstößlichen Gewissheit im Sinne eines wissenschaftlichen Nachweises, sondern nur eines für das praktische Leben brauchbaren Grades von Gewissheit, der Zweifeln Schweigen gebietet, ohne sie völlig auszuschließen; BGH, Urteil v. 16.04.2013 – VI ZR 44/12 - , </a:t>
            </a:r>
            <a:r>
              <a:rPr lang="de-DE" sz="1400" i="1" dirty="0" err="1"/>
              <a:t>juris</a:t>
            </a:r>
            <a:r>
              <a:rPr lang="de-DE" sz="1400" i="1" dirty="0"/>
              <a:t> </a:t>
            </a:r>
            <a:r>
              <a:rPr lang="de-DE" sz="1400" i="1" dirty="0" err="1"/>
              <a:t>Rz</a:t>
            </a:r>
            <a:r>
              <a:rPr lang="de-DE" sz="1400" i="1" dirty="0"/>
              <a:t>. </a:t>
            </a:r>
            <a:r>
              <a:rPr lang="de-DE" sz="1400" dirty="0"/>
              <a:t>8). </a:t>
            </a:r>
            <a:r>
              <a:rPr lang="de-DE" sz="1400" dirty="0" smtClean="0"/>
              <a:t/>
            </a:r>
            <a:br>
              <a:rPr lang="de-DE" sz="1400" dirty="0" smtClean="0"/>
            </a:br>
            <a:r>
              <a:rPr lang="de-DE" sz="1400" dirty="0" smtClean="0"/>
              <a:t>Soll der Sachverständige (auch) zur </a:t>
            </a:r>
            <a:r>
              <a:rPr lang="de-DE" sz="1400" b="1" dirty="0" smtClean="0"/>
              <a:t>haftungsausfüllenden Kausalität </a:t>
            </a:r>
            <a:r>
              <a:rPr lang="de-DE" sz="1400" dirty="0" smtClean="0"/>
              <a:t>Stellung nehmen, bietet sich mit Blick auf das </a:t>
            </a:r>
            <a:r>
              <a:rPr lang="de-DE" sz="1400" b="1" dirty="0" smtClean="0"/>
              <a:t>geringere Beweismaß </a:t>
            </a:r>
            <a:r>
              <a:rPr lang="de-DE" sz="1400" dirty="0" smtClean="0"/>
              <a:t>des </a:t>
            </a:r>
            <a:r>
              <a:rPr lang="de-DE" sz="1400" b="1" dirty="0" smtClean="0"/>
              <a:t>§ 287 ZPO </a:t>
            </a:r>
            <a:r>
              <a:rPr lang="de-DE" sz="1400" dirty="0" smtClean="0"/>
              <a:t>der Hinweis im Beweisbeschluss an, dass eine überwiegende Wahrscheinlichkeit genügen kann (BGH, Urteil v. 19.10.2010 </a:t>
            </a:r>
            <a:br>
              <a:rPr lang="de-DE" sz="1400" dirty="0" smtClean="0"/>
            </a:br>
            <a:r>
              <a:rPr lang="de-DE" sz="1400" dirty="0" smtClean="0"/>
              <a:t>- VI ZR 241/09 -, </a:t>
            </a:r>
            <a:r>
              <a:rPr lang="de-DE" sz="1400" dirty="0" err="1" smtClean="0"/>
              <a:t>juris</a:t>
            </a:r>
            <a:r>
              <a:rPr lang="de-DE" sz="1400" dirty="0" smtClean="0"/>
              <a:t> </a:t>
            </a:r>
            <a:r>
              <a:rPr lang="de-DE" sz="1400" dirty="0" err="1" smtClean="0"/>
              <a:t>Rz</a:t>
            </a:r>
            <a:r>
              <a:rPr lang="de-DE" sz="1400" dirty="0" smtClean="0"/>
              <a:t>. 21); mithin nach über 50% gefragt ist.</a:t>
            </a:r>
          </a:p>
          <a:p>
            <a:pPr>
              <a:lnSpc>
                <a:spcPct val="120000"/>
              </a:lnSpc>
            </a:pPr>
            <a:r>
              <a:rPr lang="de-DE" sz="1400" dirty="0" smtClean="0"/>
              <a:t>Der Beweisbeschluss erfasst die </a:t>
            </a:r>
            <a:r>
              <a:rPr lang="de-DE" sz="1400" b="1" dirty="0" smtClean="0"/>
              <a:t>Beweisfragen</a:t>
            </a:r>
            <a:r>
              <a:rPr lang="de-DE" sz="1400" dirty="0" smtClean="0"/>
              <a:t> </a:t>
            </a:r>
            <a:r>
              <a:rPr lang="de-DE" sz="1400" b="1" dirty="0" smtClean="0"/>
              <a:t>nicht vollständig </a:t>
            </a:r>
            <a:r>
              <a:rPr lang="de-DE" sz="1400" dirty="0" smtClean="0"/>
              <a:t>oder </a:t>
            </a:r>
            <a:r>
              <a:rPr lang="de-DE" sz="1400" b="1" dirty="0" smtClean="0"/>
              <a:t>formuliert die Beweisfragen dogmatisch unpräzise/unzutreffend</a:t>
            </a:r>
            <a:br>
              <a:rPr lang="de-DE" sz="1400" b="1" dirty="0" smtClean="0"/>
            </a:br>
            <a:r>
              <a:rPr lang="de-DE" sz="1400" dirty="0" smtClean="0"/>
              <a:t>(</a:t>
            </a:r>
            <a:r>
              <a:rPr lang="de-DE" sz="1400" u="sng" dirty="0"/>
              <a:t>B</a:t>
            </a:r>
            <a:r>
              <a:rPr lang="de-DE" sz="1400" u="sng" dirty="0" smtClean="0"/>
              <a:t>eispiel</a:t>
            </a:r>
            <a:r>
              <a:rPr lang="de-DE" sz="1400" dirty="0" smtClean="0"/>
              <a:t>: Der Beweisbeschluss fragt nur nach der Kausalität und hat nicht im Blick, dass haftungsrechtlich eine Mitursächlichkeit ausreicht. </a:t>
            </a:r>
            <a:br>
              <a:rPr lang="de-DE" sz="1400" dirty="0" smtClean="0"/>
            </a:br>
            <a:r>
              <a:rPr lang="de-DE" sz="1400" dirty="0" smtClean="0"/>
              <a:t>Da die Mitursächlichkeit der Alleinursächlichkeit haftungsrechtlich gleich steht, führt die Mitursächlichkeit des Behandlungsfehlers grundsätzlich zur Zurechnung des gesamten </a:t>
            </a:r>
            <a:r>
              <a:rPr lang="de-DE" sz="1400" dirty="0"/>
              <a:t>S</a:t>
            </a:r>
            <a:r>
              <a:rPr lang="de-DE" sz="1400" dirty="0" smtClean="0"/>
              <a:t>chadens, sofern nicht im Sinne einer abgrenzbaren Teilkausalität feststeht – was zur vollen Beweislast der </a:t>
            </a:r>
            <a:r>
              <a:rPr lang="de-DE" sz="1400" dirty="0" err="1" smtClean="0"/>
              <a:t>Behandlerseite</a:t>
            </a:r>
            <a:r>
              <a:rPr lang="de-DE" sz="1400" dirty="0" smtClean="0"/>
              <a:t> steht! -, dass der Behandlungsfehler nur zu einem abgrenzbaren Teil des Schadens geführt hat und sich damit ein (bloßer) Haftungsanteil des beklagten Arztes bestimmen lässt; BGH, Urteil v. 20.05.2014 – VI ZR 187/13 -, </a:t>
            </a:r>
            <a:r>
              <a:rPr lang="de-DE" sz="1400" dirty="0" err="1" smtClean="0"/>
              <a:t>juris</a:t>
            </a:r>
            <a:r>
              <a:rPr lang="de-DE" sz="1400" dirty="0" smtClean="0"/>
              <a:t> </a:t>
            </a:r>
            <a:r>
              <a:rPr lang="de-DE" sz="1400" dirty="0" err="1" smtClean="0"/>
              <a:t>Rz</a:t>
            </a:r>
            <a:r>
              <a:rPr lang="de-DE" sz="1400" dirty="0" smtClean="0"/>
              <a:t>. 25. </a:t>
            </a:r>
            <a:br>
              <a:rPr lang="de-DE" sz="1400" dirty="0" smtClean="0"/>
            </a:br>
            <a:r>
              <a:rPr lang="de-DE" sz="1400" dirty="0" smtClean="0"/>
              <a:t>Vor diesem Hintergrund sollte dem Sachverständigen immer aufgegeben werden, sich zu einer </a:t>
            </a:r>
            <a:r>
              <a:rPr lang="de-DE" sz="1400" b="1" dirty="0" smtClean="0"/>
              <a:t>Mitursächlichkeit</a:t>
            </a:r>
            <a:r>
              <a:rPr lang="de-DE" sz="1400" dirty="0" smtClean="0"/>
              <a:t> des Behandlungsfehlers zu verhalten; gegebenenfalls – z.B. wenn  eine </a:t>
            </a:r>
            <a:r>
              <a:rPr lang="de-DE" sz="1400" dirty="0" smtClean="0"/>
              <a:t>Vorschädigung </a:t>
            </a:r>
            <a:r>
              <a:rPr lang="de-DE" sz="1400" dirty="0" smtClean="0"/>
              <a:t>im Raum steht – auch dazu, ob der Schadensbeitrag des Behandlungsfehlers einwandfrei von dem anderen Schadensbeitrag abgegrenzt werden kann</a:t>
            </a:r>
            <a:r>
              <a:rPr lang="de-DE" sz="1400" b="1" dirty="0" smtClean="0"/>
              <a:t/>
            </a:r>
            <a:br>
              <a:rPr lang="de-DE" sz="1400" b="1" dirty="0" smtClean="0"/>
            </a:br>
            <a:endParaRPr lang="de-DE" sz="1400" b="1" dirty="0" smtClean="0"/>
          </a:p>
          <a:p>
            <a:endParaRPr lang="de-DE" sz="1400" dirty="0"/>
          </a:p>
          <a:p>
            <a:endParaRPr lang="de-DE" sz="1400" dirty="0"/>
          </a:p>
        </p:txBody>
      </p:sp>
    </p:spTree>
    <p:extLst>
      <p:ext uri="{BB962C8B-B14F-4D97-AF65-F5344CB8AC3E}">
        <p14:creationId xmlns:p14="http://schemas.microsoft.com/office/powerpoint/2010/main" val="2392943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0232" y="458203"/>
            <a:ext cx="10515600" cy="1325563"/>
          </a:xfrm>
        </p:spPr>
        <p:txBody>
          <a:bodyPr>
            <a:normAutofit/>
          </a:bodyPr>
          <a:lstStyle/>
          <a:p>
            <a:r>
              <a:rPr lang="de-DE" sz="2000" b="1" dirty="0" smtClean="0"/>
              <a:t>6) Verletzung des rechtlichen Gehörs der Parteien nach Vorlage des Gutachtens</a:t>
            </a:r>
            <a:endParaRPr lang="de-DE" sz="2000" b="1" dirty="0"/>
          </a:p>
        </p:txBody>
      </p:sp>
      <p:sp>
        <p:nvSpPr>
          <p:cNvPr id="3" name="Inhaltsplatzhalter 2"/>
          <p:cNvSpPr>
            <a:spLocks noGrp="1"/>
          </p:cNvSpPr>
          <p:nvPr>
            <p:ph idx="1"/>
          </p:nvPr>
        </p:nvSpPr>
        <p:spPr>
          <a:xfrm>
            <a:off x="850232" y="1499937"/>
            <a:ext cx="10503568" cy="4677026"/>
          </a:xfrm>
        </p:spPr>
        <p:txBody>
          <a:bodyPr>
            <a:normAutofit/>
          </a:bodyPr>
          <a:lstStyle/>
          <a:p>
            <a:pPr>
              <a:lnSpc>
                <a:spcPct val="120000"/>
              </a:lnSpc>
            </a:pPr>
            <a:r>
              <a:rPr lang="de-DE" sz="1400" dirty="0" smtClean="0"/>
              <a:t>Mit Anträgen, Ergänzungsfragen und Einwendungen zum Gutachten sind die Parteien nach §§ 411 Abs. 4, 296 Abs. 1 und 4 ZPO nur dann </a:t>
            </a:r>
            <a:r>
              <a:rPr lang="de-DE" sz="1400" b="1" dirty="0" smtClean="0"/>
              <a:t>präkludiert</a:t>
            </a:r>
            <a:r>
              <a:rPr lang="de-DE" sz="1400" dirty="0" smtClean="0"/>
              <a:t>, wenn ihnen unter Hinweis auf diese Wirkung eine </a:t>
            </a:r>
            <a:r>
              <a:rPr lang="de-DE" sz="1400" b="1" dirty="0" smtClean="0"/>
              <a:t>Ausschlussfrist</a:t>
            </a:r>
            <a:r>
              <a:rPr lang="de-DE" sz="1400" dirty="0" smtClean="0"/>
              <a:t> gesetzt war. Eine wirksame Ausschlussfrist erfordert einen (zuzustellenden) </a:t>
            </a:r>
            <a:r>
              <a:rPr lang="de-DE" sz="1400" b="1" dirty="0" smtClean="0"/>
              <a:t>Beschluss des Kollegialorgans</a:t>
            </a:r>
            <a:r>
              <a:rPr lang="de-DE" sz="1400" dirty="0" smtClean="0"/>
              <a:t> </a:t>
            </a:r>
            <a:r>
              <a:rPr lang="de-DE" sz="1400" i="1" dirty="0" smtClean="0"/>
              <a:t>(Das Gericht kann </a:t>
            </a:r>
            <a:r>
              <a:rPr lang="de-DE" sz="1400" i="1" dirty="0"/>
              <a:t>i</a:t>
            </a:r>
            <a:r>
              <a:rPr lang="de-DE" sz="1400" i="1" dirty="0" smtClean="0"/>
              <a:t>hnen hierfür eine Frist setzen; § 411 Abs. 4 </a:t>
            </a:r>
            <a:r>
              <a:rPr lang="de-DE" sz="1400" i="1" dirty="0"/>
              <a:t>S</a:t>
            </a:r>
            <a:r>
              <a:rPr lang="de-DE" sz="1400" i="1" dirty="0" smtClean="0"/>
              <a:t>atz 2 ZPO</a:t>
            </a:r>
            <a:r>
              <a:rPr lang="de-DE" sz="1400" dirty="0" smtClean="0"/>
              <a:t>). Eine </a:t>
            </a:r>
            <a:r>
              <a:rPr lang="de-DE" sz="1400" dirty="0" err="1" smtClean="0"/>
              <a:t>Vorsitzendenverfügung</a:t>
            </a:r>
            <a:r>
              <a:rPr lang="de-DE" sz="1400" dirty="0" smtClean="0"/>
              <a:t> - wie man es oft sieht – reicht nicht und entfaltet keine Präklusionswirkung. </a:t>
            </a:r>
          </a:p>
          <a:p>
            <a:pPr>
              <a:lnSpc>
                <a:spcPct val="120000"/>
              </a:lnSpc>
            </a:pPr>
            <a:r>
              <a:rPr lang="de-DE" sz="1400" dirty="0" smtClean="0"/>
              <a:t>Missachtung des </a:t>
            </a:r>
            <a:r>
              <a:rPr lang="de-DE" sz="1400" b="1" dirty="0" smtClean="0"/>
              <a:t>Klärungsbedarfs und Nachfragerechts der Parteien </a:t>
            </a:r>
            <a:r>
              <a:rPr lang="de-DE" sz="1400" dirty="0" smtClean="0"/>
              <a:t>nach §§ 402, 397, 411 Abs. 3 ZPO:</a:t>
            </a:r>
            <a:r>
              <a:rPr lang="de-DE" sz="1400" dirty="0"/>
              <a:t/>
            </a:r>
            <a:br>
              <a:rPr lang="de-DE" sz="1400" dirty="0"/>
            </a:br>
            <a:r>
              <a:rPr lang="de-DE" sz="1400" dirty="0" smtClean="0"/>
              <a:t>Dem Antrag auf schriftliche/mündliche Erläuterung des Gutachtens ist in erster Instanz in der Regel nachzugehen. Es genügt, wenn die Partei Klärungsbedarf anmeldet und dabei allgemein angibt, in welche Richtung sie durch Nachfragen eine weitere Aufklärung entscheidungserheblicher Fragen herbeizuführen wünscht (BGH, Beschluss v. 28.10.2014 - VI ZR 273/13 -, </a:t>
            </a:r>
            <a:r>
              <a:rPr lang="de-DE" sz="1400" dirty="0" err="1" smtClean="0"/>
              <a:t>juris</a:t>
            </a:r>
            <a:r>
              <a:rPr lang="de-DE" sz="1400" dirty="0" smtClean="0"/>
              <a:t> </a:t>
            </a:r>
            <a:r>
              <a:rPr lang="de-DE" sz="1400" dirty="0" err="1" smtClean="0"/>
              <a:t>Rz</a:t>
            </a:r>
            <a:r>
              <a:rPr lang="de-DE" sz="1400" dirty="0" smtClean="0"/>
              <a:t>. 6)</a:t>
            </a:r>
          </a:p>
          <a:p>
            <a:pPr>
              <a:lnSpc>
                <a:spcPct val="120000"/>
              </a:lnSpc>
            </a:pPr>
            <a:r>
              <a:rPr lang="de-DE" sz="1400" b="1" dirty="0" smtClean="0"/>
              <a:t>Annex mit Fehlergefahr:</a:t>
            </a:r>
            <a:br>
              <a:rPr lang="de-DE" sz="1400" b="1" dirty="0" smtClean="0"/>
            </a:br>
            <a:r>
              <a:rPr lang="de-DE" sz="1400" b="1" dirty="0" smtClean="0"/>
              <a:t>Folgt aus dem Gutachten ein neuer, von der Patientenseite bislang nicht behaupteter Behandlungsfehler </a:t>
            </a:r>
            <a:r>
              <a:rPr lang="de-DE" sz="1400" dirty="0" smtClean="0"/>
              <a:t>- weil der Beweisbeschluss entsprechend weit gefasst oder der Sachverständige von sich aus zu diesem Ergebnis gelangt ist – muss der Tatrichter dem mit Blick auf die im Arzthaftungsprozess gesteigerte Aufklärungspflicht nachgehen. Den neuen Gesichtspunkt darf es schon deshalb nicht übergehen, weil im Zivilprozess im Zweifel davon auszugehen ist, eine Partei werde sich ein günstiges Beweisergebnis jedenfalls hilfsweise (konkludent) zu eigen machen. Der Tatrichter hat den anderen (neuen) Behandlungsfehlergesichtspunkt deshalb auch ohne eine ausdrückliche Bezugnahme im Parteivortrag in der Beweiswürdigung zu berücksichtigten (BGH, Urteil v. 14.03.2017 – VI ZR 605/15 – </a:t>
            </a:r>
            <a:r>
              <a:rPr lang="de-DE" sz="1400" dirty="0" err="1" smtClean="0"/>
              <a:t>juris</a:t>
            </a:r>
            <a:r>
              <a:rPr lang="de-DE" sz="1400" dirty="0" smtClean="0"/>
              <a:t> </a:t>
            </a:r>
            <a:r>
              <a:rPr lang="de-DE" sz="1400" dirty="0" err="1" smtClean="0"/>
              <a:t>Rz</a:t>
            </a:r>
            <a:r>
              <a:rPr lang="de-DE" sz="1400" dirty="0" smtClean="0"/>
              <a:t>. 19). </a:t>
            </a:r>
            <a:br>
              <a:rPr lang="de-DE" sz="1400" dirty="0" smtClean="0"/>
            </a:br>
            <a:endParaRPr lang="de-DE" sz="1400" dirty="0" smtClean="0"/>
          </a:p>
        </p:txBody>
      </p:sp>
    </p:spTree>
    <p:extLst>
      <p:ext uri="{BB962C8B-B14F-4D97-AF65-F5344CB8AC3E}">
        <p14:creationId xmlns:p14="http://schemas.microsoft.com/office/powerpoint/2010/main" val="46347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2304</Words>
  <Application>Microsoft Office PowerPoint</Application>
  <PresentationFormat>Breitbild</PresentationFormat>
  <Paragraphs>77</Paragraphs>
  <Slides>14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Calibri</vt:lpstr>
      <vt:lpstr>Calibri Light</vt:lpstr>
      <vt:lpstr>Wingdings</vt:lpstr>
      <vt:lpstr>Office Theme</vt:lpstr>
      <vt:lpstr>32. Kölner Symposium der Arbeitsgemeinschaft Rechtsanwälte im Medizinrecht e.V. </vt:lpstr>
      <vt:lpstr>I) Fehler des erstinstanzlichen Gerichts </vt:lpstr>
      <vt:lpstr>2) Das Gericht verwendet  ein Schlichtungsgutachten </vt:lpstr>
      <vt:lpstr>3) Privatgutachten und MDK-Gutachten</vt:lpstr>
      <vt:lpstr>4) Das Gericht bestellt einen falschen Sachverständigen</vt:lpstr>
      <vt:lpstr>4) Das Gericht bestellt einen falschen Sachverständigen</vt:lpstr>
      <vt:lpstr>5) Unzureichende Fragestellung im Beweisbeschluss</vt:lpstr>
      <vt:lpstr>5) Unzureichende Fragestellung im Beweisbeschluss</vt:lpstr>
      <vt:lpstr>6) Verletzung des rechtlichen Gehörs der Parteien nach Vorlage des Gutachtens</vt:lpstr>
      <vt:lpstr>7) Befragung des Sachverständigen in der mündlichen Verhandlung</vt:lpstr>
      <vt:lpstr>8) Umgang mit dem Privatgutachter in der mündlichen Verhandlung</vt:lpstr>
      <vt:lpstr>II) Fehler im Parteivortrag</vt:lpstr>
      <vt:lpstr>2) Anforderungen an den Berufungsvortrag des in erster Instanz unterlegenen Patienten</vt:lpstr>
      <vt:lpstr>3) Neues Vorbringen in der Berufungsinstanz</vt:lpstr>
    </vt:vector>
  </TitlesOfParts>
  <Company>Thüringer Justiz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 Kölner Symposium der Arbeitsgemeinschaft Rechtsanwälte im Medizinrecht e.V.</dc:title>
  <dc:creator>Frau Friebertshäuser</dc:creator>
  <cp:lastModifiedBy>Frau Friebertshäuser</cp:lastModifiedBy>
  <cp:revision>93</cp:revision>
  <cp:lastPrinted>2021-11-18T10:39:02Z</cp:lastPrinted>
  <dcterms:created xsi:type="dcterms:W3CDTF">2021-11-15T16:17:49Z</dcterms:created>
  <dcterms:modified xsi:type="dcterms:W3CDTF">2021-11-18T10:51:01Z</dcterms:modified>
</cp:coreProperties>
</file>