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88" r:id="rId3"/>
    <p:sldId id="292" r:id="rId4"/>
    <p:sldId id="317" r:id="rId5"/>
    <p:sldId id="327" r:id="rId6"/>
    <p:sldId id="328" r:id="rId7"/>
    <p:sldId id="329" r:id="rId8"/>
    <p:sldId id="333" r:id="rId9"/>
    <p:sldId id="330" r:id="rId10"/>
    <p:sldId id="331" r:id="rId11"/>
    <p:sldId id="332" r:id="rId12"/>
  </p:sldIdLst>
  <p:sldSz cx="9144000" cy="6858000" type="screen4x3"/>
  <p:notesSz cx="9872663" cy="67976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62A"/>
    <a:srgbClr val="6AB3DC"/>
    <a:srgbClr val="C7D853"/>
    <a:srgbClr val="597870"/>
    <a:srgbClr val="638378"/>
    <a:srgbClr val="6BB4DD"/>
    <a:srgbClr val="4F6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 autoAdjust="0"/>
  </p:normalViewPr>
  <p:slideViewPr>
    <p:cSldViewPr>
      <p:cViewPr varScale="1">
        <p:scale>
          <a:sx n="99" d="100"/>
          <a:sy n="99" d="100"/>
        </p:scale>
        <p:origin x="112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00"/>
    </p:cViewPr>
  </p:sorterViewPr>
  <p:notesViewPr>
    <p:cSldViewPr>
      <p:cViewPr varScale="1">
        <p:scale>
          <a:sx n="129" d="100"/>
          <a:sy n="129" d="100"/>
        </p:scale>
        <p:origin x="1644" y="138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83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5BC028-6917-4387-B7F8-FA624949A451}" type="datetimeFigureOut">
              <a:rPr lang="de-DE"/>
              <a:pPr>
                <a:defRPr/>
              </a:pPr>
              <a:t>20.11.2021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8312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077FCD4-6CEB-40EF-80FE-AE3EB7A5AD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E12046-D648-462A-8E11-971ABB6A7A88}" type="datetimeFigureOut">
              <a:rPr lang="de-DE"/>
              <a:pPr>
                <a:defRPr/>
              </a:pPr>
              <a:t>20.11.2021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7813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8312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350AEB2-8E9F-484C-B2B5-82052CC47A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730944-9718-4FF5-BACC-5EB4EB837330}" type="slidenum">
              <a:rPr lang="de-DE" altLang="de-DE" smtClean="0"/>
              <a:pPr>
                <a:spcBef>
                  <a:spcPct val="0"/>
                </a:spcBef>
              </a:pPr>
              <a:t>1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730944-9718-4FF5-BACC-5EB4EB837330}" type="slidenum">
              <a:rPr lang="de-DE" altLang="de-DE" smtClean="0"/>
              <a:pPr>
                <a:spcBef>
                  <a:spcPct val="0"/>
                </a:spcBef>
              </a:pPr>
              <a:t>10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1560773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819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48BCBB-108C-4C26-ADC3-97ED8E70CA0B}" type="slidenum">
              <a:rPr lang="de-DE" altLang="de-DE" smtClean="0"/>
              <a:pPr>
                <a:spcBef>
                  <a:spcPct val="0"/>
                </a:spcBef>
              </a:pPr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D0A7F0-AC2B-4403-B596-F4A587A91DE7}" type="slidenum">
              <a:rPr lang="de-DE" altLang="de-DE" smtClean="0"/>
              <a:pPr>
                <a:spcBef>
                  <a:spcPct val="0"/>
                </a:spcBef>
              </a:pPr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D0A7F0-AC2B-4403-B596-F4A587A91DE7}" type="slidenum">
              <a:rPr lang="de-DE" altLang="de-DE" smtClean="0"/>
              <a:pPr>
                <a:spcBef>
                  <a:spcPct val="0"/>
                </a:spcBef>
              </a:pPr>
              <a:t>4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288633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D0A7F0-AC2B-4403-B596-F4A587A91DE7}" type="slidenum">
              <a:rPr lang="de-DE" altLang="de-DE" smtClean="0"/>
              <a:pPr>
                <a:spcBef>
                  <a:spcPct val="0"/>
                </a:spcBef>
              </a:pPr>
              <a:t>5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2550972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D0A7F0-AC2B-4403-B596-F4A587A91DE7}" type="slidenum">
              <a:rPr lang="de-DE" altLang="de-DE" smtClean="0"/>
              <a:pPr>
                <a:spcBef>
                  <a:spcPct val="0"/>
                </a:spcBef>
              </a:pPr>
              <a:t>6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215813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D0A7F0-AC2B-4403-B596-F4A587A91DE7}" type="slidenum">
              <a:rPr lang="de-DE" altLang="de-DE" smtClean="0"/>
              <a:pPr>
                <a:spcBef>
                  <a:spcPct val="0"/>
                </a:spcBef>
              </a:pPr>
              <a:t>7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1266385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D0A7F0-AC2B-4403-B596-F4A587A91DE7}" type="slidenum">
              <a:rPr lang="de-DE" altLang="de-DE" smtClean="0"/>
              <a:pPr>
                <a:spcBef>
                  <a:spcPct val="0"/>
                </a:spcBef>
              </a:pPr>
              <a:t>8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835908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D0A7F0-AC2B-4403-B596-F4A587A91DE7}" type="slidenum">
              <a:rPr lang="de-DE" altLang="de-DE" smtClean="0"/>
              <a:pPr>
                <a:spcBef>
                  <a:spcPct val="0"/>
                </a:spcBef>
              </a:pPr>
              <a:t>9</a:t>
            </a:fld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185862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526E4-8992-4536-80A3-392C3E4F2C5D}" type="datetime1">
              <a:rPr lang="de-DE" smtClean="0"/>
              <a:t>20.11.2021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0DC54-DFD4-48A4-B52B-399D68955C9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707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2AC97-98FD-4C75-8577-08F0CBD43A8C}" type="datetime1">
              <a:rPr lang="de-DE" smtClean="0"/>
              <a:t>20.11.2021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1E47B-75A0-4A0E-BB00-594D2495AE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408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AE1FE-25A5-437A-88C8-3A5625384F00}" type="datetime1">
              <a:rPr lang="de-DE" smtClean="0"/>
              <a:t>20.11.2021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194A-5DAE-4FC7-97B8-7662C762A5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00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48E93-4817-460E-95C1-30752FA2E113}" type="datetime1">
              <a:rPr lang="de-DE" smtClean="0"/>
              <a:t>20.11.2021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1B0D-D542-4A7B-863D-8CBD0D512E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3831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6B4B8-0CF9-4399-A57D-34F245C5F5C7}" type="datetime1">
              <a:rPr lang="de-DE" smtClean="0"/>
              <a:t>20.11.2021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03BF0-5A16-43D3-BE5F-832075E0A56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91295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A397A-7134-4948-86EF-B62856711C31}" type="datetime1">
              <a:rPr lang="de-DE" smtClean="0"/>
              <a:t>20.11.2021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2A96D-2581-4C25-8836-49726A8A87F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48248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BDCC-FE90-4085-8998-31827C19425E}" type="datetime1">
              <a:rPr lang="de-DE" smtClean="0"/>
              <a:t>20.11.2021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513E-28D9-475D-B765-8BD2181D1A4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69568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4BD51-6ABB-4B0E-B49D-54985419C339}" type="datetime1">
              <a:rPr lang="de-DE" smtClean="0"/>
              <a:t>20.11.2021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637D3-EA77-49CD-8324-B5E629411A2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81792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7B57-DC61-42E8-B875-4F0E168C7D69}" type="datetime1">
              <a:rPr lang="de-DE" smtClean="0"/>
              <a:t>20.11.2021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6CD81-9037-4161-8A6E-61B09C78ED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6016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003F7-3410-4F3C-93AB-FCD5E2B2B611}" type="datetime1">
              <a:rPr lang="de-DE" smtClean="0"/>
              <a:t>20.11.2021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0B974-6401-4BF8-8BC3-62ED39CE49F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415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FCFB9-15A7-4FCB-AA91-7448C193340F}" type="datetime1">
              <a:rPr lang="de-DE" smtClean="0"/>
              <a:t>20.11.2021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AAF82-5AFA-4834-98AA-45DA1F2BE9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83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6A5FB-FC58-41FA-8489-EBA9FC4D3967}" type="datetime1">
              <a:rPr lang="de-DE" smtClean="0"/>
              <a:t>20.11.2021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E640C-26AB-4E11-A09E-4D9FC4F727D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3783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7AC3F-C94B-43F2-AF23-6FD4E82FB93B}" type="datetime1">
              <a:rPr lang="de-DE" smtClean="0"/>
              <a:t>20.11.2021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27062-514C-4ED0-A8F5-6B3F82FD2CA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0701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13DFF-BE4A-4C94-AF34-11F27C8B4534}" type="datetime1">
              <a:rPr lang="de-DE" smtClean="0"/>
              <a:t>20.11.2021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5BC80-6754-4C1B-B202-6E406A2A1A7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86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A5B8-348D-4746-BD7A-1A470AAE2243}" type="datetime1">
              <a:rPr lang="de-DE" smtClean="0"/>
              <a:t>20.11.2021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3D0E4-A914-44B5-9BBA-EE92934EEE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6178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BC24A-31D1-4855-8D0A-146882476049}" type="datetime1">
              <a:rPr lang="de-DE" smtClean="0"/>
              <a:t>20.11.2021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05F6A-6675-4712-BEA7-0F09D009649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789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4EC8D-0D87-4BB2-91CE-395F43EDA54D}" type="datetime1">
              <a:rPr lang="de-DE" smtClean="0"/>
              <a:t>20.11.2021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97ED-686C-444A-A881-48D73417C3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73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DA744-8CF1-41A5-BF2B-2F92BD5BEFE7}" type="datetime1">
              <a:rPr lang="de-DE" smtClean="0"/>
              <a:t>20.11.2021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6D25F-AA52-4E7C-BA1B-472CD204C05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86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95D08-351C-4055-B6A9-08D362BC697E}" type="datetime1">
              <a:rPr lang="de-DE" smtClean="0"/>
              <a:t>20.11.2021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69C3-C00A-4B06-B4DF-34515E1714E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9241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81930-8060-4BDB-AB00-8CDA23C668B9}" type="datetime1">
              <a:rPr lang="de-DE" smtClean="0"/>
              <a:t>20.11.2021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20417-8ACD-4700-848F-50692AB9F54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6968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087F-8B70-4C26-BA4B-78CF7C26AC4F}" type="datetime1">
              <a:rPr lang="de-DE" smtClean="0"/>
              <a:t>20.11.2021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C27A1-3700-4387-801F-9B4508BCB40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0599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77038-EC31-48C6-8807-C83A38E4E6B6}" type="datetime1">
              <a:rPr lang="de-DE" smtClean="0"/>
              <a:t>20.11.2021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50043-6564-4082-B884-193A7A5D98C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522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27088" y="274638"/>
            <a:ext cx="78597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27088" y="1600200"/>
            <a:ext cx="78597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D6A385-C80C-4A2A-A361-70730C98AA00}" type="datetime1">
              <a:rPr lang="de-DE" smtClean="0"/>
              <a:t>20.11.2021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itilliumText Regular" panose="02000000000000000000" pitchFamily="50" charset="0"/>
              </a:defRPr>
            </a:lvl1pPr>
          </a:lstStyle>
          <a:p>
            <a:pPr>
              <a:defRPr/>
            </a:pPr>
            <a:fld id="{8D139AC6-5487-4C3F-A0AA-C37A5A2CDF9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1" name="Textfeld 8"/>
          <p:cNvSpPr txBox="1">
            <a:spLocks noChangeArrowheads="1"/>
          </p:cNvSpPr>
          <p:nvPr/>
        </p:nvSpPr>
        <p:spPr bwMode="auto">
          <a:xfrm>
            <a:off x="0" y="6142038"/>
            <a:ext cx="720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7E1DE544-1F0F-44C5-9881-E6D435EEAD3C}" type="slidenum">
              <a:rPr lang="de-DE" altLang="de-DE" sz="2400" smtClean="0">
                <a:solidFill>
                  <a:srgbClr val="597870"/>
                </a:solidFill>
                <a:latin typeface="TitilliumText Light" panose="02000000000000000000" pitchFamily="50" charset="0"/>
              </a:rPr>
              <a:pPr algn="r" eaLnBrk="1" hangingPunct="1">
                <a:defRPr/>
              </a:pPr>
              <a:t>‹Nr.›</a:t>
            </a:fld>
            <a:endParaRPr lang="de-DE" altLang="de-DE" sz="2400" dirty="0" smtClean="0">
              <a:solidFill>
                <a:srgbClr val="597870"/>
              </a:solidFill>
              <a:latin typeface="TitilliumText Light" panose="02000000000000000000" pitchFamily="50" charset="0"/>
            </a:endParaRPr>
          </a:p>
        </p:txBody>
      </p:sp>
      <p:pic>
        <p:nvPicPr>
          <p:cNvPr id="1032" name="Picture 2" descr="E:\slaek\01_CI\logo\logo_slaek_farbig\logo_slaek_2012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6330950"/>
            <a:ext cx="18002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hteck 11"/>
          <p:cNvSpPr/>
          <p:nvPr/>
        </p:nvSpPr>
        <p:spPr>
          <a:xfrm>
            <a:off x="2751138" y="0"/>
            <a:ext cx="6443662" cy="107950"/>
          </a:xfrm>
          <a:prstGeom prst="rect">
            <a:avLst/>
          </a:prstGeom>
          <a:solidFill>
            <a:srgbClr val="597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baseline="-25000" dirty="0">
                <a:solidFill>
                  <a:srgbClr val="597870"/>
                </a:solidFill>
              </a:rPr>
              <a:t> 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0"/>
            <a:ext cx="900113" cy="107950"/>
          </a:xfrm>
          <a:prstGeom prst="rect">
            <a:avLst/>
          </a:prstGeom>
          <a:solidFill>
            <a:srgbClr val="6AB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917575" y="0"/>
            <a:ext cx="900113" cy="107950"/>
          </a:xfrm>
          <a:prstGeom prst="rect">
            <a:avLst/>
          </a:prstGeom>
          <a:solidFill>
            <a:srgbClr val="C7D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835150" y="0"/>
            <a:ext cx="900113" cy="107950"/>
          </a:xfrm>
          <a:prstGeom prst="rect">
            <a:avLst/>
          </a:prstGeom>
          <a:solidFill>
            <a:srgbClr val="E6B6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597870"/>
          </a:solidFill>
          <a:latin typeface="TitilliumText Heavy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597870"/>
          </a:solidFill>
          <a:latin typeface="TitilliumText Heavy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597870"/>
          </a:solidFill>
          <a:latin typeface="TitilliumText Heavy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597870"/>
          </a:solidFill>
          <a:latin typeface="TitilliumText Heavy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597870"/>
          </a:solidFill>
          <a:latin typeface="TitilliumText Heavy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97870"/>
          </a:solidFill>
          <a:latin typeface="TitilliumText Bold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97870"/>
          </a:solidFill>
          <a:latin typeface="TitilliumText Bold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97870"/>
          </a:solidFill>
          <a:latin typeface="TitilliumText Bold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97870"/>
          </a:solidFill>
          <a:latin typeface="TitilliumText Bold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97870"/>
        </a:buClr>
        <a:buFont typeface="TitilliumText Regular" panose="02000000000000000000" pitchFamily="50" charset="0"/>
        <a:buChar char="»"/>
        <a:defRPr sz="2400">
          <a:solidFill>
            <a:schemeClr val="tx1"/>
          </a:solidFill>
          <a:latin typeface="TitilliumText Light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97870"/>
        </a:buClr>
        <a:buFont typeface="TitilliumText Regular" panose="02000000000000000000" pitchFamily="50" charset="0"/>
        <a:buChar char="»"/>
        <a:defRPr sz="2200">
          <a:solidFill>
            <a:schemeClr val="tx1"/>
          </a:solidFill>
          <a:latin typeface="TitilliumText Light" pitchFamily="50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97870"/>
        </a:buClr>
        <a:buFont typeface="TitilliumText Regular" panose="02000000000000000000" pitchFamily="50" charset="0"/>
        <a:buChar char="»"/>
        <a:defRPr sz="2000">
          <a:solidFill>
            <a:schemeClr val="tx1"/>
          </a:solidFill>
          <a:latin typeface="TitilliumText Light" pitchFamily="50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97870"/>
        </a:buClr>
        <a:buFont typeface="TitilliumText Regular" panose="02000000000000000000" pitchFamily="50" charset="0"/>
        <a:buChar char="»"/>
        <a:defRPr>
          <a:solidFill>
            <a:schemeClr val="tx1"/>
          </a:solidFill>
          <a:latin typeface="TitilliumText Light" pitchFamily="50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97870"/>
        </a:buClr>
        <a:buFont typeface="TitilliumText Regular" panose="02000000000000000000" pitchFamily="50" charset="0"/>
        <a:buChar char="»"/>
        <a:defRPr sz="1600">
          <a:solidFill>
            <a:schemeClr val="tx1"/>
          </a:solidFill>
          <a:latin typeface="TitilliumText Light" pitchFamily="50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597870"/>
        </a:buClr>
        <a:buFont typeface="TitilliumText Regular" pitchFamily="50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597870"/>
        </a:buClr>
        <a:buFont typeface="TitilliumText Regular" pitchFamily="50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597870"/>
        </a:buClr>
        <a:buFont typeface="TitilliumText Regular" pitchFamily="50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597870"/>
        </a:buClr>
        <a:buFont typeface="TitilliumText Regular" pitchFamily="50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827088" y="274638"/>
            <a:ext cx="78597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27088" y="1600201"/>
            <a:ext cx="7859712" cy="420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0E892E-CF59-4BB8-B1A1-5215B24E8C92}" type="datetime1">
              <a:rPr lang="de-DE" smtClean="0"/>
              <a:t>20.11.2021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B19C90-64E4-4DB4-8323-0CC4946EB13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2" name="Rechteck 11"/>
          <p:cNvSpPr/>
          <p:nvPr/>
        </p:nvSpPr>
        <p:spPr>
          <a:xfrm>
            <a:off x="920750" y="0"/>
            <a:ext cx="8251825" cy="107950"/>
          </a:xfrm>
          <a:prstGeom prst="rect">
            <a:avLst/>
          </a:prstGeom>
          <a:solidFill>
            <a:srgbClr val="597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baseline="-25000" dirty="0">
                <a:solidFill>
                  <a:srgbClr val="597870"/>
                </a:solidFill>
              </a:rPr>
              <a:t> 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0"/>
            <a:ext cx="900113" cy="107950"/>
          </a:xfrm>
          <a:prstGeom prst="rect">
            <a:avLst/>
          </a:prstGeom>
          <a:solidFill>
            <a:srgbClr val="6AB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  <p:pic>
        <p:nvPicPr>
          <p:cNvPr id="2058" name="Picture 2" descr="E:\slaek\01_CI\logo\logo_slaek_farbig\logo_slaek_2012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6330950"/>
            <a:ext cx="18002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/>
          <p:nvPr/>
        </p:nvSpPr>
        <p:spPr>
          <a:xfrm>
            <a:off x="900113" y="6165850"/>
            <a:ext cx="4319587" cy="287338"/>
          </a:xfrm>
          <a:prstGeom prst="rect">
            <a:avLst/>
          </a:prstGeom>
        </p:spPr>
        <p:txBody>
          <a:bodyPr lIns="0" tIns="0" rIns="0" bIns="0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200" spc="100" dirty="0">
              <a:solidFill>
                <a:srgbClr val="597870"/>
              </a:solidFill>
              <a:latin typeface="TitilliumText Light" pitchFamily="50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597870"/>
          </a:solidFill>
          <a:latin typeface="TitilliumText Heavy" pitchFamily="50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7870"/>
          </a:solidFill>
          <a:latin typeface="TitilliumText Heavy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7870"/>
          </a:solidFill>
          <a:latin typeface="TitilliumText Heavy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7870"/>
          </a:solidFill>
          <a:latin typeface="TitilliumText Heavy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597870"/>
          </a:solidFill>
          <a:latin typeface="TitilliumText Heavy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97870"/>
          </a:solidFill>
          <a:latin typeface="TitilliumText Bold" pitchFamily="5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97870"/>
          </a:solidFill>
          <a:latin typeface="TitilliumText Bold" pitchFamily="5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97870"/>
          </a:solidFill>
          <a:latin typeface="TitilliumText Bold" pitchFamily="5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97870"/>
          </a:solidFill>
          <a:latin typeface="TitilliumText Bold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97870"/>
        </a:buClr>
        <a:buFont typeface="TitilliumText Regular" panose="02000000000000000000" pitchFamily="50" charset="0"/>
        <a:buChar char="»"/>
        <a:defRPr sz="2400" kern="1200">
          <a:solidFill>
            <a:schemeClr val="tx1"/>
          </a:solidFill>
          <a:latin typeface="TitilliumText Light" pitchFamily="50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7870"/>
        </a:buClr>
        <a:buFont typeface="TitilliumText Regular" panose="02000000000000000000" pitchFamily="50" charset="0"/>
        <a:buChar char="»"/>
        <a:defRPr sz="2200" kern="1200">
          <a:solidFill>
            <a:schemeClr val="tx1"/>
          </a:solidFill>
          <a:latin typeface="TitilliumText Light" pitchFamily="50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7870"/>
        </a:buClr>
        <a:buFont typeface="TitilliumText Regular" panose="02000000000000000000" pitchFamily="50" charset="0"/>
        <a:buChar char="»"/>
        <a:defRPr sz="2000" kern="1200">
          <a:solidFill>
            <a:schemeClr val="tx1"/>
          </a:solidFill>
          <a:latin typeface="TitilliumText Light" pitchFamily="50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7870"/>
        </a:buClr>
        <a:buFont typeface="TitilliumText Regular" panose="02000000000000000000" pitchFamily="50" charset="0"/>
        <a:buChar char="»"/>
        <a:defRPr kern="1200">
          <a:solidFill>
            <a:schemeClr val="tx1"/>
          </a:solidFill>
          <a:latin typeface="TitilliumText Light" pitchFamily="50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7870"/>
        </a:buClr>
        <a:buFont typeface="TitilliumText Regular" panose="02000000000000000000" pitchFamily="50" charset="0"/>
        <a:buChar char="»"/>
        <a:defRPr sz="1600" kern="1200">
          <a:solidFill>
            <a:schemeClr val="tx1"/>
          </a:solidFill>
          <a:latin typeface="TitilliumText Light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slaek\01_CI\ppt\banner_ppt_hellbla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68538"/>
            <a:ext cx="3783013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" descr="E:\slaek\01_CI\ppt\banner_pp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2268538"/>
            <a:ext cx="5834062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6"/>
          <p:cNvSpPr/>
          <p:nvPr/>
        </p:nvSpPr>
        <p:spPr>
          <a:xfrm>
            <a:off x="4140200" y="5949950"/>
            <a:ext cx="4608513" cy="287338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b="1" spc="100" dirty="0">
              <a:solidFill>
                <a:srgbClr val="597870"/>
              </a:solidFill>
              <a:latin typeface="TitilliumText Regular" pitchFamily="50" charset="0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9036050" y="2268538"/>
            <a:ext cx="107950" cy="3419475"/>
          </a:xfrm>
          <a:prstGeom prst="rect">
            <a:avLst/>
          </a:prstGeom>
          <a:solidFill>
            <a:srgbClr val="6AB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783013" y="2276475"/>
            <a:ext cx="4965700" cy="338455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2000" b="1" dirty="0" smtClean="0">
              <a:solidFill>
                <a:schemeClr val="bg1"/>
              </a:solidFill>
              <a:latin typeface="TitilliumText Light" pitchFamily="50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Fehlerquellen im Arzthaftungsprozess-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v</a:t>
            </a:r>
            <a:r>
              <a:rPr lang="de-DE" sz="2000" b="1" dirty="0" smtClean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on der fehlerhaften Beweisfrage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b</a:t>
            </a:r>
            <a:r>
              <a:rPr lang="de-DE" sz="2000" b="1" dirty="0" smtClean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is zur Falschbegutachtung</a:t>
            </a:r>
            <a:endParaRPr lang="de-DE" sz="2000" dirty="0">
              <a:solidFill>
                <a:schemeClr val="bg1"/>
              </a:solidFill>
              <a:latin typeface="TitilliumText Light" pitchFamily="50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2000" dirty="0" smtClean="0">
              <a:solidFill>
                <a:schemeClr val="bg1"/>
              </a:solidFill>
              <a:latin typeface="TitilliumText Light" pitchFamily="50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2000" dirty="0">
              <a:solidFill>
                <a:schemeClr val="bg1"/>
              </a:solidFill>
              <a:latin typeface="TitilliumText Light" pitchFamily="50" charset="0"/>
              <a:cs typeface="+mn-cs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 smtClean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32. Kölner Symposium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 smtClean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20.11.2021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600" dirty="0" smtClean="0">
              <a:solidFill>
                <a:schemeClr val="bg1"/>
              </a:solidFill>
              <a:latin typeface="TitilliumText Light" pitchFamily="50" charset="0"/>
              <a:cs typeface="+mn-cs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 smtClean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Dr. R. Kluge</a:t>
            </a:r>
            <a:endParaRPr lang="de-DE" sz="1200" dirty="0">
              <a:solidFill>
                <a:schemeClr val="bg1"/>
              </a:solidFill>
              <a:latin typeface="TitilliumText Light" pitchFamily="50" charset="0"/>
              <a:cs typeface="+mn-cs"/>
            </a:endParaRPr>
          </a:p>
        </p:txBody>
      </p:sp>
      <p:pic>
        <p:nvPicPr>
          <p:cNvPr id="5127" name="Picture 2" descr="E:\slaek\01_CI\logo\logo_slaek_farbig\logo_slaek_20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684213"/>
            <a:ext cx="28797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400">
                <a:solidFill>
                  <a:schemeClr val="tx1"/>
                </a:solidFill>
                <a:latin typeface="TitilliumText Light" panose="02000000000000000000" pitchFamily="50" charset="0"/>
              </a:defRPr>
            </a:lvl1pPr>
            <a:lvl2pPr marL="742950" indent="-28575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200">
                <a:solidFill>
                  <a:schemeClr val="tx1"/>
                </a:solidFill>
                <a:latin typeface="TitilliumText Light" panose="02000000000000000000" pitchFamily="50" charset="0"/>
              </a:defRPr>
            </a:lvl2pPr>
            <a:lvl3pPr marL="11430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000">
                <a:solidFill>
                  <a:schemeClr val="tx1"/>
                </a:solidFill>
                <a:latin typeface="TitilliumText Light" panose="02000000000000000000" pitchFamily="50" charset="0"/>
              </a:defRPr>
            </a:lvl3pPr>
            <a:lvl4pPr marL="16002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>
                <a:solidFill>
                  <a:schemeClr val="tx1"/>
                </a:solidFill>
                <a:latin typeface="TitilliumText Light" panose="02000000000000000000" pitchFamily="50" charset="0"/>
              </a:defRPr>
            </a:lvl4pPr>
            <a:lvl5pPr marL="20574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68313" y="6165850"/>
            <a:ext cx="2735262" cy="287338"/>
          </a:xfrm>
          <a:prstGeom prst="rect">
            <a:avLst/>
          </a:prstGeom>
          <a:solidFill>
            <a:schemeClr val="bg1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400">
                <a:solidFill>
                  <a:schemeClr val="tx1"/>
                </a:solidFill>
                <a:latin typeface="TitilliumText Light" panose="02000000000000000000" pitchFamily="50" charset="0"/>
              </a:defRPr>
            </a:lvl1pPr>
            <a:lvl2pPr marL="742950" indent="-28575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200">
                <a:solidFill>
                  <a:schemeClr val="tx1"/>
                </a:solidFill>
                <a:latin typeface="TitilliumText Light" panose="02000000000000000000" pitchFamily="50" charset="0"/>
              </a:defRPr>
            </a:lvl2pPr>
            <a:lvl3pPr marL="11430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000">
                <a:solidFill>
                  <a:schemeClr val="tx1"/>
                </a:solidFill>
                <a:latin typeface="TitilliumText Light" panose="02000000000000000000" pitchFamily="50" charset="0"/>
              </a:defRPr>
            </a:lvl3pPr>
            <a:lvl4pPr marL="16002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>
                <a:solidFill>
                  <a:schemeClr val="tx1"/>
                </a:solidFill>
                <a:latin typeface="TitilliumText Light" panose="02000000000000000000" pitchFamily="50" charset="0"/>
              </a:defRPr>
            </a:lvl4pPr>
            <a:lvl5pPr marL="20574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877050" y="6308725"/>
            <a:ext cx="2089150" cy="477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400">
                <a:solidFill>
                  <a:schemeClr val="tx1"/>
                </a:solidFill>
                <a:latin typeface="TitilliumText Light" panose="02000000000000000000" pitchFamily="50" charset="0"/>
              </a:defRPr>
            </a:lvl1pPr>
            <a:lvl2pPr marL="742950" indent="-28575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200">
                <a:solidFill>
                  <a:schemeClr val="tx1"/>
                </a:solidFill>
                <a:latin typeface="TitilliumText Light" panose="02000000000000000000" pitchFamily="50" charset="0"/>
              </a:defRPr>
            </a:lvl2pPr>
            <a:lvl3pPr marL="11430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000">
                <a:solidFill>
                  <a:schemeClr val="tx1"/>
                </a:solidFill>
                <a:latin typeface="TitilliumText Light" panose="02000000000000000000" pitchFamily="50" charset="0"/>
              </a:defRPr>
            </a:lvl3pPr>
            <a:lvl4pPr marL="16002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>
                <a:solidFill>
                  <a:schemeClr val="tx1"/>
                </a:solidFill>
                <a:latin typeface="TitilliumText Light" panose="02000000000000000000" pitchFamily="50" charset="0"/>
              </a:defRPr>
            </a:lvl4pPr>
            <a:lvl5pPr marL="20574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03BF0-5A16-43D3-BE5F-832075E0A56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slaek\01_CI\ppt\banner_ppt_hellbla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68538"/>
            <a:ext cx="3783013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2" descr="E:\slaek\01_CI\ppt\banner_pp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2268538"/>
            <a:ext cx="5834062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eck 6"/>
          <p:cNvSpPr/>
          <p:nvPr/>
        </p:nvSpPr>
        <p:spPr>
          <a:xfrm>
            <a:off x="4140200" y="5949950"/>
            <a:ext cx="4608513" cy="287338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b="1" spc="100" dirty="0">
              <a:solidFill>
                <a:srgbClr val="597870"/>
              </a:solidFill>
              <a:latin typeface="TitilliumText Regular" pitchFamily="50" charset="0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9036050" y="2268538"/>
            <a:ext cx="107950" cy="3419475"/>
          </a:xfrm>
          <a:prstGeom prst="rect">
            <a:avLst/>
          </a:prstGeom>
          <a:solidFill>
            <a:srgbClr val="6AB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783013" y="2276475"/>
            <a:ext cx="4965700" cy="338455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2000" b="1" dirty="0" smtClean="0">
              <a:solidFill>
                <a:schemeClr val="bg1"/>
              </a:solidFill>
              <a:latin typeface="TitilliumText Light" pitchFamily="50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Fehlerquellen im Arzthaftungsprozess-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v</a:t>
            </a:r>
            <a:r>
              <a:rPr lang="de-DE" sz="2000" b="1" dirty="0" smtClean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on der fehlerhaften Beweisfrage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b</a:t>
            </a:r>
            <a:r>
              <a:rPr lang="de-DE" sz="2000" b="1" dirty="0" smtClean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is zur Falschbegutachtung</a:t>
            </a:r>
            <a:endParaRPr lang="de-DE" sz="2000" dirty="0">
              <a:solidFill>
                <a:schemeClr val="bg1"/>
              </a:solidFill>
              <a:latin typeface="TitilliumText Light" pitchFamily="50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2000" dirty="0" smtClean="0">
              <a:solidFill>
                <a:schemeClr val="bg1"/>
              </a:solidFill>
              <a:latin typeface="TitilliumText Light" pitchFamily="50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2000" dirty="0">
              <a:solidFill>
                <a:schemeClr val="bg1"/>
              </a:solidFill>
              <a:latin typeface="TitilliumText Light" pitchFamily="50" charset="0"/>
              <a:cs typeface="+mn-cs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 smtClean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32. Kölner Symposium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 smtClean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20.11.2021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600" dirty="0" smtClean="0">
              <a:solidFill>
                <a:schemeClr val="bg1"/>
              </a:solidFill>
              <a:latin typeface="TitilliumText Light" pitchFamily="50" charset="0"/>
              <a:cs typeface="+mn-cs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 smtClean="0">
                <a:solidFill>
                  <a:schemeClr val="bg1"/>
                </a:solidFill>
                <a:latin typeface="TitilliumText Light" pitchFamily="50" charset="0"/>
                <a:cs typeface="+mn-cs"/>
              </a:rPr>
              <a:t>Dr. R. Kluge</a:t>
            </a:r>
            <a:endParaRPr lang="de-DE" sz="1200" dirty="0">
              <a:solidFill>
                <a:schemeClr val="bg1"/>
              </a:solidFill>
              <a:latin typeface="TitilliumText Light" pitchFamily="50" charset="0"/>
              <a:cs typeface="+mn-cs"/>
            </a:endParaRPr>
          </a:p>
        </p:txBody>
      </p:sp>
      <p:pic>
        <p:nvPicPr>
          <p:cNvPr id="5127" name="Picture 2" descr="E:\slaek\01_CI\logo\logo_slaek_farbig\logo_slaek_20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684213"/>
            <a:ext cx="28797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400">
                <a:solidFill>
                  <a:schemeClr val="tx1"/>
                </a:solidFill>
                <a:latin typeface="TitilliumText Light" panose="02000000000000000000" pitchFamily="50" charset="0"/>
              </a:defRPr>
            </a:lvl1pPr>
            <a:lvl2pPr marL="742950" indent="-28575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200">
                <a:solidFill>
                  <a:schemeClr val="tx1"/>
                </a:solidFill>
                <a:latin typeface="TitilliumText Light" panose="02000000000000000000" pitchFamily="50" charset="0"/>
              </a:defRPr>
            </a:lvl2pPr>
            <a:lvl3pPr marL="11430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000">
                <a:solidFill>
                  <a:schemeClr val="tx1"/>
                </a:solidFill>
                <a:latin typeface="TitilliumText Light" panose="02000000000000000000" pitchFamily="50" charset="0"/>
              </a:defRPr>
            </a:lvl3pPr>
            <a:lvl4pPr marL="16002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>
                <a:solidFill>
                  <a:schemeClr val="tx1"/>
                </a:solidFill>
                <a:latin typeface="TitilliumText Light" panose="02000000000000000000" pitchFamily="50" charset="0"/>
              </a:defRPr>
            </a:lvl4pPr>
            <a:lvl5pPr marL="20574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68313" y="6165850"/>
            <a:ext cx="2735262" cy="287338"/>
          </a:xfrm>
          <a:prstGeom prst="rect">
            <a:avLst/>
          </a:prstGeom>
          <a:solidFill>
            <a:schemeClr val="bg1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400">
                <a:solidFill>
                  <a:schemeClr val="tx1"/>
                </a:solidFill>
                <a:latin typeface="TitilliumText Light" panose="02000000000000000000" pitchFamily="50" charset="0"/>
              </a:defRPr>
            </a:lvl1pPr>
            <a:lvl2pPr marL="742950" indent="-28575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200">
                <a:solidFill>
                  <a:schemeClr val="tx1"/>
                </a:solidFill>
                <a:latin typeface="TitilliumText Light" panose="02000000000000000000" pitchFamily="50" charset="0"/>
              </a:defRPr>
            </a:lvl2pPr>
            <a:lvl3pPr marL="11430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000">
                <a:solidFill>
                  <a:schemeClr val="tx1"/>
                </a:solidFill>
                <a:latin typeface="TitilliumText Light" panose="02000000000000000000" pitchFamily="50" charset="0"/>
              </a:defRPr>
            </a:lvl3pPr>
            <a:lvl4pPr marL="16002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>
                <a:solidFill>
                  <a:schemeClr val="tx1"/>
                </a:solidFill>
                <a:latin typeface="TitilliumText Light" panose="02000000000000000000" pitchFamily="50" charset="0"/>
              </a:defRPr>
            </a:lvl4pPr>
            <a:lvl5pPr marL="20574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latin typeface="Arial" panose="020B0604020202020204" pitchFamily="34" charset="0"/>
              </a:rPr>
              <a:t>Danke für Ihre Aufmerksamkeit</a:t>
            </a:r>
            <a:endParaRPr lang="de-DE" altLang="de-DE" sz="1800" b="1" dirty="0">
              <a:latin typeface="Arial" panose="020B0604020202020204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877050" y="6308725"/>
            <a:ext cx="2089150" cy="477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400">
                <a:solidFill>
                  <a:schemeClr val="tx1"/>
                </a:solidFill>
                <a:latin typeface="TitilliumText Light" panose="02000000000000000000" pitchFamily="50" charset="0"/>
              </a:defRPr>
            </a:lvl1pPr>
            <a:lvl2pPr marL="742950" indent="-28575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200">
                <a:solidFill>
                  <a:schemeClr val="tx1"/>
                </a:solidFill>
                <a:latin typeface="TitilliumText Light" panose="02000000000000000000" pitchFamily="50" charset="0"/>
              </a:defRPr>
            </a:lvl2pPr>
            <a:lvl3pPr marL="11430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000">
                <a:solidFill>
                  <a:schemeClr val="tx1"/>
                </a:solidFill>
                <a:latin typeface="TitilliumText Light" panose="02000000000000000000" pitchFamily="50" charset="0"/>
              </a:defRPr>
            </a:lvl3pPr>
            <a:lvl4pPr marL="16002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>
                <a:solidFill>
                  <a:schemeClr val="tx1"/>
                </a:solidFill>
                <a:latin typeface="TitilliumText Light" panose="02000000000000000000" pitchFamily="50" charset="0"/>
              </a:defRPr>
            </a:lvl4pPr>
            <a:lvl5pPr marL="20574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03BF0-5A16-43D3-BE5F-832075E0A56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76519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900113" y="5940425"/>
            <a:ext cx="7343775" cy="0"/>
          </a:xfrm>
          <a:prstGeom prst="line">
            <a:avLst/>
          </a:prstGeom>
          <a:ln w="12700">
            <a:solidFill>
              <a:srgbClr val="63837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2751138" y="0"/>
            <a:ext cx="6443662" cy="107950"/>
          </a:xfrm>
          <a:prstGeom prst="rect">
            <a:avLst/>
          </a:prstGeom>
          <a:solidFill>
            <a:srgbClr val="597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baseline="-25000" dirty="0">
                <a:solidFill>
                  <a:srgbClr val="597870"/>
                </a:solidFill>
              </a:rPr>
              <a:t> 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0"/>
            <a:ext cx="900113" cy="107950"/>
          </a:xfrm>
          <a:prstGeom prst="rect">
            <a:avLst/>
          </a:prstGeom>
          <a:solidFill>
            <a:srgbClr val="6AB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  <p:sp>
        <p:nvSpPr>
          <p:cNvPr id="4102" name="Textfeld 15"/>
          <p:cNvSpPr txBox="1">
            <a:spLocks noChangeArrowheads="1"/>
          </p:cNvSpPr>
          <p:nvPr/>
        </p:nvSpPr>
        <p:spPr bwMode="auto">
          <a:xfrm>
            <a:off x="900113" y="1844825"/>
            <a:ext cx="7416303" cy="30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400">
                <a:solidFill>
                  <a:schemeClr val="tx1"/>
                </a:solidFill>
                <a:latin typeface="TitilliumText Light" panose="02000000000000000000" pitchFamily="50" charset="0"/>
              </a:defRPr>
            </a:lvl1pPr>
            <a:lvl2pPr marL="1028700" indent="-28575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200">
                <a:solidFill>
                  <a:schemeClr val="tx1"/>
                </a:solidFill>
                <a:latin typeface="TitilliumText Light" panose="02000000000000000000" pitchFamily="50" charset="0"/>
              </a:defRPr>
            </a:lvl2pPr>
            <a:lvl3pPr marL="11430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000">
                <a:solidFill>
                  <a:schemeClr val="tx1"/>
                </a:solidFill>
                <a:latin typeface="TitilliumText Light" panose="02000000000000000000" pitchFamily="50" charset="0"/>
              </a:defRPr>
            </a:lvl3pPr>
            <a:lvl4pPr marL="16002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>
                <a:solidFill>
                  <a:schemeClr val="tx1"/>
                </a:solidFill>
                <a:latin typeface="TitilliumText Light" panose="02000000000000000000" pitchFamily="50" charset="0"/>
              </a:defRPr>
            </a:lvl4pPr>
            <a:lvl5pPr marL="20574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9pPr>
          </a:lstStyle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SzPct val="110000"/>
              <a:buFont typeface="Wingdings" panose="05000000000000000000" pitchFamily="2" charset="2"/>
              <a:buChar char="Ø"/>
            </a:pPr>
            <a:r>
              <a:rPr lang="de-DE" altLang="de-DE" sz="1800" dirty="0" smtClean="0"/>
              <a:t>        </a:t>
            </a:r>
            <a:endParaRPr lang="de-DE" altLang="de-DE" sz="1800" dirty="0"/>
          </a:p>
        </p:txBody>
      </p:sp>
      <p:sp>
        <p:nvSpPr>
          <p:cNvPr id="14" name="Textfeld 13"/>
          <p:cNvSpPr txBox="1"/>
          <p:nvPr/>
        </p:nvSpPr>
        <p:spPr>
          <a:xfrm>
            <a:off x="908050" y="620713"/>
            <a:ext cx="7778750" cy="133882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2000" b="1" spc="150" dirty="0" smtClean="0">
                <a:solidFill>
                  <a:srgbClr val="597870"/>
                </a:solidFill>
              </a:rPr>
              <a:t> Historie der Gutachterkommissionen/Schlichtungsstellen der Deutschen Ärztekammern und Intention Ihrer Arbeit</a:t>
            </a:r>
          </a:p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de-DE" sz="2200" b="1" dirty="0">
              <a:solidFill>
                <a:srgbClr val="59787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1B0D-D542-4A7B-863D-8CBD0D512E4E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  <p:sp>
        <p:nvSpPr>
          <p:cNvPr id="8" name="Textfeld 15"/>
          <p:cNvSpPr txBox="1">
            <a:spLocks noChangeArrowheads="1"/>
          </p:cNvSpPr>
          <p:nvPr/>
        </p:nvSpPr>
        <p:spPr bwMode="auto">
          <a:xfrm>
            <a:off x="900113" y="1805460"/>
            <a:ext cx="7343775" cy="420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285750" indent="-28575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400">
                <a:solidFill>
                  <a:schemeClr val="tx1"/>
                </a:solidFill>
                <a:latin typeface="TitilliumText Light" panose="02000000000000000000" pitchFamily="50" charset="0"/>
              </a:defRPr>
            </a:lvl1pPr>
            <a:lvl2pPr marL="1028700" indent="-28575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200">
                <a:solidFill>
                  <a:schemeClr val="tx1"/>
                </a:solidFill>
                <a:latin typeface="TitilliumText Light" panose="02000000000000000000" pitchFamily="50" charset="0"/>
              </a:defRPr>
            </a:lvl2pPr>
            <a:lvl3pPr marL="11430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2000">
                <a:solidFill>
                  <a:schemeClr val="tx1"/>
                </a:solidFill>
                <a:latin typeface="TitilliumText Light" panose="02000000000000000000" pitchFamily="50" charset="0"/>
              </a:defRPr>
            </a:lvl3pPr>
            <a:lvl4pPr marL="16002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>
                <a:solidFill>
                  <a:schemeClr val="tx1"/>
                </a:solidFill>
                <a:latin typeface="TitilliumText Light" panose="02000000000000000000" pitchFamily="50" charset="0"/>
              </a:defRPr>
            </a:lvl4pPr>
            <a:lvl5pPr marL="2057400" indent="-228600">
              <a:spcBef>
                <a:spcPct val="20000"/>
              </a:spcBef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870"/>
              </a:buClr>
              <a:buFont typeface="TitilliumText Regular" panose="02000000000000000000" pitchFamily="50" charset="0"/>
              <a:buChar char="»"/>
              <a:defRPr sz="1600">
                <a:solidFill>
                  <a:schemeClr val="tx1"/>
                </a:solidFill>
                <a:latin typeface="TitilliumText Light" panose="02000000000000000000" pitchFamily="50" charset="0"/>
              </a:defRPr>
            </a:lvl9pPr>
          </a:lstStyle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SzPct val="110000"/>
              <a:buFont typeface="Wingdings" panose="05000000000000000000" pitchFamily="2" charset="2"/>
              <a:buChar char="Ø"/>
            </a:pPr>
            <a:r>
              <a:rPr lang="de-DE" altLang="de-DE" sz="1800" dirty="0" smtClean="0"/>
              <a:t>Gründung in den 70 </a:t>
            </a:r>
            <a:r>
              <a:rPr lang="de-DE" altLang="de-DE" sz="1800" dirty="0" err="1" smtClean="0"/>
              <a:t>iger</a:t>
            </a:r>
            <a:r>
              <a:rPr lang="de-DE" altLang="de-DE" sz="1800" dirty="0" smtClean="0"/>
              <a:t> Jahren des 20. Jhd.</a:t>
            </a:r>
          </a:p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SzPct val="110000"/>
              <a:buFont typeface="Wingdings" panose="05000000000000000000" pitchFamily="2" charset="2"/>
              <a:buChar char="Ø"/>
            </a:pPr>
            <a:r>
              <a:rPr lang="de-DE" altLang="de-DE" sz="1800" dirty="0" smtClean="0"/>
              <a:t>Antwort der Ärztlichen Selbstverwaltung auf die steigende Zahl der </a:t>
            </a:r>
            <a:r>
              <a:rPr lang="de-DE" altLang="de-DE" sz="1800" dirty="0" smtClean="0"/>
              <a:t>Arzthaftungsprozesse</a:t>
            </a:r>
            <a:endParaRPr lang="de-DE" altLang="de-DE" sz="100" dirty="0"/>
          </a:p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SzPct val="110000"/>
              <a:buFont typeface="Wingdings" panose="05000000000000000000" pitchFamily="2" charset="2"/>
              <a:buChar char="Ø"/>
            </a:pPr>
            <a:r>
              <a:rPr lang="de-DE" altLang="de-DE" sz="1800" dirty="0" smtClean="0"/>
              <a:t>Zielstellung </a:t>
            </a:r>
            <a:r>
              <a:rPr lang="de-DE" altLang="de-DE" sz="1800" dirty="0" smtClean="0"/>
              <a:t>Beruhigung und Befriedung des Arzt-Patientenverhältnisses durch:</a:t>
            </a:r>
          </a:p>
          <a:p>
            <a:pPr lvl="1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SzPct val="110000"/>
              <a:buFont typeface="Wingdings" panose="05000000000000000000" pitchFamily="2" charset="2"/>
              <a:buChar char="Ø"/>
            </a:pPr>
            <a:r>
              <a:rPr lang="de-DE" altLang="de-DE" sz="1600" dirty="0" smtClean="0"/>
              <a:t>Sachkundige med. Beurteilung ärztlicher Behandlungen</a:t>
            </a:r>
          </a:p>
          <a:p>
            <a:pPr lvl="1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SzPct val="110000"/>
              <a:buFont typeface="Wingdings" panose="05000000000000000000" pitchFamily="2" charset="2"/>
              <a:buChar char="Ø"/>
            </a:pPr>
            <a:r>
              <a:rPr lang="de-DE" altLang="de-DE" sz="1600" dirty="0" smtClean="0"/>
              <a:t>Med. und juristische Bewertung bzgl. ärztlicher Behandlungsfehler und deren Folgen</a:t>
            </a:r>
          </a:p>
          <a:p>
            <a:pPr lvl="1"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SzPct val="110000"/>
              <a:buFont typeface="Wingdings" panose="05000000000000000000" pitchFamily="2" charset="2"/>
              <a:buChar char="Ø"/>
            </a:pPr>
            <a:r>
              <a:rPr lang="de-DE" altLang="de-DE" sz="1600" dirty="0"/>
              <a:t>b</a:t>
            </a:r>
            <a:r>
              <a:rPr lang="de-DE" altLang="de-DE" sz="1600" dirty="0" smtClean="0"/>
              <a:t>ei niederschwelligem Zugang und Kostenfreiheit für den Antragsteller</a:t>
            </a:r>
          </a:p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SzPct val="110000"/>
              <a:buFont typeface="Wingdings" panose="05000000000000000000" pitchFamily="2" charset="2"/>
              <a:buChar char="Ø"/>
            </a:pPr>
            <a:r>
              <a:rPr lang="de-DE" altLang="de-DE" sz="1800" dirty="0" smtClean="0"/>
              <a:t>Entwicklung verschiedener Modelle in der Folgezeit </a:t>
            </a:r>
            <a:r>
              <a:rPr lang="de-DE" altLang="de-DE" sz="1800" dirty="0" smtClean="0"/>
              <a:t> </a:t>
            </a:r>
          </a:p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600"/>
              </a:spcAft>
              <a:buSzPct val="110000"/>
              <a:buFont typeface="Wingdings" panose="05000000000000000000" pitchFamily="2" charset="2"/>
              <a:buChar char="Ø"/>
            </a:pPr>
            <a:r>
              <a:rPr lang="de-DE" altLang="de-DE" sz="1800" dirty="0" smtClean="0"/>
              <a:t>Derzeit ca. 10 000 Sachentscheidungen/</a:t>
            </a:r>
            <a:r>
              <a:rPr lang="de-DE" altLang="de-DE" sz="1800" dirty="0"/>
              <a:t>J</a:t>
            </a:r>
            <a:r>
              <a:rPr lang="de-DE" altLang="de-DE" sz="1800" dirty="0" smtClean="0"/>
              <a:t>ahr</a:t>
            </a:r>
            <a:r>
              <a:rPr lang="de-DE" altLang="de-DE" sz="1800" dirty="0" smtClean="0"/>
              <a:t>     </a:t>
            </a:r>
            <a:endParaRPr lang="de-DE" alt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900113" y="5940425"/>
            <a:ext cx="7343775" cy="0"/>
          </a:xfrm>
          <a:prstGeom prst="line">
            <a:avLst/>
          </a:prstGeom>
          <a:ln w="12700">
            <a:solidFill>
              <a:srgbClr val="63837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2751138" y="0"/>
            <a:ext cx="6443662" cy="107950"/>
          </a:xfrm>
          <a:prstGeom prst="rect">
            <a:avLst/>
          </a:prstGeom>
          <a:solidFill>
            <a:srgbClr val="597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baseline="-25000" dirty="0">
                <a:solidFill>
                  <a:srgbClr val="597870"/>
                </a:solidFill>
              </a:rPr>
              <a:t> 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0"/>
            <a:ext cx="900113" cy="107950"/>
          </a:xfrm>
          <a:prstGeom prst="rect">
            <a:avLst/>
          </a:prstGeom>
          <a:solidFill>
            <a:srgbClr val="6AB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  <p:sp>
        <p:nvSpPr>
          <p:cNvPr id="4102" name="Textfeld 15"/>
          <p:cNvSpPr txBox="1">
            <a:spLocks noChangeArrowheads="1"/>
          </p:cNvSpPr>
          <p:nvPr/>
        </p:nvSpPr>
        <p:spPr bwMode="auto">
          <a:xfrm>
            <a:off x="900113" y="1268413"/>
            <a:ext cx="7632700" cy="44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/>
              <a:t>Rahmenverfahrensordnung der BÄK (seit 2019)</a:t>
            </a:r>
          </a:p>
          <a:p>
            <a:pPr marL="285750" indent="-28575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/>
              <a:t>Struktur:</a:t>
            </a:r>
          </a:p>
          <a:p>
            <a:pPr marL="1028700" lvl="1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sym typeface="Wingdings" panose="05000000000000000000" pitchFamily="2" charset="2"/>
              </a:rPr>
              <a:t>Verfahrensbeteiligte, Beteiligung Versicherer</a:t>
            </a:r>
          </a:p>
          <a:p>
            <a:pPr marL="1028700" lvl="1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sym typeface="Wingdings" panose="05000000000000000000" pitchFamily="2" charset="2"/>
              </a:rPr>
              <a:t>Schriftliches / mündliches Verfahren</a:t>
            </a:r>
          </a:p>
          <a:p>
            <a:pPr marL="1028700" lvl="1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sym typeface="Wingdings" panose="05000000000000000000" pitchFamily="2" charset="2"/>
              </a:rPr>
              <a:t>Finanzierungsmodelle</a:t>
            </a:r>
          </a:p>
          <a:p>
            <a:pPr marL="28575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sym typeface="Wingdings" panose="05000000000000000000" pitchFamily="2" charset="2"/>
              </a:rPr>
              <a:t>Verfahrensgestaltung </a:t>
            </a:r>
            <a:endParaRPr lang="de-DE" altLang="de-DE" sz="1600" dirty="0" smtClean="0">
              <a:sym typeface="Wingdings" panose="05000000000000000000" pitchFamily="2" charset="2"/>
            </a:endParaRPr>
          </a:p>
          <a:p>
            <a:pPr marL="1428750" lvl="2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sym typeface="Wingdings" panose="05000000000000000000" pitchFamily="2" charset="2"/>
              </a:rPr>
              <a:t>Verfahrenstransparenz</a:t>
            </a:r>
          </a:p>
          <a:p>
            <a:pPr marL="1428750" lvl="2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b="1" dirty="0" smtClean="0">
                <a:latin typeface="TitilliumText Light" pitchFamily="50" charset="0"/>
                <a:sym typeface="Wingdings" panose="05000000000000000000" pitchFamily="2" charset="2"/>
              </a:rPr>
              <a:t>Gutachtenaufträge</a:t>
            </a:r>
          </a:p>
          <a:p>
            <a:pPr marL="1428750" lvl="2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b="1" dirty="0" smtClean="0">
                <a:latin typeface="TitilliumText Light" pitchFamily="50" charset="0"/>
                <a:sym typeface="Wingdings" panose="05000000000000000000" pitchFamily="2" charset="2"/>
              </a:rPr>
              <a:t>Erstellung von Abschlussbescheiden</a:t>
            </a:r>
          </a:p>
          <a:p>
            <a:pPr marL="1428750" lvl="2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b="1" dirty="0" smtClean="0">
                <a:latin typeface="TitilliumText Light" pitchFamily="50" charset="0"/>
                <a:sym typeface="Wingdings" panose="05000000000000000000" pitchFamily="2" charset="2"/>
              </a:rPr>
              <a:t>Empfehlung zur Haftungslage</a:t>
            </a:r>
          </a:p>
          <a:p>
            <a:pPr marL="1428750" lvl="2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b="1" dirty="0" smtClean="0">
                <a:latin typeface="TitilliumText Light" pitchFamily="50" charset="0"/>
                <a:sym typeface="Wingdings" panose="05000000000000000000" pitchFamily="2" charset="2"/>
              </a:rPr>
              <a:t>Ausschließlich on-line Verfahren </a:t>
            </a:r>
            <a:r>
              <a:rPr lang="de-DE" altLang="de-DE" dirty="0" smtClean="0">
                <a:latin typeface="TitilliumText Light" pitchFamily="50" charset="0"/>
              </a:rPr>
              <a:t>		           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908050" y="620713"/>
            <a:ext cx="6840538" cy="33855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2200" b="1" dirty="0" smtClean="0">
                <a:solidFill>
                  <a:srgbClr val="597870"/>
                </a:solidFill>
              </a:rPr>
              <a:t>Regionale Unterschiede:</a:t>
            </a:r>
            <a:endParaRPr lang="de-DE" sz="2200" b="1" dirty="0">
              <a:solidFill>
                <a:srgbClr val="59787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1B0D-D542-4A7B-863D-8CBD0D512E4E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900113" y="5940425"/>
            <a:ext cx="7343775" cy="0"/>
          </a:xfrm>
          <a:prstGeom prst="line">
            <a:avLst/>
          </a:prstGeom>
          <a:ln w="12700">
            <a:solidFill>
              <a:srgbClr val="63837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2751138" y="0"/>
            <a:ext cx="6443662" cy="107950"/>
          </a:xfrm>
          <a:prstGeom prst="rect">
            <a:avLst/>
          </a:prstGeom>
          <a:solidFill>
            <a:srgbClr val="597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baseline="-25000" dirty="0">
                <a:solidFill>
                  <a:srgbClr val="597870"/>
                </a:solidFill>
              </a:rPr>
              <a:t> 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0"/>
            <a:ext cx="900113" cy="107950"/>
          </a:xfrm>
          <a:prstGeom prst="rect">
            <a:avLst/>
          </a:prstGeom>
          <a:solidFill>
            <a:srgbClr val="6AB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  <p:sp>
        <p:nvSpPr>
          <p:cNvPr id="4102" name="Textfeld 15"/>
          <p:cNvSpPr txBox="1">
            <a:spLocks noChangeArrowheads="1"/>
          </p:cNvSpPr>
          <p:nvPr/>
        </p:nvSpPr>
        <p:spPr bwMode="auto">
          <a:xfrm>
            <a:off x="908050" y="1496795"/>
            <a:ext cx="3167831" cy="428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defRPr/>
            </a:pPr>
            <a:endParaRPr lang="de-DE" altLang="de-DE" dirty="0" smtClean="0">
              <a:latin typeface="TitilliumText Light" pitchFamily="50" charset="0"/>
            </a:endParaRPr>
          </a:p>
          <a:p>
            <a:pPr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defRPr/>
            </a:pPr>
            <a:r>
              <a:rPr lang="de-DE" altLang="de-DE" dirty="0" smtClean="0">
                <a:latin typeface="TitilliumText Light" pitchFamily="50" charset="0"/>
              </a:rPr>
              <a:t>Vorteile:	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Niederschwelliger Zugang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Kostenfreiheit für Antragsteller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Kostengünstige Situation für Versicherer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Verfahrensdauer 6-12 Monate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Hohe med. Sachkompetenz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Hohe </a:t>
            </a:r>
            <a:r>
              <a:rPr lang="de-DE" altLang="de-DE" sz="1600" dirty="0" smtClean="0">
                <a:latin typeface="TitilliumText Light" pitchFamily="50" charset="0"/>
              </a:rPr>
              <a:t>Erledigungsquote (</a:t>
            </a:r>
            <a:r>
              <a:rPr lang="de-DE" altLang="de-DE" sz="1600" dirty="0" err="1" smtClean="0">
                <a:latin typeface="TitilliumText Light" pitchFamily="50" charset="0"/>
              </a:rPr>
              <a:t>ca</a:t>
            </a:r>
            <a:r>
              <a:rPr lang="de-DE" altLang="de-DE" sz="1600" dirty="0" smtClean="0">
                <a:latin typeface="TitilliumText Light" pitchFamily="50" charset="0"/>
              </a:rPr>
              <a:t> 90%)</a:t>
            </a:r>
            <a:endParaRPr lang="de-DE" altLang="de-DE" sz="1600" dirty="0" smtClean="0">
              <a:latin typeface="TitilliumText Light" pitchFamily="50" charset="0"/>
            </a:endParaRP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Orientierende Bewertung bei Großschäden	           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908050" y="620713"/>
            <a:ext cx="6840538" cy="75405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2200" b="1" dirty="0" smtClean="0">
                <a:solidFill>
                  <a:srgbClr val="597870"/>
                </a:solidFill>
              </a:rPr>
              <a:t>Vorteile – Grenzen der Verfahren der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2200" b="1" dirty="0" smtClean="0">
                <a:solidFill>
                  <a:srgbClr val="597870"/>
                </a:solidFill>
              </a:rPr>
              <a:t>Gutachterkommissionen/Schlichtungsstellen</a:t>
            </a:r>
            <a:endParaRPr lang="de-DE" sz="2200" b="1" dirty="0">
              <a:solidFill>
                <a:srgbClr val="59787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1B0D-D542-4A7B-863D-8CBD0D512E4E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sp>
        <p:nvSpPr>
          <p:cNvPr id="4" name="Textfeld 3"/>
          <p:cNvSpPr txBox="1"/>
          <p:nvPr/>
        </p:nvSpPr>
        <p:spPr>
          <a:xfrm>
            <a:off x="4427984" y="1663038"/>
            <a:ext cx="36724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dirty="0" smtClean="0">
                <a:latin typeface="TitilliumText Light" panose="02000000000000000000" pitchFamily="50" charset="0"/>
              </a:rPr>
              <a:t>Grenzen: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1600" dirty="0" smtClean="0">
                <a:latin typeface="TitilliumText Light" panose="02000000000000000000" pitchFamily="50" charset="0"/>
              </a:rPr>
              <a:t>Schriftliches Verfahren, keine Anhörung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1600" dirty="0" smtClean="0">
                <a:latin typeface="TitilliumText Light" panose="02000000000000000000" pitchFamily="50" charset="0"/>
              </a:rPr>
              <a:t>Aufklärungssituation nicht abschließend beurteilbar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1600" dirty="0" smtClean="0">
                <a:latin typeface="TitilliumText Light" panose="02000000000000000000" pitchFamily="50" charset="0"/>
              </a:rPr>
              <a:t>Behandlungsdokumentation einzige Quelle, damit eingeschränkte Beurteilbarkeit bei Dokumentationsmängeln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1600" dirty="0" smtClean="0">
                <a:latin typeface="TitilliumText Light" panose="02000000000000000000" pitchFamily="50" charset="0"/>
              </a:rPr>
              <a:t>Freiwilliges Verfahren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1600" dirty="0" smtClean="0">
                <a:latin typeface="TitilliumText Light" panose="02000000000000000000" pitchFamily="50" charset="0"/>
              </a:rPr>
              <a:t>Verfahrensblockierung durch Versicherer oder AG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 smtClean="0">
              <a:latin typeface="TitilliumText Regular" panose="02000000000000000000" pitchFamily="50" charset="0"/>
            </a:endParaRP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777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900113" y="5940425"/>
            <a:ext cx="7343775" cy="0"/>
          </a:xfrm>
          <a:prstGeom prst="line">
            <a:avLst/>
          </a:prstGeom>
          <a:ln w="12700">
            <a:solidFill>
              <a:srgbClr val="63837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2751138" y="0"/>
            <a:ext cx="6443662" cy="107950"/>
          </a:xfrm>
          <a:prstGeom prst="rect">
            <a:avLst/>
          </a:prstGeom>
          <a:solidFill>
            <a:srgbClr val="597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baseline="-25000" dirty="0">
                <a:solidFill>
                  <a:srgbClr val="597870"/>
                </a:solidFill>
              </a:rPr>
              <a:t> 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0"/>
            <a:ext cx="900113" cy="107950"/>
          </a:xfrm>
          <a:prstGeom prst="rect">
            <a:avLst/>
          </a:prstGeom>
          <a:solidFill>
            <a:srgbClr val="6AB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  <p:sp>
        <p:nvSpPr>
          <p:cNvPr id="4102" name="Textfeld 15"/>
          <p:cNvSpPr txBox="1">
            <a:spLocks noChangeArrowheads="1"/>
          </p:cNvSpPr>
          <p:nvPr/>
        </p:nvSpPr>
        <p:spPr bwMode="auto">
          <a:xfrm>
            <a:off x="908050" y="1496797"/>
            <a:ext cx="719234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b="1" dirty="0">
                <a:latin typeface="TitilliumText Light" pitchFamily="50" charset="0"/>
              </a:rPr>
              <a:t>Gutachtenauftrag (ärztliche und juristische  Aufgabe</a:t>
            </a:r>
            <a:r>
              <a:rPr lang="de-DE" altLang="de-DE" sz="1600" b="1" dirty="0" smtClean="0">
                <a:latin typeface="TitilliumText Light" pitchFamily="50" charset="0"/>
              </a:rPr>
              <a:t>)</a:t>
            </a:r>
          </a:p>
          <a:p>
            <a:pPr marL="1085850" lvl="1" indent="-342900" eaLnBrk="1" hangingPunct="1"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500" b="1" dirty="0" smtClean="0">
                <a:latin typeface="TitilliumText Light" pitchFamily="50" charset="0"/>
              </a:rPr>
              <a:t>Genaue Beschreibung des med. Sachverhalts (auf der Grundlage der Behandlungsdokumentation) und des Anspruchs des Antragstellers, Beiziehung aller erforderlichen Unterlagen</a:t>
            </a:r>
          </a:p>
          <a:p>
            <a:pPr marL="1085850" lvl="1" indent="-342900" eaLnBrk="1" hangingPunct="1"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500" b="1" dirty="0" smtClean="0">
                <a:latin typeface="TitilliumText Light" pitchFamily="50" charset="0"/>
              </a:rPr>
              <a:t>Präzise Formulierung von Beweisfragen</a:t>
            </a:r>
          </a:p>
          <a:p>
            <a:pPr marL="342900" indent="-342900" eaLnBrk="1" hangingPunct="1"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b="1" dirty="0" smtClean="0">
                <a:latin typeface="TitilliumText Light" pitchFamily="50" charset="0"/>
              </a:rPr>
              <a:t>Gutachterauswahl</a:t>
            </a:r>
          </a:p>
          <a:p>
            <a:pPr marL="1085850" lvl="1" indent="-342900" eaLnBrk="1" hangingPunct="1"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500" b="1" dirty="0" smtClean="0">
                <a:latin typeface="TitilliumText Light" pitchFamily="50" charset="0"/>
              </a:rPr>
              <a:t>Fachgleiche Benennung (in der Regel) ggf. Zusatzgutachten aus anderen Fachgebieten (bei interdisziplinären Behandlungen)</a:t>
            </a:r>
          </a:p>
          <a:p>
            <a:pPr marL="1085850" lvl="1" indent="-342900" eaLnBrk="1" hangingPunct="1"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500" b="1" dirty="0" smtClean="0">
                <a:latin typeface="TitilliumText Light" pitchFamily="50" charset="0"/>
              </a:rPr>
              <a:t>Gleiche Versorgungsebene</a:t>
            </a:r>
          </a:p>
          <a:p>
            <a:pPr marL="1085850" lvl="1" indent="-342900" eaLnBrk="1" hangingPunct="1"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500" b="1" dirty="0" smtClean="0">
                <a:latin typeface="TitilliumText Light" pitchFamily="50" charset="0"/>
              </a:rPr>
              <a:t>Spezielle Sachkunde</a:t>
            </a:r>
          </a:p>
          <a:p>
            <a:pPr marL="342900" indent="-342900" eaLnBrk="1" hangingPunct="1"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b="1" dirty="0" smtClean="0">
                <a:latin typeface="TitilliumText Light" pitchFamily="50" charset="0"/>
              </a:rPr>
              <a:t>Transparenz</a:t>
            </a:r>
          </a:p>
          <a:p>
            <a:pPr marL="1085850" lvl="1" indent="-342900" eaLnBrk="1" hangingPunct="1"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500" b="1" dirty="0" smtClean="0">
                <a:latin typeface="TitilliumText Light" pitchFamily="50" charset="0"/>
              </a:rPr>
              <a:t>Rechtliches Gehör für alle Verfahrensbeteiligten zu jedem Zeitpunkt des Verfahrens, </a:t>
            </a:r>
          </a:p>
          <a:p>
            <a:pPr marL="1085850" lvl="1" indent="-342900" eaLnBrk="1" hangingPunct="1"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500" b="1" dirty="0" smtClean="0">
                <a:latin typeface="TitilliumText Light" pitchFamily="50" charset="0"/>
              </a:rPr>
              <a:t>Gutachtenauftrag und Gutachten vorab an alle Verfahrensbeteiligten zur Stellungnahme  </a:t>
            </a:r>
          </a:p>
          <a:p>
            <a:pPr marL="342900" indent="-342900" eaLnBrk="1" hangingPunct="1"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b="1" dirty="0" smtClean="0">
                <a:latin typeface="TitilliumText Light" pitchFamily="50" charset="0"/>
              </a:rPr>
              <a:t>Verfahrensdauer         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908050" y="620713"/>
            <a:ext cx="6840538" cy="33855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2200" b="1" dirty="0" smtClean="0">
                <a:solidFill>
                  <a:srgbClr val="597870"/>
                </a:solidFill>
              </a:rPr>
              <a:t>Qualitätskriterien - Schlichtungsverfahren</a:t>
            </a:r>
            <a:endParaRPr lang="de-DE" sz="2200" b="1" dirty="0">
              <a:solidFill>
                <a:srgbClr val="59787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1B0D-D542-4A7B-863D-8CBD0D512E4E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665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900113" y="5940425"/>
            <a:ext cx="7343775" cy="0"/>
          </a:xfrm>
          <a:prstGeom prst="line">
            <a:avLst/>
          </a:prstGeom>
          <a:ln w="12700">
            <a:solidFill>
              <a:srgbClr val="63837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2751138" y="0"/>
            <a:ext cx="6443662" cy="107950"/>
          </a:xfrm>
          <a:prstGeom prst="rect">
            <a:avLst/>
          </a:prstGeom>
          <a:solidFill>
            <a:srgbClr val="597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baseline="-25000" dirty="0">
                <a:solidFill>
                  <a:srgbClr val="597870"/>
                </a:solidFill>
              </a:rPr>
              <a:t> 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0"/>
            <a:ext cx="900113" cy="107950"/>
          </a:xfrm>
          <a:prstGeom prst="rect">
            <a:avLst/>
          </a:prstGeom>
          <a:solidFill>
            <a:srgbClr val="6AB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  <p:sp>
        <p:nvSpPr>
          <p:cNvPr id="4102" name="Textfeld 15"/>
          <p:cNvSpPr txBox="1">
            <a:spLocks noChangeArrowheads="1"/>
          </p:cNvSpPr>
          <p:nvPr/>
        </p:nvSpPr>
        <p:spPr bwMode="auto">
          <a:xfrm>
            <a:off x="908050" y="1496795"/>
            <a:ext cx="7480374" cy="420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Gutachtenauftrag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Nicht </a:t>
            </a:r>
            <a:r>
              <a:rPr lang="de-DE" altLang="de-DE" sz="1600" dirty="0" smtClean="0">
                <a:latin typeface="TitilliumText Light" pitchFamily="50" charset="0"/>
              </a:rPr>
              <a:t>überall üblich, z.T. </a:t>
            </a:r>
            <a:r>
              <a:rPr lang="de-DE" altLang="de-DE" sz="1600" dirty="0" smtClean="0">
                <a:latin typeface="TitilliumText Light" pitchFamily="50" charset="0"/>
              </a:rPr>
              <a:t>lediglich formale Beauftragung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Gutachterauswahl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Bundesweit nach den benannten Kriterien (fachgleiche Beurteilung, gleiche Versorgungsebene, </a:t>
            </a:r>
            <a:r>
              <a:rPr lang="de-DE" altLang="de-DE" sz="1600" dirty="0" err="1" smtClean="0">
                <a:latin typeface="TitilliumText Light" pitchFamily="50" charset="0"/>
              </a:rPr>
              <a:t>ggf</a:t>
            </a:r>
            <a:r>
              <a:rPr lang="de-DE" altLang="de-DE" sz="1600" dirty="0" smtClean="0">
                <a:latin typeface="TitilliumText Light" pitchFamily="50" charset="0"/>
              </a:rPr>
              <a:t> spezielle Sachkunde, interdisziplinäre Beurteilung durch Zusatzgutachten resp. Expertensitzung)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Transparenz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Gutachtenauftrag und Gutachten vorab an alle Verfahrensbeteiligten zur Stellungnahme bundesweit üblich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Bescheid und Stellungnahme zur Haftungslage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Nicht </a:t>
            </a:r>
            <a:r>
              <a:rPr lang="de-DE" altLang="de-DE" sz="1600" dirty="0" smtClean="0">
                <a:latin typeface="TitilliumText Light" pitchFamily="50" charset="0"/>
              </a:rPr>
              <a:t>überall üblich, z.T. Verfahrensende mit Versand des Gutachtens           </a:t>
            </a:r>
            <a:endParaRPr lang="de-DE" altLang="de-DE" sz="1600" dirty="0" smtClean="0">
              <a:latin typeface="TitilliumText Light" pitchFamily="50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908050" y="620713"/>
            <a:ext cx="6840538" cy="33855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2200" b="1" dirty="0" smtClean="0">
                <a:solidFill>
                  <a:srgbClr val="597870"/>
                </a:solidFill>
              </a:rPr>
              <a:t>Regionale Unterschiede</a:t>
            </a:r>
            <a:endParaRPr lang="de-DE" sz="2200" b="1" dirty="0">
              <a:solidFill>
                <a:srgbClr val="59787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1B0D-D542-4A7B-863D-8CBD0D512E4E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081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900113" y="5940425"/>
            <a:ext cx="7343775" cy="0"/>
          </a:xfrm>
          <a:prstGeom prst="line">
            <a:avLst/>
          </a:prstGeom>
          <a:ln w="12700">
            <a:solidFill>
              <a:srgbClr val="63837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2751138" y="0"/>
            <a:ext cx="6443662" cy="107950"/>
          </a:xfrm>
          <a:prstGeom prst="rect">
            <a:avLst/>
          </a:prstGeom>
          <a:solidFill>
            <a:srgbClr val="597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baseline="-25000" dirty="0">
                <a:solidFill>
                  <a:srgbClr val="597870"/>
                </a:solidFill>
              </a:rPr>
              <a:t> 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0"/>
            <a:ext cx="900113" cy="107950"/>
          </a:xfrm>
          <a:prstGeom prst="rect">
            <a:avLst/>
          </a:prstGeom>
          <a:solidFill>
            <a:srgbClr val="6AB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  <p:sp>
        <p:nvSpPr>
          <p:cNvPr id="4102" name="Textfeld 15"/>
          <p:cNvSpPr txBox="1">
            <a:spLocks noChangeArrowheads="1"/>
          </p:cNvSpPr>
          <p:nvPr/>
        </p:nvSpPr>
        <p:spPr bwMode="auto">
          <a:xfrm>
            <a:off x="908050" y="1496795"/>
            <a:ext cx="7480374" cy="436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Gutachtenauftrag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Unzureichende Sachverhaltsaufklärung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Ungeeigneter Gutachter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Unzureichende Materialsammlung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Fehlerhafte oder ungeeignete Beweisfragen 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Transparenz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Unzureichende Information der Verfahrensbeteiligten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Unzureichende Klärung von Missverständnissen im Sachverhalt 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Bescheid und Stellungnahme zur Haftungslage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Unverständliche Sprache, Überfrachtung mit med. und juristischen Fachbegriffen          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908050" y="620713"/>
            <a:ext cx="6840538" cy="33855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2200" b="1" dirty="0" smtClean="0">
                <a:solidFill>
                  <a:srgbClr val="597870"/>
                </a:solidFill>
              </a:rPr>
              <a:t>Fehlerquellen</a:t>
            </a:r>
            <a:endParaRPr lang="de-DE" sz="2200" b="1" dirty="0">
              <a:solidFill>
                <a:srgbClr val="59787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1B0D-D542-4A7B-863D-8CBD0D512E4E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73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900113" y="5940425"/>
            <a:ext cx="7343775" cy="0"/>
          </a:xfrm>
          <a:prstGeom prst="line">
            <a:avLst/>
          </a:prstGeom>
          <a:ln w="12700">
            <a:solidFill>
              <a:srgbClr val="63837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2751138" y="0"/>
            <a:ext cx="6443662" cy="107950"/>
          </a:xfrm>
          <a:prstGeom prst="rect">
            <a:avLst/>
          </a:prstGeom>
          <a:solidFill>
            <a:srgbClr val="597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baseline="-25000" dirty="0">
                <a:solidFill>
                  <a:srgbClr val="597870"/>
                </a:solidFill>
              </a:rPr>
              <a:t> 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0"/>
            <a:ext cx="900113" cy="107950"/>
          </a:xfrm>
          <a:prstGeom prst="rect">
            <a:avLst/>
          </a:prstGeom>
          <a:solidFill>
            <a:srgbClr val="6AB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  <p:sp>
        <p:nvSpPr>
          <p:cNvPr id="4102" name="Textfeld 15"/>
          <p:cNvSpPr txBox="1">
            <a:spLocks noChangeArrowheads="1"/>
          </p:cNvSpPr>
          <p:nvPr/>
        </p:nvSpPr>
        <p:spPr bwMode="auto">
          <a:xfrm>
            <a:off x="908050" y="1496795"/>
            <a:ext cx="7480374" cy="420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Ohne Beteiligung des Haftpflichtversicherers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Finanzierung ausschließlich aus Kammermitteln (Baden-Württemberg</a:t>
            </a:r>
            <a:r>
              <a:rPr lang="de-DE" altLang="de-DE" sz="1600" dirty="0" smtClean="0">
                <a:latin typeface="TitilliumText Light" pitchFamily="50" charset="0"/>
              </a:rPr>
              <a:t>,)</a:t>
            </a:r>
            <a:endParaRPr lang="de-DE" altLang="de-DE" sz="1600" dirty="0" smtClean="0">
              <a:latin typeface="TitilliumText Light" pitchFamily="50" charset="0"/>
            </a:endParaRP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Mit Beteiligung des Haftpflichtversicherers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Gutachterhonorar </a:t>
            </a:r>
            <a:r>
              <a:rPr lang="de-DE" altLang="de-DE" sz="1600" dirty="0" smtClean="0">
                <a:latin typeface="TitilliumText Light" pitchFamily="50" charset="0"/>
              </a:rPr>
              <a:t>(nach JVEG) durch </a:t>
            </a:r>
            <a:r>
              <a:rPr lang="de-DE" altLang="de-DE" sz="1600" dirty="0" smtClean="0">
                <a:latin typeface="TitilliumText Light" pitchFamily="50" charset="0"/>
              </a:rPr>
              <a:t>Versicherer, Sachkosten Ärztekammer 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Gutachterhonorar </a:t>
            </a:r>
            <a:r>
              <a:rPr lang="de-DE" altLang="de-DE" sz="1600" dirty="0" smtClean="0">
                <a:latin typeface="TitilliumText Light" pitchFamily="50" charset="0"/>
              </a:rPr>
              <a:t>(nach JVEG) + </a:t>
            </a:r>
            <a:r>
              <a:rPr lang="de-DE" altLang="de-DE" sz="1600" dirty="0" smtClean="0">
                <a:latin typeface="TitilliumText Light" pitchFamily="50" charset="0"/>
              </a:rPr>
              <a:t>Verfahrenspauschale durch </a:t>
            </a:r>
            <a:r>
              <a:rPr lang="de-DE" altLang="de-DE" sz="1600" dirty="0">
                <a:latin typeface="TitilliumText Light" pitchFamily="50" charset="0"/>
              </a:rPr>
              <a:t>Versicherer, Sachkosten </a:t>
            </a:r>
            <a:r>
              <a:rPr lang="de-DE" altLang="de-DE" sz="1600" dirty="0" smtClean="0">
                <a:latin typeface="TitilliumText Light" pitchFamily="50" charset="0"/>
              </a:rPr>
              <a:t>Ärztekammer</a:t>
            </a:r>
          </a:p>
          <a:p>
            <a:pPr marL="1085850" lvl="1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Verfahrenspauschale durch Versicherer</a:t>
            </a:r>
            <a:endParaRPr lang="de-DE" altLang="de-DE" sz="1600" dirty="0" smtClean="0">
              <a:latin typeface="TitilliumText Light" pitchFamily="50" charset="0"/>
            </a:endParaRP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Mit </a:t>
            </a:r>
            <a:r>
              <a:rPr lang="de-DE" altLang="de-DE" sz="1600" dirty="0">
                <a:latin typeface="TitilliumText Light" pitchFamily="50" charset="0"/>
              </a:rPr>
              <a:t>Beteiligung des </a:t>
            </a:r>
            <a:r>
              <a:rPr lang="de-DE" altLang="de-DE" sz="1600" dirty="0" smtClean="0">
                <a:latin typeface="TitilliumText Light" pitchFamily="50" charset="0"/>
              </a:rPr>
              <a:t>Haftpflichtversicherers (GA </a:t>
            </a:r>
            <a:r>
              <a:rPr lang="de-DE" altLang="de-DE" sz="1600" dirty="0">
                <a:latin typeface="TitilliumText Light" pitchFamily="50" charset="0"/>
              </a:rPr>
              <a:t>H</a:t>
            </a:r>
            <a:r>
              <a:rPr lang="de-DE" altLang="de-DE" sz="1600" dirty="0" smtClean="0">
                <a:latin typeface="TitilliumText Light" pitchFamily="50" charset="0"/>
              </a:rPr>
              <a:t>onorar) und des Antragsgegners (Verfahrensgebühr</a:t>
            </a:r>
            <a:r>
              <a:rPr lang="de-DE" altLang="de-DE" sz="1600" dirty="0" smtClean="0">
                <a:latin typeface="TitilliumText Light" pitchFamily="50" charset="0"/>
              </a:rPr>
              <a:t>) - Neugründungen</a:t>
            </a:r>
            <a:endParaRPr lang="de-DE" altLang="de-DE" sz="1600" dirty="0">
              <a:latin typeface="TitilliumText Light" pitchFamily="50" charset="0"/>
            </a:endParaRPr>
          </a:p>
          <a:p>
            <a:pPr lvl="1" indent="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          </a:t>
            </a:r>
            <a:endParaRPr lang="de-DE" altLang="de-DE" sz="1600" dirty="0" smtClean="0">
              <a:latin typeface="TitilliumText Light" pitchFamily="50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908050" y="620713"/>
            <a:ext cx="6840538" cy="33855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2200" b="1" dirty="0" smtClean="0">
                <a:solidFill>
                  <a:srgbClr val="597870"/>
                </a:solidFill>
              </a:rPr>
              <a:t>Finanzierungsmodelle</a:t>
            </a:r>
            <a:endParaRPr lang="de-DE" sz="2200" b="1" dirty="0">
              <a:solidFill>
                <a:srgbClr val="59787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1B0D-D542-4A7B-863D-8CBD0D512E4E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9623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/>
        </p:nvCxnSpPr>
        <p:spPr>
          <a:xfrm>
            <a:off x="900113" y="5940425"/>
            <a:ext cx="7343775" cy="0"/>
          </a:xfrm>
          <a:prstGeom prst="line">
            <a:avLst/>
          </a:prstGeom>
          <a:ln w="12700">
            <a:solidFill>
              <a:srgbClr val="63837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2751138" y="0"/>
            <a:ext cx="6443662" cy="107950"/>
          </a:xfrm>
          <a:prstGeom prst="rect">
            <a:avLst/>
          </a:prstGeom>
          <a:solidFill>
            <a:srgbClr val="597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baseline="-25000" dirty="0">
                <a:solidFill>
                  <a:srgbClr val="597870"/>
                </a:solidFill>
              </a:rPr>
              <a:t> 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0"/>
            <a:ext cx="900113" cy="107950"/>
          </a:xfrm>
          <a:prstGeom prst="rect">
            <a:avLst/>
          </a:prstGeom>
          <a:solidFill>
            <a:srgbClr val="6AB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C7D853"/>
              </a:solidFill>
            </a:endParaRPr>
          </a:p>
        </p:txBody>
      </p:sp>
      <p:sp>
        <p:nvSpPr>
          <p:cNvPr id="4102" name="Textfeld 15"/>
          <p:cNvSpPr txBox="1">
            <a:spLocks noChangeArrowheads="1"/>
          </p:cNvSpPr>
          <p:nvPr/>
        </p:nvSpPr>
        <p:spPr bwMode="auto">
          <a:xfrm>
            <a:off x="908050" y="1496795"/>
            <a:ext cx="7480374" cy="389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Bemühungen um Vereinheitlichung der Verfahrensabläufe haben mit der Auflösung der Norddeutschen Schlichtungsstelle in Hannover einen Rückschritt erlebt.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Bundeseinheitliche Sammelstatistik gefährdet, BÄK bemüht sich um eine adäquate Anschlusslösung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Bemühungen um Vereinheitlichung der Verfahrensabläufe und der Finanzierungsmodelle werden fortgeführt. Erfolgsaussichten bestehen allenfalls mittelfristig.</a:t>
            </a:r>
          </a:p>
          <a:p>
            <a:pPr marL="342900" indent="-342900" eaLnBrk="1" hangingPunct="1">
              <a:lnSpc>
                <a:spcPts val="2600"/>
              </a:lnSpc>
              <a:spcAft>
                <a:spcPts val="600"/>
              </a:spcAft>
              <a:buClr>
                <a:srgbClr val="597870"/>
              </a:buClr>
              <a:buSzPct val="110000"/>
              <a:buFont typeface="Wingdings" panose="05000000000000000000" pitchFamily="2" charset="2"/>
              <a:buChar char="Ø"/>
              <a:defRPr/>
            </a:pPr>
            <a:r>
              <a:rPr lang="de-DE" altLang="de-DE" sz="1600" dirty="0" smtClean="0">
                <a:latin typeface="TitilliumText Light" pitchFamily="50" charset="0"/>
              </a:rPr>
              <a:t>Bearbeitung der Anträge auf unterschiedlichen Verfahrenswegen ergeben summarisch etwa gleiche Ergebnisse (Feststellung der Berechtigung der Ansprüche in 25-30% der Fälle</a:t>
            </a:r>
            <a:r>
              <a:rPr lang="de-DE" altLang="de-DE" sz="1600" dirty="0" smtClean="0">
                <a:latin typeface="TitilliumText Light" pitchFamily="50" charset="0"/>
              </a:rPr>
              <a:t>).            </a:t>
            </a:r>
            <a:endParaRPr lang="de-DE" altLang="de-DE" sz="1600" dirty="0" smtClean="0">
              <a:latin typeface="TitilliumText Light" pitchFamily="50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908050" y="620713"/>
            <a:ext cx="6840538" cy="33855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2200" b="1" dirty="0" smtClean="0">
                <a:solidFill>
                  <a:srgbClr val="597870"/>
                </a:solidFill>
              </a:rPr>
              <a:t>Ausblick</a:t>
            </a:r>
            <a:endParaRPr lang="de-DE" sz="2200" b="1" dirty="0">
              <a:solidFill>
                <a:srgbClr val="59787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71B0D-D542-4A7B-863D-8CBD0D512E4E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562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lgemein-Design">
  <a:themeElements>
    <a:clrScheme name="1_Larissa-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Larissa-Design">
      <a:majorFont>
        <a:latin typeface="TitilliumText Bold"/>
        <a:ea typeface=""/>
        <a:cs typeface=""/>
      </a:majorFont>
      <a:minorFont>
        <a:latin typeface="TitilliumText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Larissa-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orlage für Medizin und Recht.potx" id="{86773E5C-42A1-403B-BAF2-2DDF72443B25}" vid="{FB830009-9B25-4384-B6E5-3B19D65C26A6}"/>
    </a:ext>
  </a:extLst>
</a:theme>
</file>

<file path=ppt/theme/theme2.xml><?xml version="1.0" encoding="utf-8"?>
<a:theme xmlns:a="http://schemas.openxmlformats.org/drawingml/2006/main" name="Ärzte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 für Medizin und Recht.potx" id="{86773E5C-42A1-403B-BAF2-2DDF72443B25}" vid="{1ABA2DA7-E719-43E4-827F-840435BDDA1A}"/>
    </a:ext>
  </a:ext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für Medizin und Recht</Template>
  <TotalTime>0</TotalTime>
  <Words>564</Words>
  <Application>Microsoft Office PowerPoint</Application>
  <PresentationFormat>Bildschirmpräsentation (4:3)</PresentationFormat>
  <Paragraphs>136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9" baseType="lpstr">
      <vt:lpstr>Arial</vt:lpstr>
      <vt:lpstr>Calibri</vt:lpstr>
      <vt:lpstr>TitilliumText Bold</vt:lpstr>
      <vt:lpstr>TitilliumText Heavy</vt:lpstr>
      <vt:lpstr>TitilliumText Light</vt:lpstr>
      <vt:lpstr>TitilliumText Regular</vt:lpstr>
      <vt:lpstr>Wingdings</vt:lpstr>
      <vt:lpstr>Allgemein-Design</vt:lpstr>
      <vt:lpstr>Ärzte-Design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SLAEK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Kluge, Rainer Dr. - SLÄK</dc:creator>
  <cp:lastModifiedBy>KlugeR</cp:lastModifiedBy>
  <cp:revision>70</cp:revision>
  <dcterms:created xsi:type="dcterms:W3CDTF">2021-10-18T18:46:19Z</dcterms:created>
  <dcterms:modified xsi:type="dcterms:W3CDTF">2021-11-20T05:28:21Z</dcterms:modified>
</cp:coreProperties>
</file>