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0"/>
  </p:notesMasterIdLst>
  <p:sldIdLst>
    <p:sldId id="257" r:id="rId2"/>
    <p:sldId id="490" r:id="rId3"/>
    <p:sldId id="491" r:id="rId4"/>
    <p:sldId id="492" r:id="rId5"/>
    <p:sldId id="493" r:id="rId6"/>
    <p:sldId id="494" r:id="rId7"/>
    <p:sldId id="508" r:id="rId8"/>
    <p:sldId id="495" r:id="rId9"/>
    <p:sldId id="496" r:id="rId10"/>
    <p:sldId id="310" r:id="rId11"/>
    <p:sldId id="314" r:id="rId12"/>
    <p:sldId id="488" r:id="rId13"/>
    <p:sldId id="509" r:id="rId14"/>
    <p:sldId id="497" r:id="rId15"/>
    <p:sldId id="498" r:id="rId16"/>
    <p:sldId id="499" r:id="rId17"/>
    <p:sldId id="421" r:id="rId18"/>
    <p:sldId id="259" r:id="rId19"/>
    <p:sldId id="422" r:id="rId20"/>
    <p:sldId id="423" r:id="rId21"/>
    <p:sldId id="424" r:id="rId22"/>
    <p:sldId id="506" r:id="rId23"/>
    <p:sldId id="428" r:id="rId24"/>
    <p:sldId id="426" r:id="rId25"/>
    <p:sldId id="427" r:id="rId26"/>
    <p:sldId id="444" r:id="rId27"/>
    <p:sldId id="313" r:id="rId28"/>
    <p:sldId id="507" r:id="rId29"/>
    <p:sldId id="500" r:id="rId30"/>
    <p:sldId id="501" r:id="rId31"/>
    <p:sldId id="504" r:id="rId32"/>
    <p:sldId id="502" r:id="rId33"/>
    <p:sldId id="503" r:id="rId34"/>
    <p:sldId id="374" r:id="rId35"/>
    <p:sldId id="375" r:id="rId36"/>
    <p:sldId id="309" r:id="rId37"/>
    <p:sldId id="306" r:id="rId38"/>
    <p:sldId id="505"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Gill Sans MT" panose="020B0502020104020203"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Wingdings 2" panose="05020102010507070707" pitchFamily="18" charset="2"/>
      <p:regular r:id="rId5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3" d="100"/>
          <a:sy n="153" d="100"/>
        </p:scale>
        <p:origin x="2020" y="96"/>
      </p:cViewPr>
      <p:guideLst>
        <p:guide orient="horz" pos="2160"/>
        <p:guide pos="2880"/>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E3F0E-ACF0-46B7-87D3-1E89A8EA4320}" type="datetimeFigureOut">
              <a:rPr lang="de-DE" smtClean="0"/>
              <a:t>14.12.2021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4A0AF-CA9C-490F-BF7D-2D915A94781D}" type="slidenum">
              <a:rPr lang="de-DE" smtClean="0"/>
              <a:t>‹Nr.›</a:t>
            </a:fld>
            <a:endParaRPr lang="de-DE"/>
          </a:p>
        </p:txBody>
      </p:sp>
    </p:spTree>
    <p:extLst>
      <p:ext uri="{BB962C8B-B14F-4D97-AF65-F5344CB8AC3E}">
        <p14:creationId xmlns:p14="http://schemas.microsoft.com/office/powerpoint/2010/main" val="27170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E4A0AF-CA9C-490F-BF7D-2D915A94781D}" type="slidenum">
              <a:rPr lang="de-DE" smtClean="0"/>
              <a:t>32</a:t>
            </a:fld>
            <a:endParaRPr lang="de-DE"/>
          </a:p>
        </p:txBody>
      </p:sp>
    </p:spTree>
    <p:extLst>
      <p:ext uri="{BB962C8B-B14F-4D97-AF65-F5344CB8AC3E}">
        <p14:creationId xmlns:p14="http://schemas.microsoft.com/office/powerpoint/2010/main" val="124956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e-DE"/>
              <a:t>Titelmasterformat durch Klicken bearbeiten</a:t>
            </a:r>
            <a:endParaRPr kumimoji="0" lang="en-US"/>
          </a:p>
        </p:txBody>
      </p:sp>
      <p:sp>
        <p:nvSpPr>
          <p:cNvPr id="22" name="Unt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a:t>Formatvorlage des Untertitelmasters durch Klicken bearbeiten</a:t>
            </a:r>
            <a:endParaRPr kumimoji="0" lang="en-US"/>
          </a:p>
        </p:txBody>
      </p:sp>
      <p:sp>
        <p:nvSpPr>
          <p:cNvPr id="7" name="Datumsplatzhalter 6"/>
          <p:cNvSpPr>
            <a:spLocks noGrp="1"/>
          </p:cNvSpPr>
          <p:nvPr>
            <p:ph type="dt" sz="half" idx="10"/>
          </p:nvPr>
        </p:nvSpPr>
        <p:spPr/>
        <p:txBody>
          <a:bodyPr/>
          <a:lstStyle/>
          <a:p>
            <a:fld id="{0E9D8E1C-856E-4769-96AA-253510AFB011}" type="datetimeFigureOut">
              <a:rPr lang="de-DE" smtClean="0"/>
              <a:t>14.12.2021</a:t>
            </a:fld>
            <a:endParaRPr lang="de-DE"/>
          </a:p>
        </p:txBody>
      </p:sp>
      <p:sp>
        <p:nvSpPr>
          <p:cNvPr id="20" name="Fußzeilenplatzhalter 19"/>
          <p:cNvSpPr>
            <a:spLocks noGrp="1"/>
          </p:cNvSpPr>
          <p:nvPr>
            <p:ph type="ftr" sz="quarter" idx="11"/>
          </p:nvPr>
        </p:nvSpPr>
        <p:spPr/>
        <p:txBody>
          <a:bodyPr/>
          <a:lstStyle/>
          <a:p>
            <a:endParaRPr lang="de-DE"/>
          </a:p>
        </p:txBody>
      </p:sp>
      <p:sp>
        <p:nvSpPr>
          <p:cNvPr id="10" name="Foliennummernplatzhalter 9"/>
          <p:cNvSpPr>
            <a:spLocks noGrp="1"/>
          </p:cNvSpPr>
          <p:nvPr>
            <p:ph type="sldNum" sz="quarter" idx="12"/>
          </p:nvPr>
        </p:nvSpPr>
        <p:spPr/>
        <p:txBody>
          <a:bodyPr/>
          <a:lstStyle/>
          <a:p>
            <a:fld id="{1C64D1B0-220D-4654-8652-F0C69C1B8979}" type="slidenum">
              <a:rPr lang="de-DE" smtClean="0"/>
              <a:t>‹Nr.›</a:t>
            </a:fld>
            <a:endParaRPr lang="de-D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0E9D8E1C-856E-4769-96AA-253510AFB011}" type="datetimeFigureOut">
              <a:rPr lang="de-DE" smtClean="0"/>
              <a:t>14.12.2021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64D1B0-220D-4654-8652-F0C69C1B8979}"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274639"/>
            <a:ext cx="18288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1143000" y="274640"/>
            <a:ext cx="5562600" cy="5851525"/>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0E9D8E1C-856E-4769-96AA-253510AFB011}" type="datetimeFigureOut">
              <a:rPr lang="de-DE" smtClean="0"/>
              <a:t>14.12.2021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64D1B0-220D-4654-8652-F0C69C1B8979}"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0E9D8E1C-856E-4769-96AA-253510AFB011}" type="datetimeFigureOut">
              <a:rPr lang="de-DE" smtClean="0"/>
              <a:t>14.12.2021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64D1B0-220D-4654-8652-F0C69C1B8979}"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htec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a:t>Textmasterformat bearbeiten</a:t>
            </a:r>
          </a:p>
        </p:txBody>
      </p:sp>
      <p:sp>
        <p:nvSpPr>
          <p:cNvPr id="4" name="Datumsplatzhalter 3"/>
          <p:cNvSpPr>
            <a:spLocks noGrp="1"/>
          </p:cNvSpPr>
          <p:nvPr>
            <p:ph type="dt" sz="half" idx="10"/>
          </p:nvPr>
        </p:nvSpPr>
        <p:spPr/>
        <p:txBody>
          <a:bodyPr/>
          <a:lstStyle/>
          <a:p>
            <a:fld id="{0E9D8E1C-856E-4769-96AA-253510AFB011}" type="datetimeFigureOut">
              <a:rPr lang="de-DE" smtClean="0"/>
              <a:t>14.12.2021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64D1B0-220D-4654-8652-F0C69C1B8979}" type="slidenum">
              <a:rPr lang="de-DE" smtClean="0"/>
              <a:t>‹Nr.›</a:t>
            </a:fld>
            <a:endParaRPr lang="de-DE"/>
          </a:p>
        </p:txBody>
      </p:sp>
      <p:sp>
        <p:nvSpPr>
          <p:cNvPr id="10" name="Rechtec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0E9D8E1C-856E-4769-96AA-253510AFB011}" type="datetimeFigureOut">
              <a:rPr lang="de-DE" smtClean="0"/>
              <a:t>14.12.2021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64D1B0-220D-4654-8652-F0C69C1B8979}"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 bearbeiten</a:t>
            </a:r>
          </a:p>
        </p:txBody>
      </p:sp>
      <p:sp>
        <p:nvSpPr>
          <p:cNvPr id="5" name="Inhaltsplatzhalt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0E9D8E1C-856E-4769-96AA-253510AFB011}" type="datetimeFigureOut">
              <a:rPr lang="de-DE" smtClean="0"/>
              <a:t>14.12.2021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C64D1B0-220D-4654-8652-F0C69C1B8979}"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0E9D8E1C-856E-4769-96AA-253510AFB011}" type="datetimeFigureOut">
              <a:rPr lang="de-DE" smtClean="0"/>
              <a:t>14.12.2021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C64D1B0-220D-4654-8652-F0C69C1B8979}"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umsplatzhalter 1"/>
          <p:cNvSpPr>
            <a:spLocks noGrp="1"/>
          </p:cNvSpPr>
          <p:nvPr>
            <p:ph type="dt" sz="half" idx="10"/>
          </p:nvPr>
        </p:nvSpPr>
        <p:spPr/>
        <p:txBody>
          <a:bodyPr/>
          <a:lstStyle/>
          <a:p>
            <a:fld id="{0E9D8E1C-856E-4769-96AA-253510AFB011}" type="datetimeFigureOut">
              <a:rPr lang="de-DE" smtClean="0"/>
              <a:t>14.12.2021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C64D1B0-220D-4654-8652-F0C69C1B8979}" type="slidenum">
              <a:rPr lang="de-DE" smtClean="0"/>
              <a:t>‹Nr.›</a:t>
            </a:fld>
            <a:endParaRPr lang="de-DE"/>
          </a:p>
        </p:txBody>
      </p:sp>
      <p:sp>
        <p:nvSpPr>
          <p:cNvPr id="6" name="Rechtec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e-DE"/>
              <a:t>Titelmasterformat durch Klicken bearbeiten</a:t>
            </a:r>
            <a:endParaRPr kumimoji="0" lang="en-US"/>
          </a:p>
        </p:txBody>
      </p:sp>
      <p:sp>
        <p:nvSpPr>
          <p:cNvPr id="3" name="Textplatzhalt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DE"/>
              <a:t>Textmasterformat bearbeiten</a:t>
            </a:r>
          </a:p>
        </p:txBody>
      </p:sp>
      <p:sp>
        <p:nvSpPr>
          <p:cNvPr id="4" name="Inhaltsplatzhalt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0E9D8E1C-856E-4769-96AA-253510AFB011}" type="datetimeFigureOut">
              <a:rPr lang="de-DE" smtClean="0"/>
              <a:t>14.12.2021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64D1B0-220D-4654-8652-F0C69C1B8979}"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e-DE"/>
              <a:t>Titelmasterformat durch Klicken bearbeiten</a:t>
            </a:r>
            <a:endParaRPr kumimoji="0" lang="en-US"/>
          </a:p>
        </p:txBody>
      </p:sp>
      <p:sp>
        <p:nvSpPr>
          <p:cNvPr id="5" name="Datumsplatzhalter 4"/>
          <p:cNvSpPr>
            <a:spLocks noGrp="1"/>
          </p:cNvSpPr>
          <p:nvPr>
            <p:ph type="dt" sz="half" idx="10"/>
          </p:nvPr>
        </p:nvSpPr>
        <p:spPr/>
        <p:txBody>
          <a:bodyPr/>
          <a:lstStyle/>
          <a:p>
            <a:fld id="{0E9D8E1C-856E-4769-96AA-253510AFB011}" type="datetimeFigureOut">
              <a:rPr lang="de-DE" smtClean="0"/>
              <a:t>14.12.2021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64D1B0-220D-4654-8652-F0C69C1B8979}" type="slidenum">
              <a:rPr lang="de-DE" smtClean="0"/>
              <a:t>‹Nr.›</a:t>
            </a:fld>
            <a:endParaRPr lang="de-DE"/>
          </a:p>
        </p:txBody>
      </p:sp>
      <p:sp>
        <p:nvSpPr>
          <p:cNvPr id="8" name="Rechtec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Bildplatzhalt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e-DE"/>
              <a:t>Bild durch Klicken auf Symbol hinzufügen</a:t>
            </a:r>
            <a:endParaRPr kumimoji="0" lang="en-US" dirty="0"/>
          </a:p>
        </p:txBody>
      </p:sp>
      <p:sp>
        <p:nvSpPr>
          <p:cNvPr id="9" name="Flussdiagramm: Proz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ussdiagramm: Proz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platzhalt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e-DE"/>
              <a:t>Textmasterformat bearbeiten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Krei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d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elplatzhalter 4"/>
          <p:cNvSpPr>
            <a:spLocks noGrp="1"/>
          </p:cNvSpPr>
          <p:nvPr>
            <p:ph type="title"/>
          </p:nvPr>
        </p:nvSpPr>
        <p:spPr>
          <a:xfrm>
            <a:off x="1435608" y="274638"/>
            <a:ext cx="7498080" cy="1143000"/>
          </a:xfrm>
          <a:prstGeom prst="rect">
            <a:avLst/>
          </a:prstGeom>
        </p:spPr>
        <p:txBody>
          <a:bodyPr anchor="ctr">
            <a:normAutofit/>
          </a:bodyPr>
          <a:lstStyle/>
          <a:p>
            <a:r>
              <a:rPr kumimoji="0" lang="de-DE"/>
              <a:t>Titelmasterformat durch Klicken bearbeiten</a:t>
            </a:r>
            <a:endParaRPr kumimoji="0" lang="en-US"/>
          </a:p>
        </p:txBody>
      </p:sp>
      <p:sp>
        <p:nvSpPr>
          <p:cNvPr id="9" name="Textplatzhalt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24" name="Datumsplatzhalt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E9D8E1C-856E-4769-96AA-253510AFB011}" type="datetimeFigureOut">
              <a:rPr lang="de-DE" smtClean="0"/>
              <a:t>14.12.2021</a:t>
            </a:fld>
            <a:endParaRPr lang="de-DE"/>
          </a:p>
        </p:txBody>
      </p:sp>
      <p:sp>
        <p:nvSpPr>
          <p:cNvPr id="10" name="Fußzeilenplatzhalt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e-DE"/>
          </a:p>
        </p:txBody>
      </p:sp>
      <p:sp>
        <p:nvSpPr>
          <p:cNvPr id="22" name="Foliennummernplatzhalt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C64D1B0-220D-4654-8652-F0C69C1B8979}" type="slidenum">
              <a:rPr lang="de-DE" smtClean="0"/>
              <a:t>‹Nr.›</a:t>
            </a:fld>
            <a:endParaRPr lang="de-DE"/>
          </a:p>
        </p:txBody>
      </p:sp>
      <p:sp>
        <p:nvSpPr>
          <p:cNvPr id="15" name="Rechtec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de/url?sa=i&amp;rct=j&amp;q=&amp;esrc=s&amp;source=images&amp;cd=&amp;cad=rja&amp;uact=8&amp;ved=0ahUKEwjfxrKekf_XAhVCOxQKHeqOB0sQjRwIBw&amp;url=http://www.aezq.de/aezq/uber/organisation/aezq-team/fotos/go.jpg/view&amp;psig=AOvVaw0eBG_FeilXOBEsvUh5DRU8&amp;ust=1512984664817250"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de/url?sa=i&amp;rct=j&amp;q=&amp;esrc=s&amp;source=images&amp;cd=&amp;cad=rja&amp;uact=8&amp;ved=0ahUKEwixhYH2kf_XAhXJXhQKHVD1B-cQjRwIBw&amp;url=https://www.aerzteblatt.de/archiv/61874/Peter-Helmich-Grosses-Engagement-fuer-die-Allgemeinmedizin&amp;psig=AOvVaw1yTb3z88zNtcM14EahfqsM&amp;ust=1512984839595528"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www.google.de/url?sa=i&amp;rct=j&amp;q=&amp;esrc=s&amp;source=images&amp;cd=&amp;cad=rja&amp;uact=8&amp;ved=0ahUKEwiLtoufkv_XAhVK7xQKHZsbDEkQjRwIBw&amp;url=https://www.professoren.tum.de/honorarprofessoren/s/schlund-gerhard-h/&amp;psig=AOvVaw2qrq9AH6cX2M6h3qFO9uKo&amp;ust=1512984933869322"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71600" y="944450"/>
            <a:ext cx="7772400" cy="1260414"/>
          </a:xfrm>
        </p:spPr>
        <p:txBody>
          <a:bodyPr>
            <a:noAutofit/>
          </a:bodyPr>
          <a:lstStyle/>
          <a:p>
            <a:pPr>
              <a:spcAft>
                <a:spcPts val="800"/>
              </a:spcAft>
            </a:pPr>
            <a:r>
              <a:rPr lang="de-DE" sz="2400" b="1" cap="all" dirty="0">
                <a:solidFill>
                  <a:srgbClr val="777777"/>
                </a:solidFill>
                <a:effectLst/>
                <a:latin typeface="inherit"/>
                <a:ea typeface="Times New Roman" panose="02020603050405020304" pitchFamily="18" charset="0"/>
                <a:cs typeface="Open Sans" panose="020B0606030504020204" pitchFamily="34" charset="0"/>
              </a:rPr>
              <a:t>FEHLERQUELLEN IM ARZTHAFTUNGSPROZESS - VON DER</a:t>
            </a:r>
            <a:br>
              <a:rPr lang="de-DE" sz="2400" b="1" cap="all" dirty="0">
                <a:solidFill>
                  <a:srgbClr val="777777"/>
                </a:solidFill>
                <a:effectLst/>
                <a:latin typeface="inherit"/>
                <a:ea typeface="Times New Roman" panose="02020603050405020304" pitchFamily="18" charset="0"/>
                <a:cs typeface="Open Sans" panose="020B0606030504020204" pitchFamily="34" charset="0"/>
              </a:rPr>
            </a:br>
            <a:r>
              <a:rPr lang="de-DE" sz="2400" b="1" cap="all" dirty="0">
                <a:solidFill>
                  <a:srgbClr val="777777"/>
                </a:solidFill>
                <a:effectLst/>
                <a:latin typeface="inherit"/>
                <a:ea typeface="Times New Roman" panose="02020603050405020304" pitchFamily="18" charset="0"/>
                <a:cs typeface="Open Sans" panose="020B0606030504020204" pitchFamily="34" charset="0"/>
              </a:rPr>
              <a:t>FEHLERHAFTEN BEWEISFRAGE BIS ZUR FALSCHBEGUTACHTUNG</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1800" b="1" cap="all" dirty="0">
                <a:solidFill>
                  <a:srgbClr val="95C03D"/>
                </a:solidFill>
                <a:effectLst/>
                <a:latin typeface="inherit"/>
                <a:ea typeface="Times New Roman" panose="02020603050405020304" pitchFamily="18" charset="0"/>
                <a:cs typeface="Open Sans" panose="020B0606030504020204" pitchFamily="34" charset="0"/>
              </a:rPr>
              <a:t>EINFÜHRUNG - TYPISCHE FEHLER </a:t>
            </a:r>
            <a:r>
              <a:rPr lang="de-DE" sz="1800" b="1" cap="all" dirty="0">
                <a:solidFill>
                  <a:srgbClr val="FF0000"/>
                </a:solidFill>
                <a:effectLst/>
                <a:latin typeface="inherit"/>
                <a:ea typeface="Times New Roman" panose="02020603050405020304" pitchFamily="18" charset="0"/>
                <a:cs typeface="Open Sans" panose="020B0606030504020204" pitchFamily="34" charset="0"/>
              </a:rPr>
              <a:t>und Probleme</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sz="3200" b="1" dirty="0">
              <a:solidFill>
                <a:schemeClr val="tx2">
                  <a:satMod val="130000"/>
                </a:schemeClr>
              </a:solidFill>
            </a:endParaRPr>
          </a:p>
        </p:txBody>
      </p:sp>
      <p:sp>
        <p:nvSpPr>
          <p:cNvPr id="2051" name="Rectangle 3"/>
          <p:cNvSpPr>
            <a:spLocks noGrp="1" noChangeArrowheads="1"/>
          </p:cNvSpPr>
          <p:nvPr>
            <p:ph type="subTitle" idx="1"/>
          </p:nvPr>
        </p:nvSpPr>
        <p:spPr>
          <a:xfrm>
            <a:off x="1259632" y="4509120"/>
            <a:ext cx="4680520" cy="1603648"/>
          </a:xfrm>
        </p:spPr>
        <p:txBody>
          <a:bodyPr>
            <a:normAutofit/>
          </a:bodyPr>
          <a:lstStyle/>
          <a:p>
            <a:pPr eaLnBrk="1" fontAlgn="auto" hangingPunct="1">
              <a:spcAft>
                <a:spcPts val="0"/>
              </a:spcAft>
              <a:buFont typeface="Wingdings 2"/>
              <a:buNone/>
              <a:defRPr/>
            </a:pPr>
            <a:endParaRPr lang="de-DE" dirty="0"/>
          </a:p>
          <a:p>
            <a:pPr eaLnBrk="1" fontAlgn="auto" hangingPunct="1">
              <a:spcAft>
                <a:spcPts val="0"/>
              </a:spcAft>
              <a:buFont typeface="Wingdings 2"/>
              <a:buNone/>
              <a:defRPr/>
            </a:pPr>
            <a:r>
              <a:rPr lang="de-DE" sz="1600" dirty="0"/>
              <a:t>Prof. Dr. med. P. W. Gaidzik</a:t>
            </a:r>
            <a:br>
              <a:rPr lang="de-DE" sz="1600" dirty="0"/>
            </a:br>
            <a:r>
              <a:rPr lang="de-DE" sz="1600" dirty="0"/>
              <a:t>Fachanwalt für Medizinrecht</a:t>
            </a:r>
            <a:br>
              <a:rPr lang="de-DE" sz="1600" dirty="0"/>
            </a:br>
            <a:endParaRPr lang="de-DE" sz="1600" dirty="0"/>
          </a:p>
        </p:txBody>
      </p:sp>
      <p:sp>
        <p:nvSpPr>
          <p:cNvPr id="2" name="Foliennummernplatzhalter 1"/>
          <p:cNvSpPr>
            <a:spLocks noGrp="1"/>
          </p:cNvSpPr>
          <p:nvPr>
            <p:ph type="sldNum" sz="quarter" idx="12"/>
          </p:nvPr>
        </p:nvSpPr>
        <p:spPr/>
        <p:txBody>
          <a:bodyPr/>
          <a:lstStyle/>
          <a:p>
            <a:pPr>
              <a:defRPr/>
            </a:pPr>
            <a:fld id="{7A88CE66-9864-4A3F-8793-C7A3DBF7DE57}" type="slidenum">
              <a:rPr lang="de-DE" smtClean="0"/>
              <a:pPr>
                <a:defRPr/>
              </a:pPr>
              <a:t>1</a:t>
            </a:fld>
            <a:endParaRPr lang="de-DE"/>
          </a:p>
        </p:txBody>
      </p:sp>
      <p:pic>
        <p:nvPicPr>
          <p:cNvPr id="8196" name="Grafik 44" descr="800px-Flag_of_Cyprus_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5599113"/>
            <a:ext cx="19446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Grafik 3" descr="hauptgebaeude_windig_01_1a65772fb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476750"/>
            <a:ext cx="27019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312194"/>
            <a:ext cx="291623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descr="Kanzlei Logo"/>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527301"/>
            <a:ext cx="3617764" cy="1261740"/>
          </a:xfrm>
          <a:prstGeom prst="rect">
            <a:avLst/>
          </a:prstGeom>
          <a:noFill/>
          <a:ln>
            <a:noFill/>
          </a:ln>
        </p:spPr>
      </p:pic>
    </p:spTree>
    <p:extLst>
      <p:ext uri="{BB962C8B-B14F-4D97-AF65-F5344CB8AC3E}">
        <p14:creationId xmlns:p14="http://schemas.microsoft.com/office/powerpoint/2010/main" val="1079564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26988"/>
            <a:ext cx="7499350" cy="1143001"/>
          </a:xfrm>
        </p:spPr>
        <p:txBody>
          <a:bodyPr/>
          <a:lstStyle/>
          <a:p>
            <a:pPr>
              <a:defRPr/>
            </a:pPr>
            <a:r>
              <a:rPr lang="de-DE" dirty="0"/>
              <a:t>Leitlinien – Jur. Literatur</a:t>
            </a:r>
          </a:p>
        </p:txBody>
      </p:sp>
      <p:sp>
        <p:nvSpPr>
          <p:cNvPr id="16387" name="Inhaltsplatzhalter 2"/>
          <p:cNvSpPr>
            <a:spLocks noGrp="1"/>
          </p:cNvSpPr>
          <p:nvPr>
            <p:ph idx="1"/>
          </p:nvPr>
        </p:nvSpPr>
        <p:spPr>
          <a:xfrm>
            <a:off x="1435100" y="1508125"/>
            <a:ext cx="7499350" cy="5160963"/>
          </a:xfrm>
        </p:spPr>
        <p:txBody>
          <a:bodyPr/>
          <a:lstStyle/>
          <a:p>
            <a:r>
              <a:rPr lang="de-DE" altLang="de-DE" sz="2500" dirty="0"/>
              <a:t>Leitlinien und Empfehlungen der Bundesärztekammer oder der medizinischen Fachgesellschaften haben zwar </a:t>
            </a:r>
            <a:r>
              <a:rPr lang="de-DE" altLang="de-DE" sz="2500" dirty="0">
                <a:solidFill>
                  <a:srgbClr val="FF0000"/>
                </a:solidFill>
              </a:rPr>
              <a:t>keine Bindungswirkung</a:t>
            </a:r>
            <a:r>
              <a:rPr lang="de-DE" altLang="de-DE" sz="2500" dirty="0"/>
              <a:t>, sind </a:t>
            </a:r>
            <a:r>
              <a:rPr lang="de-DE" altLang="de-DE" sz="2500" dirty="0">
                <a:solidFill>
                  <a:srgbClr val="FF0000"/>
                </a:solidFill>
              </a:rPr>
              <a:t>aber Wegweiser </a:t>
            </a:r>
            <a:r>
              <a:rPr lang="de-DE" altLang="de-DE" sz="2500" dirty="0"/>
              <a:t>für den medizinischen Standard, </a:t>
            </a:r>
            <a:r>
              <a:rPr lang="de-DE" altLang="de-DE" sz="2500" dirty="0">
                <a:solidFill>
                  <a:srgbClr val="FF0000"/>
                </a:solidFill>
              </a:rPr>
              <a:t>von dem abzuweichen besonderer Rechtfertigung bedarf</a:t>
            </a:r>
            <a:r>
              <a:rPr lang="de-DE" altLang="de-DE" sz="2500" dirty="0"/>
              <a:t>.</a:t>
            </a:r>
            <a:br>
              <a:rPr lang="de-DE" altLang="de-DE" sz="2500" dirty="0"/>
            </a:br>
            <a:r>
              <a:rPr lang="de-DE" altLang="de-DE" sz="2500" dirty="0">
                <a:solidFill>
                  <a:srgbClr val="0070C0"/>
                </a:solidFill>
              </a:rPr>
              <a:t>Steffen/</a:t>
            </a:r>
            <a:r>
              <a:rPr lang="de-DE" altLang="de-DE" sz="2500" dirty="0" err="1">
                <a:solidFill>
                  <a:srgbClr val="0070C0"/>
                </a:solidFill>
              </a:rPr>
              <a:t>Pauge</a:t>
            </a:r>
            <a:r>
              <a:rPr lang="de-DE" altLang="de-DE" sz="2500" dirty="0">
                <a:solidFill>
                  <a:srgbClr val="0070C0"/>
                </a:solidFill>
              </a:rPr>
              <a:t>, </a:t>
            </a:r>
            <a:r>
              <a:rPr lang="de-DE" altLang="de-DE" sz="2500" dirty="0" err="1">
                <a:solidFill>
                  <a:srgbClr val="0070C0"/>
                </a:solidFill>
              </a:rPr>
              <a:t>ArzthaftungsR</a:t>
            </a:r>
            <a:r>
              <a:rPr lang="de-DE" altLang="de-DE" sz="2500" dirty="0">
                <a:solidFill>
                  <a:srgbClr val="0070C0"/>
                </a:solidFill>
              </a:rPr>
              <a:t> 12. Aufl., 2013, </a:t>
            </a:r>
            <a:r>
              <a:rPr lang="de-DE" altLang="de-DE" sz="2500" dirty="0" err="1">
                <a:solidFill>
                  <a:srgbClr val="0070C0"/>
                </a:solidFill>
              </a:rPr>
              <a:t>Rdnr</a:t>
            </a:r>
            <a:r>
              <a:rPr lang="de-DE" altLang="de-DE" sz="2500" dirty="0">
                <a:solidFill>
                  <a:srgbClr val="0070C0"/>
                </a:solidFill>
              </a:rPr>
              <a:t>. 178</a:t>
            </a:r>
            <a:endParaRPr lang="de-DE" altLang="de-DE" sz="2500" dirty="0"/>
          </a:p>
          <a:p>
            <a:r>
              <a:rPr lang="de-DE" altLang="de-DE" sz="2500" dirty="0"/>
              <a:t>… Je nach den Umständen des Einzelfalls kann aber die grundlose </a:t>
            </a:r>
            <a:r>
              <a:rPr lang="de-DE" altLang="de-DE" sz="2500" dirty="0">
                <a:solidFill>
                  <a:srgbClr val="FF0000"/>
                </a:solidFill>
              </a:rPr>
              <a:t>Außerachtlassung des in solchen Leitlinien enthaltenen Standards die Bejahung eines groben Fehler nahelegen</a:t>
            </a:r>
            <a:r>
              <a:rPr lang="de-DE" altLang="de-DE" sz="2500" dirty="0"/>
              <a:t>.</a:t>
            </a:r>
            <a:br>
              <a:rPr lang="de-DE" altLang="de-DE" sz="2500" dirty="0"/>
            </a:br>
            <a:r>
              <a:rPr lang="de-DE" altLang="de-DE" sz="2500" dirty="0">
                <a:solidFill>
                  <a:srgbClr val="0070C0"/>
                </a:solidFill>
              </a:rPr>
              <a:t>Steffen/</a:t>
            </a:r>
            <a:r>
              <a:rPr lang="de-DE" altLang="de-DE" sz="2500" dirty="0" err="1">
                <a:solidFill>
                  <a:srgbClr val="0070C0"/>
                </a:solidFill>
              </a:rPr>
              <a:t>Pauge</a:t>
            </a:r>
            <a:r>
              <a:rPr lang="de-DE" altLang="de-DE" sz="2500" dirty="0">
                <a:solidFill>
                  <a:srgbClr val="0070C0"/>
                </a:solidFill>
              </a:rPr>
              <a:t>, </a:t>
            </a:r>
            <a:r>
              <a:rPr lang="de-DE" altLang="de-DE" sz="2500" dirty="0" err="1">
                <a:solidFill>
                  <a:srgbClr val="0070C0"/>
                </a:solidFill>
              </a:rPr>
              <a:t>ArzthaftungsR</a:t>
            </a:r>
            <a:r>
              <a:rPr lang="de-DE" altLang="de-DE" sz="2500" dirty="0">
                <a:solidFill>
                  <a:srgbClr val="0070C0"/>
                </a:solidFill>
              </a:rPr>
              <a:t> 12. Aufl., 2013, </a:t>
            </a:r>
            <a:r>
              <a:rPr lang="de-DE" altLang="de-DE" sz="2500" dirty="0" err="1">
                <a:solidFill>
                  <a:srgbClr val="0070C0"/>
                </a:solidFill>
              </a:rPr>
              <a:t>Rdnr</a:t>
            </a:r>
            <a:r>
              <a:rPr lang="de-DE" altLang="de-DE" sz="2500" dirty="0">
                <a:solidFill>
                  <a:srgbClr val="0070C0"/>
                </a:solidFill>
              </a:rPr>
              <a:t>. 673</a:t>
            </a:r>
          </a:p>
          <a:p>
            <a:endParaRPr lang="de-DE" altLang="de-DE" sz="2500" dirty="0"/>
          </a:p>
        </p:txBody>
      </p:sp>
      <p:sp>
        <p:nvSpPr>
          <p:cNvPr id="3" name="Foliennummernplatzhalter 2"/>
          <p:cNvSpPr>
            <a:spLocks noGrp="1"/>
          </p:cNvSpPr>
          <p:nvPr>
            <p:ph type="sldNum" sz="quarter" idx="12"/>
          </p:nvPr>
        </p:nvSpPr>
        <p:spPr/>
        <p:txBody>
          <a:bodyPr/>
          <a:lstStyle/>
          <a:p>
            <a:pPr>
              <a:defRPr/>
            </a:pPr>
            <a:fld id="{4365473D-EAA6-4AD4-90E4-9F7E1ADEAC35}" type="slidenum">
              <a:rPr lang="de-DE" smtClean="0"/>
              <a:pPr>
                <a:defRPr/>
              </a:pPr>
              <a:t>10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274638"/>
            <a:ext cx="7499350" cy="1143000"/>
          </a:xfrm>
        </p:spPr>
        <p:txBody>
          <a:bodyPr/>
          <a:lstStyle/>
          <a:p>
            <a:pPr>
              <a:defRPr/>
            </a:pPr>
            <a:r>
              <a:rPr lang="de-DE" dirty="0"/>
              <a:t>Leitlinien - Rechtsprechung</a:t>
            </a:r>
          </a:p>
        </p:txBody>
      </p:sp>
      <p:sp>
        <p:nvSpPr>
          <p:cNvPr id="16387" name="Rechteck 2"/>
          <p:cNvSpPr>
            <a:spLocks noChangeArrowheads="1"/>
          </p:cNvSpPr>
          <p:nvPr/>
        </p:nvSpPr>
        <p:spPr bwMode="auto">
          <a:xfrm>
            <a:off x="1331913" y="1646238"/>
            <a:ext cx="74168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de-DE" altLang="de-DE" sz="2200" b="1" dirty="0">
                <a:solidFill>
                  <a:srgbClr val="0070C0"/>
                </a:solidFill>
                <a:latin typeface="Arial" charset="0"/>
              </a:rPr>
              <a:t>Handlungsanweisungen in Leitlinien ärztlicher Fachgremien oder Verbände dürfen nicht unbesehen mit dem medizinischen Standard gleichgesetzt werden. </a:t>
            </a:r>
            <a:r>
              <a:rPr lang="de-DE" altLang="de-DE" sz="2200" dirty="0">
                <a:latin typeface="Arial" charset="0"/>
              </a:rPr>
              <a:t>Dies gilt in besonderem Maße für Leitlinien, die erst nach der zu beurteilenden medizinischen Behandlung veröffentlicht worden sind. Leitlinien ersetzen kein Sachverständigengutachten. </a:t>
            </a:r>
            <a:r>
              <a:rPr lang="de-DE" altLang="de-DE" sz="2200" b="1" dirty="0">
                <a:solidFill>
                  <a:srgbClr val="FF0000"/>
                </a:solidFill>
                <a:latin typeface="Arial" charset="0"/>
              </a:rPr>
              <a:t>Zwar können sie im Einzelfall den medizinischen Standard für den Zeitpunkt ihres Erlasses zutreffend beschreiben; sie können aber auch Standards ärztlicher Behandlung fortentwickeln oder ihrerseits veralten.</a:t>
            </a:r>
            <a:br>
              <a:rPr lang="de-DE" altLang="de-DE" sz="2200" b="1" dirty="0">
                <a:solidFill>
                  <a:srgbClr val="FF0000"/>
                </a:solidFill>
                <a:latin typeface="Arial" charset="0"/>
              </a:rPr>
            </a:br>
            <a:endParaRPr lang="de-DE" altLang="de-DE" sz="2200" b="1" dirty="0">
              <a:solidFill>
                <a:srgbClr val="FF0000"/>
              </a:solidFill>
              <a:latin typeface="Arial" charset="0"/>
            </a:endParaRPr>
          </a:p>
          <a:p>
            <a:pPr eaLnBrk="1" hangingPunct="1">
              <a:spcBef>
                <a:spcPct val="0"/>
              </a:spcBef>
              <a:buClrTx/>
              <a:buSzTx/>
              <a:buFontTx/>
              <a:buNone/>
            </a:pPr>
            <a:r>
              <a:rPr lang="de-DE" altLang="de-DE" sz="2200" b="1" dirty="0">
                <a:latin typeface="Arial" charset="0"/>
              </a:rPr>
              <a:t>BGH, Urteil vom 15. April 2014 - VI ZR 382/12</a:t>
            </a:r>
          </a:p>
        </p:txBody>
      </p:sp>
      <p:sp>
        <p:nvSpPr>
          <p:cNvPr id="3" name="Foliennummernplatzhalter 2"/>
          <p:cNvSpPr>
            <a:spLocks noGrp="1"/>
          </p:cNvSpPr>
          <p:nvPr>
            <p:ph type="sldNum" sz="quarter" idx="12"/>
          </p:nvPr>
        </p:nvSpPr>
        <p:spPr/>
        <p:txBody>
          <a:bodyPr/>
          <a:lstStyle/>
          <a:p>
            <a:pPr>
              <a:defRPr/>
            </a:pPr>
            <a:fld id="{6037B3ED-392B-499B-9A29-19B336BCA8A3}" type="slidenum">
              <a:rPr lang="de-DE" smtClean="0"/>
              <a:pPr>
                <a:defRPr/>
              </a:pPr>
              <a:t>11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OLG Düsseldorf</a:t>
            </a:r>
            <a:r>
              <a:rPr lang="de-DE" sz="3200" dirty="0">
                <a:effectLst/>
              </a:rPr>
              <a:t> 15.6.2000 – 8 U 99/99</a:t>
            </a:r>
            <a:endParaRPr lang="de-DE" sz="3200" dirty="0"/>
          </a:p>
        </p:txBody>
      </p:sp>
      <p:sp>
        <p:nvSpPr>
          <p:cNvPr id="5" name="Inhaltsplatzhalter 4"/>
          <p:cNvSpPr>
            <a:spLocks noGrp="1"/>
          </p:cNvSpPr>
          <p:nvPr>
            <p:ph idx="1"/>
          </p:nvPr>
        </p:nvSpPr>
        <p:spPr>
          <a:xfrm>
            <a:off x="1115616" y="1268760"/>
            <a:ext cx="7920880" cy="4800600"/>
          </a:xfrm>
        </p:spPr>
        <p:txBody>
          <a:bodyPr>
            <a:normAutofit fontScale="92500" lnSpcReduction="10000"/>
          </a:bodyPr>
          <a:lstStyle/>
          <a:p>
            <a:pPr marL="82550" indent="0">
              <a:buNone/>
            </a:pPr>
            <a:r>
              <a:rPr lang="de-DE" dirty="0"/>
              <a:t>Der Sachverständige Dr. L hat deutlich gemacht, dass eine solche Vorkehrung in den bereits seit dem Jahre 1985 </a:t>
            </a:r>
            <a:r>
              <a:rPr lang="de-DE" b="1" dirty="0">
                <a:solidFill>
                  <a:srgbClr val="FF0000"/>
                </a:solidFill>
              </a:rPr>
              <a:t>verbindlichen Leitlinien </a:t>
            </a:r>
            <a:r>
              <a:rPr lang="de-DE" dirty="0"/>
              <a:t>der Deutschen Gesellschaft für Orthopädie und Traumatologie vorgeschrieben war.</a:t>
            </a:r>
          </a:p>
          <a:p>
            <a:pPr marL="82550" indent="0">
              <a:buNone/>
            </a:pPr>
            <a:r>
              <a:rPr lang="de-DE" dirty="0"/>
              <a:t>Der Sachverständige Dr. L hat überzeugend deutlich gemacht, dass jede Missachtung eines </a:t>
            </a:r>
            <a:r>
              <a:rPr lang="de-DE" b="1" dirty="0">
                <a:solidFill>
                  <a:srgbClr val="FF0000"/>
                </a:solidFill>
              </a:rPr>
              <a:t>eindeutig vorgegebenen Standards </a:t>
            </a:r>
            <a:r>
              <a:rPr lang="de-DE" dirty="0"/>
              <a:t>einer besonderen Begründung bedarf; einen solchen Grund hat der Beklagte zu 1) </a:t>
            </a:r>
            <a:r>
              <a:rPr lang="de-DE" b="1" dirty="0">
                <a:solidFill>
                  <a:srgbClr val="0070C0"/>
                </a:solidFill>
              </a:rPr>
              <a:t>weder angegeben noch plausibel gemacht.</a:t>
            </a:r>
            <a:endParaRPr lang="de-DE" sz="2400" b="1" u="sng" dirty="0">
              <a:solidFill>
                <a:srgbClr val="0070C0"/>
              </a:solidFill>
            </a:endParaRPr>
          </a:p>
        </p:txBody>
      </p:sp>
      <p:sp>
        <p:nvSpPr>
          <p:cNvPr id="2" name="Foliennummernplatzhalter 1"/>
          <p:cNvSpPr>
            <a:spLocks noGrp="1"/>
          </p:cNvSpPr>
          <p:nvPr>
            <p:ph type="sldNum" sz="quarter" idx="12"/>
          </p:nvPr>
        </p:nvSpPr>
        <p:spPr/>
        <p:txBody>
          <a:bodyPr/>
          <a:lstStyle/>
          <a:p>
            <a:pPr>
              <a:defRPr/>
            </a:pPr>
            <a:fld id="{BAD0500C-9B30-4050-BD0E-96BB298B330A}" type="slidenum">
              <a:rPr lang="de-DE" smtClean="0"/>
              <a:pPr>
                <a:defRPr/>
              </a:pPr>
              <a:t>12</a:t>
            </a:fld>
            <a:endParaRPr lang="de-DE"/>
          </a:p>
        </p:txBody>
      </p:sp>
    </p:spTree>
    <p:extLst>
      <p:ext uri="{BB962C8B-B14F-4D97-AF65-F5344CB8AC3E}">
        <p14:creationId xmlns:p14="http://schemas.microsoft.com/office/powerpoint/2010/main" val="1983712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OLG Hamm </a:t>
            </a:r>
            <a:r>
              <a:rPr lang="de-DE" sz="3200" dirty="0">
                <a:effectLst/>
              </a:rPr>
              <a:t>12.12.2016 – 3 U 163/15</a:t>
            </a:r>
            <a:endParaRPr lang="de-DE" sz="3200" dirty="0"/>
          </a:p>
        </p:txBody>
      </p:sp>
      <p:sp>
        <p:nvSpPr>
          <p:cNvPr id="5" name="Inhaltsplatzhalter 4"/>
          <p:cNvSpPr>
            <a:spLocks noGrp="1"/>
          </p:cNvSpPr>
          <p:nvPr>
            <p:ph idx="1"/>
          </p:nvPr>
        </p:nvSpPr>
        <p:spPr>
          <a:xfrm>
            <a:off x="1115616" y="1268760"/>
            <a:ext cx="7920880" cy="4800600"/>
          </a:xfrm>
        </p:spPr>
        <p:txBody>
          <a:bodyPr>
            <a:normAutofit fontScale="92500" lnSpcReduction="10000"/>
          </a:bodyPr>
          <a:lstStyle/>
          <a:p>
            <a:pPr marL="82550" indent="0">
              <a:buNone/>
            </a:pPr>
            <a:r>
              <a:rPr lang="de-DE" sz="2400" dirty="0"/>
              <a:t>Die Einschätzung des Sachverständigen ist auch insoweit überzeugend. Die genannte Leitlinie beinhaltet ausdrücklich </a:t>
            </a:r>
            <a:r>
              <a:rPr lang="de-DE" sz="2400" b="1" dirty="0">
                <a:solidFill>
                  <a:srgbClr val="FF0000"/>
                </a:solidFill>
              </a:rPr>
              <a:t>nur</a:t>
            </a:r>
            <a:r>
              <a:rPr lang="de-DE" sz="2400" dirty="0"/>
              <a:t> </a:t>
            </a:r>
            <a:r>
              <a:rPr lang="de-DE" sz="2400" b="1" dirty="0">
                <a:solidFill>
                  <a:srgbClr val="FF0000"/>
                </a:solidFill>
              </a:rPr>
              <a:t>Empfehlungen</a:t>
            </a:r>
            <a:r>
              <a:rPr lang="de-DE" sz="2400" dirty="0"/>
              <a:t>, die dazu dienen sollen</a:t>
            </a:r>
            <a:r>
              <a:rPr lang="de-DE" sz="2400"/>
              <a:t>, Erregerübertragungen </a:t>
            </a:r>
            <a:r>
              <a:rPr lang="de-DE" sz="2400" dirty="0"/>
              <a:t>und Wundinfektionen zu verhindern (S. 1 der Leitlinie). </a:t>
            </a:r>
            <a:r>
              <a:rPr lang="de-DE" sz="2400" dirty="0">
                <a:solidFill>
                  <a:srgbClr val="0070C0"/>
                </a:solidFill>
              </a:rPr>
              <a:t>Hieraus folgt bereits, dass von den Empfehlungen abgewichen werden darf, wenn die notwendige Sterilität auch anders gewährleistet werden kann.</a:t>
            </a:r>
            <a:r>
              <a:rPr lang="de-DE" sz="2400" dirty="0"/>
              <a:t>  Zu bedenken ist auch, dass sich die </a:t>
            </a:r>
            <a:r>
              <a:rPr lang="de-DE" sz="2400" b="1" dirty="0">
                <a:solidFill>
                  <a:srgbClr val="00B050"/>
                </a:solidFill>
              </a:rPr>
              <a:t>Leitlinie an Behandler unterschiedlicher Qualifikation wendet</a:t>
            </a:r>
            <a:r>
              <a:rPr lang="de-DE" sz="2400" dirty="0"/>
              <a:t>. </a:t>
            </a:r>
          </a:p>
          <a:p>
            <a:pPr marL="82550" indent="0">
              <a:buNone/>
            </a:pPr>
            <a:r>
              <a:rPr lang="de-DE" sz="2400" dirty="0">
                <a:solidFill>
                  <a:srgbClr val="0070C0"/>
                </a:solidFill>
              </a:rPr>
              <a:t>Es ist verständlich, dass sie </a:t>
            </a:r>
            <a:r>
              <a:rPr lang="de-DE" sz="2400" b="1" dirty="0">
                <a:solidFill>
                  <a:srgbClr val="FF0000"/>
                </a:solidFill>
              </a:rPr>
              <a:t>strikte, generelle Empfehlungen</a:t>
            </a:r>
            <a:r>
              <a:rPr lang="de-DE" sz="2400" dirty="0">
                <a:solidFill>
                  <a:srgbClr val="0070C0"/>
                </a:solidFill>
              </a:rPr>
              <a:t> zur Risikominimierung enthält. </a:t>
            </a:r>
          </a:p>
          <a:p>
            <a:pPr marL="82550" indent="0">
              <a:buNone/>
            </a:pPr>
            <a:r>
              <a:rPr lang="de-DE" sz="2400" b="1" dirty="0">
                <a:solidFill>
                  <a:srgbClr val="FF0000"/>
                </a:solidFill>
              </a:rPr>
              <a:t>Ein Arzt, der die medizinischen Zusammenhänge kennt, </a:t>
            </a:r>
            <a:r>
              <a:rPr lang="de-DE" sz="2400" b="1" u="sng" dirty="0">
                <a:solidFill>
                  <a:srgbClr val="FF0000"/>
                </a:solidFill>
              </a:rPr>
              <a:t>kann die Risiken seiner Handlungen im Einzelfall einschätzen und daher gegebenenfalls von den Empfehlungen abweichen.</a:t>
            </a:r>
          </a:p>
        </p:txBody>
      </p:sp>
      <p:cxnSp>
        <p:nvCxnSpPr>
          <p:cNvPr id="7" name="Gerade Verbindung mit Pfeil 6"/>
          <p:cNvCxnSpPr>
            <a:cxnSpLocks/>
          </p:cNvCxnSpPr>
          <p:nvPr/>
        </p:nvCxnSpPr>
        <p:spPr>
          <a:xfrm>
            <a:off x="2699792" y="2132856"/>
            <a:ext cx="3456384" cy="1728192"/>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12"/>
          </p:nvPr>
        </p:nvSpPr>
        <p:spPr/>
        <p:txBody>
          <a:bodyPr/>
          <a:lstStyle/>
          <a:p>
            <a:pPr>
              <a:defRPr/>
            </a:pPr>
            <a:fld id="{BAD0500C-9B30-4050-BD0E-96BB298B330A}" type="slidenum">
              <a:rPr lang="de-DE" smtClean="0"/>
              <a:pPr>
                <a:defRPr/>
              </a:pPr>
              <a:t>13</a:t>
            </a:fld>
            <a:endParaRPr lang="de-DE"/>
          </a:p>
        </p:txBody>
      </p:sp>
    </p:spTree>
    <p:extLst>
      <p:ext uri="{BB962C8B-B14F-4D97-AF65-F5344CB8AC3E}">
        <p14:creationId xmlns:p14="http://schemas.microsoft.com/office/powerpoint/2010/main" val="2750734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EDCECF-6C34-4B06-988A-3879AFD77C50}"/>
              </a:ext>
            </a:extLst>
          </p:cNvPr>
          <p:cNvSpPr>
            <a:spLocks noGrp="1"/>
          </p:cNvSpPr>
          <p:nvPr>
            <p:ph type="title"/>
          </p:nvPr>
        </p:nvSpPr>
        <p:spPr/>
        <p:txBody>
          <a:bodyPr/>
          <a:lstStyle/>
          <a:p>
            <a:r>
              <a:rPr lang="de-DE" dirty="0"/>
              <a:t>Auf Seiten der Sachverständigen</a:t>
            </a:r>
          </a:p>
        </p:txBody>
      </p:sp>
      <p:sp>
        <p:nvSpPr>
          <p:cNvPr id="5" name="Textplatzhalter 4">
            <a:extLst>
              <a:ext uri="{FF2B5EF4-FFF2-40B4-BE49-F238E27FC236}">
                <a16:creationId xmlns:a16="http://schemas.microsoft.com/office/drawing/2014/main" id="{B56C19D4-0F36-47D6-AD02-1D2508F9A697}"/>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458592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3E09F-BDF8-4979-94EE-2CC103B8E605}"/>
              </a:ext>
            </a:extLst>
          </p:cNvPr>
          <p:cNvSpPr>
            <a:spLocks noGrp="1"/>
          </p:cNvSpPr>
          <p:nvPr>
            <p:ph type="title"/>
          </p:nvPr>
        </p:nvSpPr>
        <p:spPr/>
        <p:txBody>
          <a:bodyPr/>
          <a:lstStyle/>
          <a:p>
            <a:r>
              <a:rPr lang="de-DE" dirty="0"/>
              <a:t>Fehlende Methodenkenntnis</a:t>
            </a:r>
          </a:p>
        </p:txBody>
      </p:sp>
      <p:sp>
        <p:nvSpPr>
          <p:cNvPr id="3" name="Inhaltsplatzhalter 2">
            <a:extLst>
              <a:ext uri="{FF2B5EF4-FFF2-40B4-BE49-F238E27FC236}">
                <a16:creationId xmlns:a16="http://schemas.microsoft.com/office/drawing/2014/main" id="{F184F9E6-206C-4336-B386-1B134717857D}"/>
              </a:ext>
            </a:extLst>
          </p:cNvPr>
          <p:cNvSpPr>
            <a:spLocks noGrp="1"/>
          </p:cNvSpPr>
          <p:nvPr>
            <p:ph idx="1"/>
          </p:nvPr>
        </p:nvSpPr>
        <p:spPr/>
        <p:txBody>
          <a:bodyPr/>
          <a:lstStyle/>
          <a:p>
            <a:r>
              <a:rPr lang="de-DE" dirty="0"/>
              <a:t>SV im Arzthaftungsprozess </a:t>
            </a:r>
            <a:r>
              <a:rPr lang="de-DE" dirty="0" err="1"/>
              <a:t>idR</a:t>
            </a:r>
            <a:r>
              <a:rPr lang="de-DE" dirty="0"/>
              <a:t> leitende Ärzte ohne notwendige spezifische Ausbildung in der Begutachtung</a:t>
            </a:r>
          </a:p>
          <a:p>
            <a:r>
              <a:rPr lang="de-DE" dirty="0"/>
              <a:t>Sachverständigenwesen (noch) kein Aus- und Weiterbildungsinhalt außerhalb von Fächern wie Rechts-, Arbeits-, Sozialmedizin und Psychiatrie</a:t>
            </a:r>
          </a:p>
          <a:p>
            <a:r>
              <a:rPr lang="de-DE" dirty="0"/>
              <a:t>Fehlende zeitliche Ressourcen aufgrund der Arbeitsverdichtung in den Kliniken </a:t>
            </a:r>
          </a:p>
        </p:txBody>
      </p:sp>
    </p:spTree>
    <p:extLst>
      <p:ext uri="{BB962C8B-B14F-4D97-AF65-F5344CB8AC3E}">
        <p14:creationId xmlns:p14="http://schemas.microsoft.com/office/powerpoint/2010/main" val="761594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CD80C-6440-44EE-B227-A3B82109F578}"/>
              </a:ext>
            </a:extLst>
          </p:cNvPr>
          <p:cNvSpPr>
            <a:spLocks noGrp="1"/>
          </p:cNvSpPr>
          <p:nvPr>
            <p:ph type="title"/>
          </p:nvPr>
        </p:nvSpPr>
        <p:spPr/>
        <p:txBody>
          <a:bodyPr/>
          <a:lstStyle/>
          <a:p>
            <a:r>
              <a:rPr lang="de-DE" dirty="0"/>
              <a:t>Unschärfen</a:t>
            </a:r>
          </a:p>
        </p:txBody>
      </p:sp>
      <p:sp>
        <p:nvSpPr>
          <p:cNvPr id="3" name="Inhaltsplatzhalter 2">
            <a:extLst>
              <a:ext uri="{FF2B5EF4-FFF2-40B4-BE49-F238E27FC236}">
                <a16:creationId xmlns:a16="http://schemas.microsoft.com/office/drawing/2014/main" id="{F6508278-D810-4165-822F-710B159B0E20}"/>
              </a:ext>
            </a:extLst>
          </p:cNvPr>
          <p:cNvSpPr>
            <a:spLocks noGrp="1"/>
          </p:cNvSpPr>
          <p:nvPr>
            <p:ph idx="1"/>
          </p:nvPr>
        </p:nvSpPr>
        <p:spPr/>
        <p:txBody>
          <a:bodyPr>
            <a:normAutofit/>
          </a:bodyPr>
          <a:lstStyle/>
          <a:p>
            <a:r>
              <a:rPr lang="de-DE" dirty="0"/>
              <a:t>Fülle von Begrifflichkeiten ohne klare inhaltliche Konturen (Fehler, Standard, GCP)</a:t>
            </a:r>
          </a:p>
          <a:p>
            <a:r>
              <a:rPr lang="de-DE" dirty="0"/>
              <a:t>Unsicherheiten in der medizinischen Bedeutung von Leitlinien und ihrer Verwendung in Gutachten</a:t>
            </a:r>
          </a:p>
          <a:p>
            <a:r>
              <a:rPr lang="de-DE" dirty="0"/>
              <a:t>Auffüllen fehlender wissenschaftlicher Evidenz durch nicht hinterfragbarem Erfahrungswissen („Bauchurteile“?)</a:t>
            </a:r>
          </a:p>
        </p:txBody>
      </p:sp>
    </p:spTree>
    <p:extLst>
      <p:ext uri="{BB962C8B-B14F-4D97-AF65-F5344CB8AC3E}">
        <p14:creationId xmlns:p14="http://schemas.microsoft.com/office/powerpoint/2010/main" val="2021268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FAF9530D-DA78-49B2-A5F3-89B90241E338}" type="slidenum">
              <a:rPr lang="de-DE" smtClean="0"/>
              <a:pPr>
                <a:defRPr/>
              </a:pPr>
              <a:t>17</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35909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1259632" y="2743760"/>
            <a:ext cx="7272808" cy="1938992"/>
          </a:xfrm>
          <a:prstGeom prst="rect">
            <a:avLst/>
          </a:prstGeom>
        </p:spPr>
        <p:txBody>
          <a:bodyPr wrap="square">
            <a:spAutoFit/>
          </a:bodyPr>
          <a:lstStyle/>
          <a:p>
            <a:r>
              <a:rPr lang="de-DE" sz="2400" b="1" dirty="0"/>
              <a:t>Abfrage „</a:t>
            </a:r>
            <a:r>
              <a:rPr lang="de-DE" sz="2400" b="1" dirty="0" err="1"/>
              <a:t>standard</a:t>
            </a:r>
            <a:r>
              <a:rPr lang="de-DE" sz="2400" b="1" dirty="0"/>
              <a:t>“ = 725.443 Papers</a:t>
            </a:r>
          </a:p>
          <a:p>
            <a:endParaRPr lang="de-DE" sz="2400" b="1" dirty="0"/>
          </a:p>
          <a:p>
            <a:r>
              <a:rPr lang="de-DE" sz="2400" b="1" dirty="0"/>
              <a:t>Abfrage „</a:t>
            </a:r>
            <a:r>
              <a:rPr lang="de-DE" sz="2400" b="1" dirty="0" err="1"/>
              <a:t>gold</a:t>
            </a:r>
            <a:r>
              <a:rPr lang="de-DE" sz="2400" b="1" dirty="0"/>
              <a:t> </a:t>
            </a:r>
            <a:r>
              <a:rPr lang="de-DE" sz="2400" b="1" dirty="0" err="1"/>
              <a:t>standard</a:t>
            </a:r>
            <a:r>
              <a:rPr lang="de-DE" sz="2400" b="1" dirty="0"/>
              <a:t>“ = 53.494 Papers</a:t>
            </a:r>
          </a:p>
          <a:p>
            <a:endParaRPr lang="de-DE" sz="2400" b="1" dirty="0"/>
          </a:p>
          <a:p>
            <a:r>
              <a:rPr lang="en-US" sz="2400" b="1" dirty="0" err="1"/>
              <a:t>Abfrage</a:t>
            </a:r>
            <a:r>
              <a:rPr lang="en-US" sz="2400" b="1" dirty="0"/>
              <a:t> „good clinical practice“ = 20.005 Papers</a:t>
            </a:r>
            <a:endParaRPr lang="de-DE" sz="2400" dirty="0"/>
          </a:p>
        </p:txBody>
      </p:sp>
    </p:spTree>
    <p:extLst>
      <p:ext uri="{BB962C8B-B14F-4D97-AF65-F5344CB8AC3E}">
        <p14:creationId xmlns:p14="http://schemas.microsoft.com/office/powerpoint/2010/main" val="818535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as Schwierige am Standard ist, dass jeder ihn erwartet, aber jeder etwas anderes darunter versteht. De facto tritt uns also der Standard im Plural gegenüber."/>
          <p:cNvSpPr txBox="1"/>
          <p:nvPr/>
        </p:nvSpPr>
        <p:spPr>
          <a:xfrm>
            <a:off x="1062145" y="3185221"/>
            <a:ext cx="7974351" cy="207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defTabSz="457200">
              <a:spcBef>
                <a:spcPts val="1200"/>
              </a:spcBef>
              <a:defRPr sz="4633" b="0"/>
            </a:lvl1pPr>
          </a:lstStyle>
          <a:p>
            <a:r>
              <a:rPr sz="3257" dirty="0"/>
              <a:t>Das </a:t>
            </a:r>
            <a:r>
              <a:rPr sz="3257" dirty="0" err="1"/>
              <a:t>Schwierige</a:t>
            </a:r>
            <a:r>
              <a:rPr sz="3257" dirty="0"/>
              <a:t> am Standard </a:t>
            </a:r>
            <a:r>
              <a:rPr sz="3257" dirty="0" err="1"/>
              <a:t>ist</a:t>
            </a:r>
            <a:r>
              <a:rPr sz="3257" dirty="0"/>
              <a:t>, </a:t>
            </a:r>
            <a:r>
              <a:rPr sz="3257" dirty="0" err="1"/>
              <a:t>dass</a:t>
            </a:r>
            <a:r>
              <a:rPr sz="3257" dirty="0"/>
              <a:t> </a:t>
            </a:r>
            <a:r>
              <a:rPr sz="3257" dirty="0" err="1"/>
              <a:t>jeder</a:t>
            </a:r>
            <a:r>
              <a:rPr sz="3257" dirty="0"/>
              <a:t> </a:t>
            </a:r>
            <a:r>
              <a:rPr sz="3257" dirty="0" err="1"/>
              <a:t>ihn</a:t>
            </a:r>
            <a:r>
              <a:rPr sz="3257" dirty="0"/>
              <a:t> </a:t>
            </a:r>
            <a:r>
              <a:rPr sz="3257" dirty="0" err="1"/>
              <a:t>erwartet</a:t>
            </a:r>
            <a:r>
              <a:rPr sz="3257" dirty="0"/>
              <a:t>, </a:t>
            </a:r>
            <a:r>
              <a:rPr sz="3257" dirty="0" err="1"/>
              <a:t>aber</a:t>
            </a:r>
            <a:r>
              <a:rPr sz="3257" dirty="0"/>
              <a:t> </a:t>
            </a:r>
            <a:r>
              <a:rPr sz="3257" dirty="0" err="1"/>
              <a:t>jeder</a:t>
            </a:r>
            <a:r>
              <a:rPr sz="3257" dirty="0"/>
              <a:t> </a:t>
            </a:r>
            <a:r>
              <a:rPr sz="3257" dirty="0" err="1"/>
              <a:t>etwas</a:t>
            </a:r>
            <a:r>
              <a:rPr sz="3257" dirty="0"/>
              <a:t> </a:t>
            </a:r>
            <a:r>
              <a:rPr sz="3257" dirty="0" err="1"/>
              <a:t>anderes</a:t>
            </a:r>
            <a:r>
              <a:rPr sz="3257" dirty="0"/>
              <a:t> </a:t>
            </a:r>
            <a:r>
              <a:rPr sz="3257" dirty="0" err="1"/>
              <a:t>darunter</a:t>
            </a:r>
            <a:r>
              <a:rPr sz="3257" dirty="0"/>
              <a:t> </a:t>
            </a:r>
            <a:r>
              <a:rPr sz="3257" dirty="0" err="1"/>
              <a:t>versteht</a:t>
            </a:r>
            <a:r>
              <a:rPr sz="3257" dirty="0"/>
              <a:t>. De facto </a:t>
            </a:r>
            <a:r>
              <a:rPr sz="3257" dirty="0" err="1"/>
              <a:t>tritt</a:t>
            </a:r>
            <a:r>
              <a:rPr sz="3257" dirty="0"/>
              <a:t> </a:t>
            </a:r>
            <a:r>
              <a:rPr sz="3257" dirty="0" err="1"/>
              <a:t>uns</a:t>
            </a:r>
            <a:r>
              <a:rPr sz="3257" dirty="0"/>
              <a:t> also der Standard </a:t>
            </a:r>
            <a:r>
              <a:rPr sz="3257" dirty="0" err="1"/>
              <a:t>im</a:t>
            </a:r>
            <a:r>
              <a:rPr sz="3257" dirty="0"/>
              <a:t> Plural </a:t>
            </a:r>
            <a:r>
              <a:rPr sz="3257" dirty="0" err="1"/>
              <a:t>gegenüber</a:t>
            </a:r>
            <a:r>
              <a:rPr sz="3257" dirty="0"/>
              <a:t>. </a:t>
            </a:r>
            <a:endParaRPr sz="3164" dirty="0"/>
          </a:p>
        </p:txBody>
      </p:sp>
      <p:pic>
        <p:nvPicPr>
          <p:cNvPr id="158" name="Jansen et al 2020.jpg" descr="Jansen et al 2020.jpg"/>
          <p:cNvPicPr>
            <a:picLocks noChangeAspect="1"/>
          </p:cNvPicPr>
          <p:nvPr/>
        </p:nvPicPr>
        <p:blipFill>
          <a:blip r:embed="rId2"/>
          <a:stretch>
            <a:fillRect/>
          </a:stretch>
        </p:blipFill>
        <p:spPr>
          <a:xfrm>
            <a:off x="7581777" y="380971"/>
            <a:ext cx="1143001" cy="1768079"/>
          </a:xfrm>
          <a:prstGeom prst="rect">
            <a:avLst/>
          </a:prstGeom>
          <a:ln w="12700">
            <a:miter lim="400000"/>
          </a:ln>
        </p:spPr>
      </p:pic>
      <p:sp>
        <p:nvSpPr>
          <p:cNvPr id="159" name="Frank Ulrich Montgomery Berlin, Präsident der Bundesärztekammer…"/>
          <p:cNvSpPr txBox="1"/>
          <p:nvPr/>
        </p:nvSpPr>
        <p:spPr>
          <a:xfrm>
            <a:off x="1763688" y="436767"/>
            <a:ext cx="3430427" cy="709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defTabSz="321457">
              <a:spcBef>
                <a:spcPts val="844"/>
              </a:spcBef>
              <a:defRPr sz="1333"/>
            </a:pPr>
            <a:r>
              <a:rPr sz="937" dirty="0"/>
              <a:t>Frank Ulrich Montgomery Berlin, </a:t>
            </a:r>
            <a:r>
              <a:rPr sz="937" dirty="0" err="1"/>
              <a:t>Präsident</a:t>
            </a:r>
            <a:r>
              <a:rPr sz="937" dirty="0"/>
              <a:t> der </a:t>
            </a:r>
            <a:r>
              <a:rPr sz="937" dirty="0" err="1"/>
              <a:t>Bundesärztekammer</a:t>
            </a:r>
            <a:r>
              <a:rPr sz="937" dirty="0"/>
              <a:t> </a:t>
            </a:r>
          </a:p>
          <a:p>
            <a:pPr defTabSz="321457">
              <a:spcBef>
                <a:spcPts val="844"/>
              </a:spcBef>
              <a:defRPr sz="1333"/>
            </a:pPr>
            <a:r>
              <a:rPr sz="937" dirty="0" err="1"/>
              <a:t>Oktober</a:t>
            </a:r>
            <a:r>
              <a:rPr sz="937" dirty="0"/>
              <a:t> 2018 </a:t>
            </a:r>
          </a:p>
          <a:p>
            <a:pPr defTabSz="321457">
              <a:spcBef>
                <a:spcPts val="844"/>
              </a:spcBef>
              <a:defRPr sz="1333"/>
            </a:pPr>
            <a:r>
              <a:rPr sz="937" dirty="0" err="1"/>
              <a:t>Vorwort</a:t>
            </a:r>
            <a:endParaRPr sz="844"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423CF1BB-84F3-413F-9FF3-1F72708A5AFB}" type="slidenum">
              <a:rPr lang="de-DE" smtClean="0"/>
              <a:pPr>
                <a:defRPr/>
              </a:pPr>
              <a:t>19</a:t>
            </a:fld>
            <a:endParaRPr lang="de-DE"/>
          </a:p>
        </p:txBody>
      </p:sp>
      <p:sp>
        <p:nvSpPr>
          <p:cNvPr id="5" name="Rechteck 4"/>
          <p:cNvSpPr/>
          <p:nvPr/>
        </p:nvSpPr>
        <p:spPr>
          <a:xfrm>
            <a:off x="1331640" y="1412776"/>
            <a:ext cx="7128792" cy="5262979"/>
          </a:xfrm>
          <a:prstGeom prst="rect">
            <a:avLst/>
          </a:prstGeom>
        </p:spPr>
        <p:txBody>
          <a:bodyPr wrap="square">
            <a:spAutoFit/>
          </a:bodyPr>
          <a:lstStyle/>
          <a:p>
            <a:r>
              <a:rPr lang="de-DE" sz="2800" dirty="0"/>
              <a:t>Standard = 2 Teile</a:t>
            </a:r>
          </a:p>
          <a:p>
            <a:endParaRPr lang="de-DE" sz="2800" dirty="0"/>
          </a:p>
          <a:p>
            <a:r>
              <a:rPr lang="de-DE" sz="2800" b="1" dirty="0"/>
              <a:t>Basis-Standard </a:t>
            </a:r>
            <a:r>
              <a:rPr lang="de-DE" sz="2800" dirty="0"/>
              <a:t>= gesicherte </a:t>
            </a:r>
            <a:br>
              <a:rPr lang="de-DE" sz="2800" dirty="0"/>
            </a:br>
            <a:r>
              <a:rPr lang="de-DE" sz="2800" dirty="0"/>
              <a:t>Bereiche, die als abgeschlossen </a:t>
            </a:r>
            <a:br>
              <a:rPr lang="de-DE" sz="2800" dirty="0"/>
            </a:br>
            <a:r>
              <a:rPr lang="de-DE" sz="2800" dirty="0"/>
              <a:t>gelten können</a:t>
            </a:r>
          </a:p>
          <a:p>
            <a:endParaRPr lang="de-DE" sz="2800" dirty="0"/>
          </a:p>
          <a:p>
            <a:r>
              <a:rPr lang="de-DE" sz="2800" b="1" dirty="0"/>
              <a:t>dynamischer Anteil </a:t>
            </a:r>
            <a:r>
              <a:rPr lang="de-DE" sz="2800" dirty="0"/>
              <a:t>= hat nur so lange Bestand bis das Bessere das Gute überholt</a:t>
            </a:r>
          </a:p>
          <a:p>
            <a:endParaRPr lang="de-DE" sz="2800" dirty="0"/>
          </a:p>
          <a:p>
            <a:r>
              <a:rPr lang="de-DE" sz="2800" dirty="0"/>
              <a:t>„..</a:t>
            </a:r>
            <a:r>
              <a:rPr lang="de-DE" sz="2800" b="1" dirty="0"/>
              <a:t>Standard </a:t>
            </a:r>
            <a:r>
              <a:rPr lang="de-DE" sz="2800" dirty="0"/>
              <a:t>ist das Ergebnis wissenschaftlicher Auseinandersetzungen</a:t>
            </a:r>
          </a:p>
          <a:p>
            <a:r>
              <a:rPr lang="de-DE" sz="2800" dirty="0"/>
              <a:t>vor dem Tribunal der Chirurgie“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981" y="332656"/>
            <a:ext cx="189547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1403648" y="260648"/>
            <a:ext cx="4572000" cy="923330"/>
          </a:xfrm>
          <a:prstGeom prst="rect">
            <a:avLst/>
          </a:prstGeom>
        </p:spPr>
        <p:txBody>
          <a:bodyPr>
            <a:spAutoFit/>
          </a:bodyPr>
          <a:lstStyle/>
          <a:p>
            <a:r>
              <a:rPr lang="de-DE" b="1" dirty="0"/>
              <a:t>Carstensen 1984 </a:t>
            </a:r>
            <a:r>
              <a:rPr lang="de-DE" b="1" dirty="0" err="1"/>
              <a:t>Langenbecks</a:t>
            </a:r>
            <a:r>
              <a:rPr lang="de-DE" b="1" dirty="0"/>
              <a:t> Archiv für Chirurgie, </a:t>
            </a:r>
            <a:r>
              <a:rPr lang="de-DE" b="1" dirty="0" err="1"/>
              <a:t>Dtsch.Ärztebl</a:t>
            </a:r>
            <a:r>
              <a:rPr lang="de-DE" b="1" dirty="0"/>
              <a:t> 2004 101 A-1490</a:t>
            </a:r>
          </a:p>
        </p:txBody>
      </p:sp>
    </p:spTree>
    <p:extLst>
      <p:ext uri="{BB962C8B-B14F-4D97-AF65-F5344CB8AC3E}">
        <p14:creationId xmlns:p14="http://schemas.microsoft.com/office/powerpoint/2010/main" val="3643601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A62BA22-5B60-43BC-9B50-274D05C7CF57}"/>
              </a:ext>
            </a:extLst>
          </p:cNvPr>
          <p:cNvSpPr>
            <a:spLocks noGrp="1"/>
          </p:cNvSpPr>
          <p:nvPr>
            <p:ph type="title"/>
          </p:nvPr>
        </p:nvSpPr>
        <p:spPr/>
        <p:txBody>
          <a:bodyPr/>
          <a:lstStyle/>
          <a:p>
            <a:r>
              <a:rPr lang="de-DE" dirty="0"/>
              <a:t>Auf Seiten des Juristen*</a:t>
            </a:r>
          </a:p>
        </p:txBody>
      </p:sp>
      <p:sp>
        <p:nvSpPr>
          <p:cNvPr id="5" name="Textplatzhalter 4">
            <a:extLst>
              <a:ext uri="{FF2B5EF4-FFF2-40B4-BE49-F238E27FC236}">
                <a16:creationId xmlns:a16="http://schemas.microsoft.com/office/drawing/2014/main" id="{BD97AAC5-EF73-437A-A5EB-0B08B9C3F1F4}"/>
              </a:ext>
            </a:extLst>
          </p:cNvPr>
          <p:cNvSpPr>
            <a:spLocks noGrp="1"/>
          </p:cNvSpPr>
          <p:nvPr>
            <p:ph type="body" idx="1"/>
          </p:nvPr>
        </p:nvSpPr>
        <p:spPr/>
        <p:txBody>
          <a:bodyPr/>
          <a:lstStyle/>
          <a:p>
            <a:endParaRPr lang="de-DE"/>
          </a:p>
        </p:txBody>
      </p:sp>
      <p:sp>
        <p:nvSpPr>
          <p:cNvPr id="6" name="Textfeld 5">
            <a:extLst>
              <a:ext uri="{FF2B5EF4-FFF2-40B4-BE49-F238E27FC236}">
                <a16:creationId xmlns:a16="http://schemas.microsoft.com/office/drawing/2014/main" id="{FD1DBB5D-EBF1-42FD-B8B9-56018D1A97D1}"/>
              </a:ext>
            </a:extLst>
          </p:cNvPr>
          <p:cNvSpPr txBox="1"/>
          <p:nvPr/>
        </p:nvSpPr>
        <p:spPr>
          <a:xfrm>
            <a:off x="2578392" y="4365104"/>
            <a:ext cx="6400800" cy="923330"/>
          </a:xfrm>
          <a:prstGeom prst="rect">
            <a:avLst/>
          </a:prstGeom>
          <a:noFill/>
        </p:spPr>
        <p:txBody>
          <a:bodyPr wrap="square" rtlCol="0">
            <a:spAutoFit/>
          </a:bodyPr>
          <a:lstStyle/>
          <a:p>
            <a:r>
              <a:rPr lang="de-DE" b="1" dirty="0">
                <a:solidFill>
                  <a:srgbClr val="0070C0"/>
                </a:solidFill>
              </a:rPr>
              <a:t>* Der Vortrag nutzt ausschließlich aus sprachlichen Gründen  das generische Maskulinum, möchte aber alle Geschlechtsidentitäten ansprechen!!</a:t>
            </a:r>
          </a:p>
        </p:txBody>
      </p:sp>
    </p:spTree>
    <p:extLst>
      <p:ext uri="{BB962C8B-B14F-4D97-AF65-F5344CB8AC3E}">
        <p14:creationId xmlns:p14="http://schemas.microsoft.com/office/powerpoint/2010/main" val="2691191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423CF1BB-84F3-413F-9FF3-1F72708A5AFB}" type="slidenum">
              <a:rPr lang="de-DE" smtClean="0"/>
              <a:pPr>
                <a:defRPr/>
              </a:pPr>
              <a:t>20</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4492707" cy="140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1331640" y="2244928"/>
            <a:ext cx="7344816" cy="3477875"/>
          </a:xfrm>
          <a:prstGeom prst="rect">
            <a:avLst/>
          </a:prstGeom>
        </p:spPr>
        <p:txBody>
          <a:bodyPr wrap="square">
            <a:spAutoFit/>
          </a:bodyPr>
          <a:lstStyle/>
          <a:p>
            <a:r>
              <a:rPr lang="de-DE" sz="2000" dirty="0"/>
              <a:t>Der Begriff </a:t>
            </a:r>
            <a:r>
              <a:rPr lang="de-DE" sz="2000" b="1" dirty="0"/>
              <a:t>Standard </a:t>
            </a:r>
            <a:r>
              <a:rPr lang="de-DE" sz="2000" dirty="0"/>
              <a:t>impliziert in vielen Ländern die strikte</a:t>
            </a:r>
          </a:p>
          <a:p>
            <a:r>
              <a:rPr lang="de-DE" sz="2000" dirty="0"/>
              <a:t>Anwendung und nahezu ausnahmslose Befolgung in einer genau festgelegten medizinischen Situation.</a:t>
            </a:r>
          </a:p>
          <a:p>
            <a:endParaRPr lang="de-DE" sz="2000" dirty="0"/>
          </a:p>
          <a:p>
            <a:r>
              <a:rPr lang="de-DE" sz="2000" dirty="0"/>
              <a:t>In diesem Sinne definieren Standards die </a:t>
            </a:r>
            <a:r>
              <a:rPr lang="de-DE" sz="2000" b="1" dirty="0"/>
              <a:t>exakte Quantität </a:t>
            </a:r>
            <a:r>
              <a:rPr lang="de-DE" sz="2000" dirty="0"/>
              <a:t>bzw. das </a:t>
            </a:r>
            <a:r>
              <a:rPr lang="de-DE" sz="2000" b="1" dirty="0"/>
              <a:t>Maß der Erfüllung </a:t>
            </a:r>
            <a:r>
              <a:rPr lang="de-DE" sz="2000" dirty="0"/>
              <a:t>eines Kriteriums für </a:t>
            </a:r>
            <a:r>
              <a:rPr lang="de-DE" sz="2000" b="1" dirty="0"/>
              <a:t>adäquates, akzeptables bzw. optimales Qualität</a:t>
            </a:r>
            <a:r>
              <a:rPr lang="de-DE" sz="2000" dirty="0"/>
              <a:t>sniveau.</a:t>
            </a:r>
          </a:p>
          <a:p>
            <a:endParaRPr lang="de-DE" sz="2000" dirty="0"/>
          </a:p>
          <a:p>
            <a:r>
              <a:rPr lang="de-DE" sz="2000" dirty="0"/>
              <a:t>Der Standard gibt an, welches der </a:t>
            </a:r>
            <a:r>
              <a:rPr lang="de-DE" sz="2000" b="1" dirty="0"/>
              <a:t>wünschenswerten Ziele als erreichbar gilt </a:t>
            </a:r>
            <a:r>
              <a:rPr lang="de-DE" sz="2000" dirty="0"/>
              <a:t>und erreicht werden soll, bzw. benennt das Ziel, das man sich setzen sollte.</a:t>
            </a:r>
          </a:p>
        </p:txBody>
      </p:sp>
      <p:sp>
        <p:nvSpPr>
          <p:cNvPr id="6" name="Textfeld 5"/>
          <p:cNvSpPr txBox="1"/>
          <p:nvPr/>
        </p:nvSpPr>
        <p:spPr>
          <a:xfrm>
            <a:off x="1331640" y="5949280"/>
            <a:ext cx="7597016" cy="646331"/>
          </a:xfrm>
          <a:prstGeom prst="rect">
            <a:avLst/>
          </a:prstGeom>
          <a:noFill/>
        </p:spPr>
        <p:txBody>
          <a:bodyPr wrap="none" rtlCol="0">
            <a:spAutoFit/>
          </a:bodyPr>
          <a:lstStyle/>
          <a:p>
            <a:r>
              <a:rPr lang="de-DE" dirty="0"/>
              <a:t>http://www.evimed.info/mediapool/46/460824/data/Publ2/zaefq_go04.pdf</a:t>
            </a:r>
          </a:p>
          <a:p>
            <a:endParaRPr lang="de-DE" dirty="0"/>
          </a:p>
        </p:txBody>
      </p:sp>
      <p:pic>
        <p:nvPicPr>
          <p:cNvPr id="2050" name="Picture 2" descr="Bildergebnis für ollenschläger äz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4624"/>
            <a:ext cx="1559060" cy="204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40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FAF9530D-DA78-49B2-A5F3-89B90241E338}" type="slidenum">
              <a:rPr lang="de-DE" smtClean="0"/>
              <a:pPr>
                <a:defRPr/>
              </a:pPr>
              <a:t>21</a:t>
            </a:fld>
            <a:endParaRPr lang="de-DE"/>
          </a:p>
        </p:txBody>
      </p:sp>
      <p:pic>
        <p:nvPicPr>
          <p:cNvPr id="7" name="Grafik 6"/>
          <p:cNvPicPr/>
          <p:nvPr/>
        </p:nvPicPr>
        <p:blipFill rotWithShape="1">
          <a:blip r:embed="rId2"/>
          <a:srcRect l="24035" t="17059" r="43881" b="5882"/>
          <a:stretch/>
        </p:blipFill>
        <p:spPr bwMode="auto">
          <a:xfrm>
            <a:off x="5918592" y="1268760"/>
            <a:ext cx="2952327" cy="3600399"/>
          </a:xfrm>
          <a:prstGeom prst="rect">
            <a:avLst/>
          </a:prstGeom>
          <a:ln>
            <a:noFill/>
          </a:ln>
          <a:extLst>
            <a:ext uri="{53640926-AAD7-44D8-BBD7-CCE9431645EC}">
              <a14:shadowObscured xmlns:a14="http://schemas.microsoft.com/office/drawing/2010/main"/>
            </a:ext>
          </a:extLst>
        </p:spPr>
      </p:pic>
      <p:sp>
        <p:nvSpPr>
          <p:cNvPr id="8" name="Textfeld 7"/>
          <p:cNvSpPr txBox="1"/>
          <p:nvPr/>
        </p:nvSpPr>
        <p:spPr>
          <a:xfrm>
            <a:off x="1043608" y="476672"/>
            <a:ext cx="4320480" cy="1477328"/>
          </a:xfrm>
          <a:prstGeom prst="rect">
            <a:avLst/>
          </a:prstGeom>
          <a:noFill/>
        </p:spPr>
        <p:txBody>
          <a:bodyPr wrap="square" rtlCol="0">
            <a:spAutoFit/>
          </a:bodyPr>
          <a:lstStyle/>
          <a:p>
            <a:r>
              <a:rPr lang="de-DE" b="1" dirty="0"/>
              <a:t>Ärztliche Behandlungsfehler: Ein neues Qualitätsbewusstsein</a:t>
            </a:r>
          </a:p>
          <a:p>
            <a:r>
              <a:rPr lang="de-DE" b="1" dirty="0" err="1"/>
              <a:t>Dtsch</a:t>
            </a:r>
            <a:r>
              <a:rPr lang="de-DE" b="1" dirty="0"/>
              <a:t> </a:t>
            </a:r>
            <a:r>
              <a:rPr lang="de-DE" b="1" dirty="0" err="1"/>
              <a:t>Arztebl</a:t>
            </a:r>
            <a:r>
              <a:rPr lang="de-DE" b="1" dirty="0"/>
              <a:t> 2003; 100(18): A-1175 / B-988 / C-924</a:t>
            </a:r>
          </a:p>
          <a:p>
            <a:r>
              <a:rPr lang="de-DE" b="1" dirty="0" err="1"/>
              <a:t>Klinkhammer</a:t>
            </a:r>
            <a:r>
              <a:rPr lang="de-DE" b="1" dirty="0"/>
              <a:t>, Gisela</a:t>
            </a:r>
          </a:p>
        </p:txBody>
      </p:sp>
      <p:sp>
        <p:nvSpPr>
          <p:cNvPr id="9" name="Textfeld 8"/>
          <p:cNvSpPr txBox="1"/>
          <p:nvPr/>
        </p:nvSpPr>
        <p:spPr>
          <a:xfrm>
            <a:off x="1043608" y="2924944"/>
            <a:ext cx="5557932" cy="3416320"/>
          </a:xfrm>
          <a:prstGeom prst="rect">
            <a:avLst/>
          </a:prstGeom>
          <a:noFill/>
        </p:spPr>
        <p:txBody>
          <a:bodyPr wrap="none" rtlCol="0">
            <a:spAutoFit/>
          </a:bodyPr>
          <a:lstStyle/>
          <a:p>
            <a:r>
              <a:rPr lang="de-DE" dirty="0"/>
              <a:t>Helmich bringt es folgendermaßen auf den Punkt:</a:t>
            </a:r>
          </a:p>
          <a:p>
            <a:r>
              <a:rPr lang="de-DE" b="1" dirty="0"/>
              <a:t>„Ein Behandlungsfehler liegt dann vor, wenn</a:t>
            </a:r>
          </a:p>
          <a:p>
            <a:r>
              <a:rPr lang="de-DE" b="1" dirty="0"/>
              <a:t>eine Behandlung vom Stand des Wissens</a:t>
            </a:r>
          </a:p>
          <a:p>
            <a:r>
              <a:rPr lang="de-DE" b="1" dirty="0"/>
              <a:t>(</a:t>
            </a:r>
            <a:r>
              <a:rPr lang="de-DE" b="1" dirty="0" err="1"/>
              <a:t>state</a:t>
            </a:r>
            <a:r>
              <a:rPr lang="de-DE" b="1" dirty="0"/>
              <a:t> </a:t>
            </a:r>
            <a:r>
              <a:rPr lang="de-DE" b="1" dirty="0" err="1"/>
              <a:t>of</a:t>
            </a:r>
            <a:r>
              <a:rPr lang="de-DE" b="1" dirty="0"/>
              <a:t> </a:t>
            </a:r>
            <a:r>
              <a:rPr lang="de-DE" b="1" dirty="0" err="1"/>
              <a:t>the</a:t>
            </a:r>
            <a:r>
              <a:rPr lang="de-DE" b="1" dirty="0"/>
              <a:t> </a:t>
            </a:r>
            <a:r>
              <a:rPr lang="de-DE" b="1" dirty="0" err="1"/>
              <a:t>art</a:t>
            </a:r>
            <a:r>
              <a:rPr lang="de-DE" b="1" dirty="0"/>
              <a:t>) ohne eine begründende</a:t>
            </a:r>
          </a:p>
          <a:p>
            <a:r>
              <a:rPr lang="de-DE" b="1" dirty="0"/>
              <a:t>Erklärung abweicht.“</a:t>
            </a:r>
          </a:p>
          <a:p>
            <a:r>
              <a:rPr lang="de-DE" dirty="0"/>
              <a:t>Und: </a:t>
            </a:r>
            <a:r>
              <a:rPr lang="de-DE" b="1" dirty="0"/>
              <a:t>„Es muss ein objektiv feststellbarer</a:t>
            </a:r>
          </a:p>
          <a:p>
            <a:r>
              <a:rPr lang="de-DE" b="1" dirty="0"/>
              <a:t>Schaden entstanden sein“</a:t>
            </a:r>
            <a:r>
              <a:rPr lang="de-DE" dirty="0"/>
              <a:t>, ergänzte Schlund.</a:t>
            </a:r>
          </a:p>
          <a:p>
            <a:r>
              <a:rPr lang="de-DE" dirty="0"/>
              <a:t>Zum medizinischen Stand des Wissens gehöre auch</a:t>
            </a:r>
          </a:p>
          <a:p>
            <a:r>
              <a:rPr lang="de-DE" dirty="0"/>
              <a:t>das </a:t>
            </a:r>
            <a:r>
              <a:rPr lang="de-DE" b="1" dirty="0"/>
              <a:t>Erkennen der eigenen Grenzen. </a:t>
            </a:r>
            <a:r>
              <a:rPr lang="de-DE" dirty="0"/>
              <a:t>Schlund:</a:t>
            </a:r>
          </a:p>
          <a:p>
            <a:r>
              <a:rPr lang="de-DE" b="1" dirty="0"/>
              <a:t>„Die Überweisung und die Wahrnehmung der</a:t>
            </a:r>
          </a:p>
          <a:p>
            <a:r>
              <a:rPr lang="de-DE" b="1" dirty="0"/>
              <a:t>eigenen Kompetenzgrenze ist im Stand des</a:t>
            </a:r>
          </a:p>
          <a:p>
            <a:r>
              <a:rPr lang="de-DE" b="1" dirty="0"/>
              <a:t>Wissens zweifelsfrei definiert.“</a:t>
            </a:r>
            <a:endParaRPr lang="de-DE" dirty="0"/>
          </a:p>
        </p:txBody>
      </p:sp>
      <p:pic>
        <p:nvPicPr>
          <p:cNvPr id="3074" name="Picture 2" descr="Bildergebnis für dr. hellmich allgemeinmediz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1539288"/>
            <a:ext cx="936104" cy="13791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dergebnis für schlund ol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3743" y="1412776"/>
            <a:ext cx="1010946" cy="129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17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F1340-2ECF-4CA9-877D-4B9FA4D18F16}"/>
              </a:ext>
            </a:extLst>
          </p:cNvPr>
          <p:cNvSpPr>
            <a:spLocks noGrp="1"/>
          </p:cNvSpPr>
          <p:nvPr>
            <p:ph type="title"/>
          </p:nvPr>
        </p:nvSpPr>
        <p:spPr/>
        <p:txBody>
          <a:bodyPr/>
          <a:lstStyle/>
          <a:p>
            <a:r>
              <a:rPr lang="de-DE" dirty="0"/>
              <a:t>Helfen Leitlinien weiter?</a:t>
            </a:r>
          </a:p>
        </p:txBody>
      </p:sp>
      <p:sp>
        <p:nvSpPr>
          <p:cNvPr id="3" name="Textplatzhalter 2">
            <a:extLst>
              <a:ext uri="{FF2B5EF4-FFF2-40B4-BE49-F238E27FC236}">
                <a16:creationId xmlns:a16="http://schemas.microsoft.com/office/drawing/2014/main" id="{37B951CC-1C05-4C62-BFFB-5026E0B53608}"/>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337295934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Leitlinien – Medizinische Sicht</a:t>
            </a:r>
          </a:p>
        </p:txBody>
      </p:sp>
      <p:sp>
        <p:nvSpPr>
          <p:cNvPr id="13315" name="Inhaltsplatzhalter 2"/>
          <p:cNvSpPr>
            <a:spLocks noGrp="1"/>
          </p:cNvSpPr>
          <p:nvPr>
            <p:ph idx="1"/>
          </p:nvPr>
        </p:nvSpPr>
        <p:spPr/>
        <p:txBody>
          <a:bodyPr/>
          <a:lstStyle/>
          <a:p>
            <a:r>
              <a:rPr lang="de-DE" altLang="de-DE" sz="2400" dirty="0"/>
              <a:t>Leitlinien sind wichtige und effektive Instrumente der </a:t>
            </a:r>
            <a:r>
              <a:rPr lang="de-DE" altLang="de-DE" sz="2400" b="1" i="1" dirty="0">
                <a:solidFill>
                  <a:srgbClr val="FF0000"/>
                </a:solidFill>
              </a:rPr>
              <a:t>Qualitätsentwicklung</a:t>
            </a:r>
            <a:r>
              <a:rPr lang="de-DE" altLang="de-DE" sz="2400" dirty="0"/>
              <a:t> im Gesundheitswesen. Ihr vorrangiges Ziel ist die </a:t>
            </a:r>
            <a:r>
              <a:rPr lang="de-DE" altLang="de-DE" sz="2400" b="1" dirty="0">
                <a:solidFill>
                  <a:srgbClr val="FF0000"/>
                </a:solidFill>
              </a:rPr>
              <a:t>Verbesserung der medizinischen Versorgung durch die Vermittlung von aktuellem Wissen. </a:t>
            </a:r>
            <a:r>
              <a:rPr lang="de-DE" altLang="de-DE" sz="2400" dirty="0"/>
              <a:t>Dem einzelnen Arzt ist es unter dem Zeitdruck des klinischen Alltags kaum noch möglich, neue Entwicklungen und Publikationen regelmäßig zu verfolgen und methodenkritisch zu bewerten.</a:t>
            </a:r>
            <a:br>
              <a:rPr lang="de-DE" altLang="de-DE" sz="2400" dirty="0"/>
            </a:br>
            <a:r>
              <a:rPr lang="de-DE" altLang="de-DE" sz="1800" dirty="0">
                <a:solidFill>
                  <a:srgbClr val="0070C0"/>
                </a:solidFill>
              </a:rPr>
              <a:t>Muche-Borowski/Kopp, Z Herz- Thorax- </a:t>
            </a:r>
            <a:r>
              <a:rPr lang="de-DE" altLang="de-DE" sz="1800" dirty="0" err="1">
                <a:solidFill>
                  <a:srgbClr val="0070C0"/>
                </a:solidFill>
              </a:rPr>
              <a:t>Gefäßchir</a:t>
            </a:r>
            <a:r>
              <a:rPr lang="de-DE" altLang="de-DE" sz="1800" dirty="0">
                <a:solidFill>
                  <a:srgbClr val="0070C0"/>
                </a:solidFill>
              </a:rPr>
              <a:t> 2011, 25:217–223</a:t>
            </a:r>
          </a:p>
        </p:txBody>
      </p:sp>
      <p:sp>
        <p:nvSpPr>
          <p:cNvPr id="3" name="Foliennummernplatzhalter 2"/>
          <p:cNvSpPr>
            <a:spLocks noGrp="1"/>
          </p:cNvSpPr>
          <p:nvPr>
            <p:ph type="sldNum" sz="quarter" idx="12"/>
          </p:nvPr>
        </p:nvSpPr>
        <p:spPr/>
        <p:txBody>
          <a:bodyPr/>
          <a:lstStyle/>
          <a:p>
            <a:pPr>
              <a:defRPr/>
            </a:pPr>
            <a:fld id="{BAD0500C-9B30-4050-BD0E-96BB298B330A}" type="slidenum">
              <a:rPr lang="de-DE" smtClean="0"/>
              <a:pPr>
                <a:defRPr/>
              </a:pPr>
              <a:t>23</a:t>
            </a:fld>
            <a:endParaRPr lang="de-DE"/>
          </a:p>
        </p:txBody>
      </p:sp>
    </p:spTree>
    <p:extLst>
      <p:ext uri="{BB962C8B-B14F-4D97-AF65-F5344CB8AC3E}">
        <p14:creationId xmlns:p14="http://schemas.microsoft.com/office/powerpoint/2010/main" val="1868543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DE" dirty="0"/>
              <a:t>Leitlinien</a:t>
            </a:r>
          </a:p>
        </p:txBody>
      </p:sp>
      <p:sp>
        <p:nvSpPr>
          <p:cNvPr id="28675" name="Inhaltsplatzhalter 2"/>
          <p:cNvSpPr>
            <a:spLocks noGrp="1"/>
          </p:cNvSpPr>
          <p:nvPr>
            <p:ph idx="1"/>
          </p:nvPr>
        </p:nvSpPr>
        <p:spPr/>
        <p:txBody>
          <a:bodyPr/>
          <a:lstStyle/>
          <a:p>
            <a:pPr eaLnBrk="1" hangingPunct="1"/>
            <a:r>
              <a:rPr lang="de-DE" altLang="de-DE" sz="2000" b="1" dirty="0"/>
              <a:t>Leitlinien für Diagnostik und Therapie </a:t>
            </a:r>
            <a:r>
              <a:rPr lang="de-DE" altLang="de-DE" sz="2000" dirty="0"/>
              <a:t>der AWMF (AG der Wissenschaftlichen Medizinischen Fachgesellschaften e.V.) </a:t>
            </a:r>
          </a:p>
          <a:p>
            <a:pPr algn="ctr" eaLnBrk="1" hangingPunct="1">
              <a:buFont typeface="Wingdings 2" pitchFamily="18" charset="2"/>
              <a:buNone/>
            </a:pPr>
            <a:r>
              <a:rPr lang="de-DE" altLang="de-DE" sz="2000" b="1" dirty="0">
                <a:solidFill>
                  <a:srgbClr val="FF0000"/>
                </a:solidFill>
              </a:rPr>
              <a:t>http://www.awmf.org/</a:t>
            </a:r>
          </a:p>
          <a:p>
            <a:pPr eaLnBrk="1" hangingPunct="1"/>
            <a:r>
              <a:rPr lang="de-DE" altLang="de-DE" sz="2000" dirty="0"/>
              <a:t>Leitlinien geben Stand des Wissens wieder und </a:t>
            </a:r>
          </a:p>
          <a:p>
            <a:pPr eaLnBrk="1" hangingPunct="1"/>
            <a:r>
              <a:rPr lang="de-DE" altLang="de-DE" sz="2000" dirty="0"/>
              <a:t>nach Entwicklungsstufen gelistet:</a:t>
            </a:r>
          </a:p>
          <a:p>
            <a:pPr eaLnBrk="1" hangingPunct="1"/>
            <a:r>
              <a:rPr lang="de-DE" altLang="de-DE" sz="2000" b="1" dirty="0"/>
              <a:t>Stufe 1: Expertengruppe = S1 </a:t>
            </a:r>
            <a:endParaRPr lang="de-DE" altLang="de-DE" sz="2000" dirty="0"/>
          </a:p>
          <a:p>
            <a:pPr eaLnBrk="1" hangingPunct="1"/>
            <a:r>
              <a:rPr lang="de-DE" altLang="de-DE" sz="2000" b="1" dirty="0"/>
              <a:t>Stufe 2:</a:t>
            </a:r>
          </a:p>
          <a:p>
            <a:pPr eaLnBrk="1" hangingPunct="1"/>
            <a:r>
              <a:rPr lang="de-DE" altLang="de-DE" sz="2000" dirty="0"/>
              <a:t>formale </a:t>
            </a:r>
            <a:r>
              <a:rPr lang="de-DE" altLang="de-DE" sz="2000" dirty="0" err="1"/>
              <a:t>evidence</a:t>
            </a:r>
            <a:r>
              <a:rPr lang="de-DE" altLang="de-DE" sz="2000" dirty="0"/>
              <a:t>-Recherche = </a:t>
            </a:r>
            <a:r>
              <a:rPr lang="de-DE" altLang="de-DE" sz="2000" b="1" dirty="0"/>
              <a:t>S2e</a:t>
            </a:r>
          </a:p>
          <a:p>
            <a:pPr eaLnBrk="1" hangingPunct="1"/>
            <a:r>
              <a:rPr lang="de-DE" altLang="de-DE" sz="2000" dirty="0"/>
              <a:t>formale Konsensfindung = </a:t>
            </a:r>
            <a:r>
              <a:rPr lang="de-DE" altLang="de-DE" sz="2000" b="1" dirty="0"/>
              <a:t>S2k</a:t>
            </a:r>
          </a:p>
          <a:p>
            <a:pPr eaLnBrk="1" hangingPunct="1"/>
            <a:r>
              <a:rPr lang="de-DE" altLang="de-DE" sz="2000" b="1" dirty="0"/>
              <a:t>Stufe 3:</a:t>
            </a:r>
          </a:p>
          <a:p>
            <a:pPr eaLnBrk="1" hangingPunct="1"/>
            <a:r>
              <a:rPr lang="de-DE" altLang="de-DE" sz="2000" dirty="0"/>
              <a:t>alle Elemente systematischer Entwicklung = </a:t>
            </a:r>
            <a:r>
              <a:rPr lang="de-DE" altLang="de-DE" sz="2000" b="1" dirty="0"/>
              <a:t>S 3</a:t>
            </a:r>
          </a:p>
          <a:p>
            <a:pPr eaLnBrk="1" hangingPunct="1"/>
            <a:r>
              <a:rPr lang="de-DE" altLang="de-DE" sz="2000" dirty="0"/>
              <a:t>IDA = interdisziplinärer Abgleich</a:t>
            </a:r>
          </a:p>
        </p:txBody>
      </p:sp>
      <p:sp>
        <p:nvSpPr>
          <p:cNvPr id="3" name="Foliennummernplatzhalter 2"/>
          <p:cNvSpPr>
            <a:spLocks noGrp="1"/>
          </p:cNvSpPr>
          <p:nvPr>
            <p:ph type="sldNum" sz="quarter" idx="12"/>
          </p:nvPr>
        </p:nvSpPr>
        <p:spPr/>
        <p:txBody>
          <a:bodyPr/>
          <a:lstStyle/>
          <a:p>
            <a:pPr>
              <a:defRPr/>
            </a:pPr>
            <a:fld id="{BAD0500C-9B30-4050-BD0E-96BB298B330A}" type="slidenum">
              <a:rPr lang="de-DE" smtClean="0"/>
              <a:pPr>
                <a:defRPr/>
              </a:pPr>
              <a:t>24</a:t>
            </a:fld>
            <a:endParaRPr lang="de-DE"/>
          </a:p>
        </p:txBody>
      </p:sp>
    </p:spTree>
    <p:extLst>
      <p:ext uri="{BB962C8B-B14F-4D97-AF65-F5344CB8AC3E}">
        <p14:creationId xmlns:p14="http://schemas.microsoft.com/office/powerpoint/2010/main" val="2500207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171700"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fr-FR" altLang="fr-FR" sz="4400">
              <a:solidFill>
                <a:schemeClr val="bg1"/>
              </a:solidFill>
              <a:latin typeface="Times New Roman" pitchFamily="18" charset="0"/>
            </a:endParaRPr>
          </a:p>
        </p:txBody>
      </p:sp>
      <p:sp>
        <p:nvSpPr>
          <p:cNvPr id="29699" name="Rectangle 3"/>
          <p:cNvSpPr>
            <a:spLocks noChangeArrowheads="1"/>
          </p:cNvSpPr>
          <p:nvPr/>
        </p:nvSpPr>
        <p:spPr bwMode="auto">
          <a:xfrm>
            <a:off x="2171700"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fr-FR" altLang="fr-FR" sz="4400">
              <a:solidFill>
                <a:schemeClr val="bg1"/>
              </a:solidFill>
              <a:latin typeface="Times New Roman" pitchFamily="18" charset="0"/>
            </a:endParaRPr>
          </a:p>
        </p:txBody>
      </p:sp>
      <p:sp>
        <p:nvSpPr>
          <p:cNvPr id="29700" name="Rectangle 4"/>
          <p:cNvSpPr>
            <a:spLocks noChangeArrowheads="1"/>
          </p:cNvSpPr>
          <p:nvPr/>
        </p:nvSpPr>
        <p:spPr bwMode="auto">
          <a:xfrm>
            <a:off x="2171700"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fr-FR" altLang="fr-FR" sz="4400">
              <a:solidFill>
                <a:schemeClr val="bg1"/>
              </a:solidFill>
              <a:latin typeface="Times New Roman" pitchFamily="18" charset="0"/>
            </a:endParaRPr>
          </a:p>
        </p:txBody>
      </p:sp>
      <p:sp>
        <p:nvSpPr>
          <p:cNvPr id="29701" name="Text Box 5"/>
          <p:cNvSpPr txBox="1">
            <a:spLocks noChangeArrowheads="1"/>
          </p:cNvSpPr>
          <p:nvPr/>
        </p:nvSpPr>
        <p:spPr bwMode="auto">
          <a:xfrm>
            <a:off x="6019800" y="1139825"/>
            <a:ext cx="2895600"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2000" b="1">
                <a:solidFill>
                  <a:schemeClr val="accent2"/>
                </a:solidFill>
                <a:latin typeface="Arial" charset="0"/>
              </a:rPr>
              <a:t>Empfehlungsgrad</a:t>
            </a:r>
          </a:p>
        </p:txBody>
      </p:sp>
      <p:sp>
        <p:nvSpPr>
          <p:cNvPr id="29702" name="Text Box 6"/>
          <p:cNvSpPr txBox="1">
            <a:spLocks noChangeArrowheads="1"/>
          </p:cNvSpPr>
          <p:nvPr/>
        </p:nvSpPr>
        <p:spPr bwMode="auto">
          <a:xfrm>
            <a:off x="6115050" y="17907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1800">
                <a:solidFill>
                  <a:schemeClr val="accent2"/>
                </a:solidFill>
                <a:latin typeface="Arial" charset="0"/>
              </a:rPr>
              <a:t>Starke Empfehlung</a:t>
            </a:r>
          </a:p>
          <a:p>
            <a:pPr algn="ctr" eaLnBrk="1" hangingPunct="1">
              <a:spcBef>
                <a:spcPct val="0"/>
              </a:spcBef>
              <a:buClrTx/>
              <a:buSzTx/>
              <a:buFontTx/>
              <a:buNone/>
            </a:pPr>
            <a:r>
              <a:rPr lang="de-DE" altLang="fr-FR" sz="1800">
                <a:latin typeface="Arial" charset="0"/>
              </a:rPr>
              <a:t>A,  </a:t>
            </a:r>
            <a:r>
              <a:rPr lang="de-DE" altLang="fr-FR" sz="1800">
                <a:latin typeface="Times New Roman" pitchFamily="18" charset="0"/>
                <a:cs typeface="Times New Roman" pitchFamily="18" charset="0"/>
                <a:sym typeface="Symbol" pitchFamily="18" charset="2"/>
              </a:rPr>
              <a:t>, </a:t>
            </a:r>
            <a:r>
              <a:rPr lang="de-DE" altLang="fr-FR" sz="1800">
                <a:latin typeface="Arial" charset="0"/>
                <a:cs typeface="Times New Roman" pitchFamily="18" charset="0"/>
                <a:sym typeface="Symbol" pitchFamily="18" charset="2"/>
              </a:rPr>
              <a:t>„soll“</a:t>
            </a:r>
            <a:r>
              <a:rPr lang="de-DE" altLang="fr-FR" sz="1800" b="1">
                <a:solidFill>
                  <a:schemeClr val="accent2"/>
                </a:solidFill>
                <a:latin typeface="Arial" charset="0"/>
              </a:rPr>
              <a:t> </a:t>
            </a:r>
          </a:p>
        </p:txBody>
      </p:sp>
      <p:sp>
        <p:nvSpPr>
          <p:cNvPr id="29703" name="Text Box 7"/>
          <p:cNvSpPr txBox="1">
            <a:spLocks noChangeArrowheads="1"/>
          </p:cNvSpPr>
          <p:nvPr/>
        </p:nvSpPr>
        <p:spPr bwMode="auto">
          <a:xfrm>
            <a:off x="6451600" y="26527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1600">
                <a:solidFill>
                  <a:schemeClr val="accent2"/>
                </a:solidFill>
                <a:latin typeface="Arial" charset="0"/>
                <a:sym typeface="Symbol" pitchFamily="18" charset="2"/>
              </a:rPr>
              <a:t>Empfehlung</a:t>
            </a:r>
          </a:p>
          <a:p>
            <a:pPr algn="ctr" eaLnBrk="1" hangingPunct="1">
              <a:spcBef>
                <a:spcPct val="0"/>
              </a:spcBef>
              <a:buClrTx/>
              <a:buSzTx/>
              <a:buFontTx/>
              <a:buNone/>
            </a:pPr>
            <a:r>
              <a:rPr lang="de-DE" altLang="fr-FR" sz="1600">
                <a:latin typeface="Arial" charset="0"/>
                <a:sym typeface="Symbol" pitchFamily="18" charset="2"/>
              </a:rPr>
              <a:t>B, </a:t>
            </a:r>
            <a:r>
              <a:rPr lang="de-DE" altLang="fr-FR" sz="1600">
                <a:latin typeface="Times New Roman" pitchFamily="18" charset="0"/>
                <a:cs typeface="Times New Roman" pitchFamily="18" charset="0"/>
                <a:sym typeface="Symbol" pitchFamily="18" charset="2"/>
              </a:rPr>
              <a:t>, </a:t>
            </a:r>
            <a:r>
              <a:rPr lang="de-DE" altLang="fr-FR" sz="1600">
                <a:latin typeface="Arial" charset="0"/>
                <a:cs typeface="Times New Roman" pitchFamily="18" charset="0"/>
                <a:sym typeface="Symbol" pitchFamily="18" charset="2"/>
              </a:rPr>
              <a:t>„sollte“</a:t>
            </a:r>
            <a:endParaRPr lang="de-DE" altLang="fr-FR" sz="1600">
              <a:latin typeface="Arial" charset="0"/>
              <a:sym typeface="Symbol" pitchFamily="18" charset="2"/>
            </a:endParaRPr>
          </a:p>
        </p:txBody>
      </p:sp>
      <p:sp>
        <p:nvSpPr>
          <p:cNvPr id="29704" name="Text Box 8"/>
          <p:cNvSpPr txBox="1">
            <a:spLocks noChangeArrowheads="1"/>
          </p:cNvSpPr>
          <p:nvPr/>
        </p:nvSpPr>
        <p:spPr bwMode="auto">
          <a:xfrm>
            <a:off x="5781675" y="3429000"/>
            <a:ext cx="3470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1600">
                <a:solidFill>
                  <a:schemeClr val="accent2"/>
                </a:solidFill>
                <a:latin typeface="Arial" charset="0"/>
                <a:sym typeface="Symbol" pitchFamily="18" charset="2"/>
              </a:rPr>
              <a:t>Empfehlung offen</a:t>
            </a:r>
          </a:p>
          <a:p>
            <a:pPr algn="ctr" eaLnBrk="1" hangingPunct="1">
              <a:spcBef>
                <a:spcPct val="0"/>
              </a:spcBef>
              <a:buClrTx/>
              <a:buSzTx/>
              <a:buFontTx/>
              <a:buNone/>
            </a:pPr>
            <a:r>
              <a:rPr lang="de-DE" altLang="fr-FR" sz="1600">
                <a:latin typeface="Arial" charset="0"/>
                <a:sym typeface="Symbol" pitchFamily="18" charset="2"/>
              </a:rPr>
              <a:t>0, </a:t>
            </a:r>
            <a:r>
              <a:rPr lang="de-DE" altLang="fr-FR" sz="1600">
                <a:latin typeface="Times New Roman" pitchFamily="18" charset="0"/>
                <a:cs typeface="Times New Roman" pitchFamily="18" charset="0"/>
                <a:sym typeface="Symbol" pitchFamily="18" charset="2"/>
              </a:rPr>
              <a:t></a:t>
            </a:r>
            <a:r>
              <a:rPr lang="de-DE" altLang="fr-FR" sz="1600" b="1">
                <a:latin typeface="Arial" charset="0"/>
                <a:sym typeface="Symbol" pitchFamily="18" charset="2"/>
              </a:rPr>
              <a:t> </a:t>
            </a:r>
          </a:p>
          <a:p>
            <a:pPr algn="ctr" eaLnBrk="1" hangingPunct="1">
              <a:spcBef>
                <a:spcPct val="0"/>
              </a:spcBef>
              <a:buClrTx/>
              <a:buSzTx/>
              <a:buFontTx/>
              <a:buNone/>
            </a:pPr>
            <a:r>
              <a:rPr lang="de-DE" altLang="fr-FR" sz="1600">
                <a:latin typeface="Arial" charset="0"/>
                <a:sym typeface="Symbol" pitchFamily="18" charset="2"/>
              </a:rPr>
              <a:t>„ist unklar/</a:t>
            </a:r>
          </a:p>
          <a:p>
            <a:pPr algn="ctr" eaLnBrk="1" hangingPunct="1">
              <a:spcBef>
                <a:spcPct val="0"/>
              </a:spcBef>
              <a:buClrTx/>
              <a:buSzTx/>
              <a:buFontTx/>
              <a:buNone/>
            </a:pPr>
            <a:r>
              <a:rPr lang="de-DE" altLang="fr-FR" sz="1600">
                <a:latin typeface="Arial" charset="0"/>
                <a:sym typeface="Symbol" pitchFamily="18" charset="2"/>
              </a:rPr>
              <a:t>kann erwogen werden“</a:t>
            </a:r>
          </a:p>
        </p:txBody>
      </p:sp>
      <p:sp>
        <p:nvSpPr>
          <p:cNvPr id="29705" name="Text Box 9"/>
          <p:cNvSpPr txBox="1">
            <a:spLocks noChangeArrowheads="1"/>
          </p:cNvSpPr>
          <p:nvPr/>
        </p:nvSpPr>
        <p:spPr bwMode="auto">
          <a:xfrm>
            <a:off x="1036638" y="1139825"/>
            <a:ext cx="2743200"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2000" b="1">
                <a:solidFill>
                  <a:schemeClr val="accent2"/>
                </a:solidFill>
                <a:latin typeface="Arial" charset="0"/>
              </a:rPr>
              <a:t>Qualität der Evidenz</a:t>
            </a:r>
            <a:endParaRPr lang="de-DE" altLang="fr-FR" sz="2000" b="1">
              <a:latin typeface="Arial" charset="0"/>
            </a:endParaRPr>
          </a:p>
        </p:txBody>
      </p:sp>
      <p:sp>
        <p:nvSpPr>
          <p:cNvPr id="29706" name="Text Box 10"/>
          <p:cNvSpPr txBox="1">
            <a:spLocks noChangeArrowheads="1"/>
          </p:cNvSpPr>
          <p:nvPr/>
        </p:nvSpPr>
        <p:spPr bwMode="auto">
          <a:xfrm>
            <a:off x="561975" y="34290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1600">
                <a:solidFill>
                  <a:schemeClr val="accent2"/>
                </a:solidFill>
                <a:latin typeface="Arial" charset="0"/>
              </a:rPr>
              <a:t>Schwach/sehr schwach</a:t>
            </a:r>
          </a:p>
          <a:p>
            <a:pPr algn="ctr" eaLnBrk="1" hangingPunct="1">
              <a:spcBef>
                <a:spcPct val="0"/>
              </a:spcBef>
              <a:buClrTx/>
              <a:buSzTx/>
              <a:buFontTx/>
              <a:buNone/>
            </a:pPr>
            <a:r>
              <a:rPr lang="de-DE" altLang="fr-FR" sz="1600">
                <a:latin typeface="Arial" charset="0"/>
              </a:rPr>
              <a:t>Klasse </a:t>
            </a:r>
            <a:br>
              <a:rPr lang="de-DE" altLang="fr-FR" sz="1600">
                <a:latin typeface="Arial" charset="0"/>
              </a:rPr>
            </a:br>
            <a:r>
              <a:rPr lang="de-DE" altLang="fr-FR" sz="1600">
                <a:latin typeface="Arial" charset="0"/>
              </a:rPr>
              <a:t>III, IV,V</a:t>
            </a:r>
          </a:p>
        </p:txBody>
      </p:sp>
      <p:sp>
        <p:nvSpPr>
          <p:cNvPr id="29707" name="Text Box 11"/>
          <p:cNvSpPr txBox="1">
            <a:spLocks noChangeArrowheads="1"/>
          </p:cNvSpPr>
          <p:nvPr/>
        </p:nvSpPr>
        <p:spPr bwMode="auto">
          <a:xfrm>
            <a:off x="650875" y="2546350"/>
            <a:ext cx="1976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2000" b="1">
                <a:solidFill>
                  <a:schemeClr val="accent2"/>
                </a:solidFill>
                <a:latin typeface="Arial" charset="0"/>
              </a:rPr>
              <a:t> </a:t>
            </a:r>
            <a:r>
              <a:rPr lang="de-DE" altLang="fr-FR" sz="1800">
                <a:solidFill>
                  <a:schemeClr val="accent2"/>
                </a:solidFill>
                <a:latin typeface="Arial" charset="0"/>
              </a:rPr>
              <a:t>Moderat</a:t>
            </a:r>
          </a:p>
          <a:p>
            <a:pPr algn="ctr" eaLnBrk="1" hangingPunct="1">
              <a:spcBef>
                <a:spcPct val="0"/>
              </a:spcBef>
              <a:buClrTx/>
              <a:buSzTx/>
              <a:buFontTx/>
              <a:buNone/>
            </a:pPr>
            <a:r>
              <a:rPr lang="de-DE" altLang="fr-FR" sz="1800">
                <a:latin typeface="Arial" charset="0"/>
              </a:rPr>
              <a:t>Klasse II</a:t>
            </a:r>
          </a:p>
        </p:txBody>
      </p:sp>
      <p:sp>
        <p:nvSpPr>
          <p:cNvPr id="29708" name="Text Box 12"/>
          <p:cNvSpPr txBox="1">
            <a:spLocks noChangeArrowheads="1"/>
          </p:cNvSpPr>
          <p:nvPr/>
        </p:nvSpPr>
        <p:spPr bwMode="auto">
          <a:xfrm>
            <a:off x="612775" y="1695450"/>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de-DE" altLang="fr-FR" sz="2000" b="1">
                <a:solidFill>
                  <a:schemeClr val="accent2"/>
                </a:solidFill>
                <a:latin typeface="Arial" charset="0"/>
              </a:rPr>
              <a:t> </a:t>
            </a:r>
            <a:r>
              <a:rPr lang="de-DE" altLang="fr-FR" sz="1600">
                <a:solidFill>
                  <a:schemeClr val="accent2"/>
                </a:solidFill>
                <a:latin typeface="Arial" charset="0"/>
              </a:rPr>
              <a:t>Hoch</a:t>
            </a:r>
          </a:p>
          <a:p>
            <a:pPr algn="ctr" eaLnBrk="1" hangingPunct="1">
              <a:spcBef>
                <a:spcPct val="0"/>
              </a:spcBef>
              <a:buClrTx/>
              <a:buSzTx/>
              <a:buFontTx/>
              <a:buNone/>
            </a:pPr>
            <a:r>
              <a:rPr lang="de-DE" altLang="fr-FR" sz="1600">
                <a:latin typeface="Arial" charset="0"/>
              </a:rPr>
              <a:t>Klasse I</a:t>
            </a:r>
          </a:p>
        </p:txBody>
      </p:sp>
      <p:cxnSp>
        <p:nvCxnSpPr>
          <p:cNvPr id="29709" name="AutoShape 13"/>
          <p:cNvCxnSpPr>
            <a:cxnSpLocks noChangeShapeType="1"/>
          </p:cNvCxnSpPr>
          <p:nvPr/>
        </p:nvCxnSpPr>
        <p:spPr bwMode="auto">
          <a:xfrm flipV="1">
            <a:off x="2174875" y="2057400"/>
            <a:ext cx="3959225" cy="11113"/>
          </a:xfrm>
          <a:prstGeom prst="straightConnector1">
            <a:avLst/>
          </a:prstGeom>
          <a:noFill/>
          <a:ln w="31750">
            <a:solidFill>
              <a:srgbClr val="00CCFF"/>
            </a:solidFill>
            <a:round/>
            <a:headEnd/>
            <a:tailEnd type="triangle" w="lg" len="lg"/>
          </a:ln>
          <a:extLst>
            <a:ext uri="{909E8E84-426E-40DD-AFC4-6F175D3DCCD1}">
              <a14:hiddenFill xmlns:a14="http://schemas.microsoft.com/office/drawing/2010/main">
                <a:noFill/>
              </a14:hiddenFill>
            </a:ext>
          </a:extLst>
        </p:spPr>
      </p:cxnSp>
      <p:cxnSp>
        <p:nvCxnSpPr>
          <p:cNvPr id="29710" name="AutoShape 14"/>
          <p:cNvCxnSpPr>
            <a:cxnSpLocks noChangeShapeType="1"/>
          </p:cNvCxnSpPr>
          <p:nvPr/>
        </p:nvCxnSpPr>
        <p:spPr bwMode="auto">
          <a:xfrm>
            <a:off x="2171700" y="3935413"/>
            <a:ext cx="3959225" cy="0"/>
          </a:xfrm>
          <a:prstGeom prst="straightConnector1">
            <a:avLst/>
          </a:prstGeom>
          <a:noFill/>
          <a:ln w="31750">
            <a:solidFill>
              <a:srgbClr val="00CCFF"/>
            </a:solidFill>
            <a:round/>
            <a:headEnd/>
            <a:tailEnd type="triangle" w="lg" len="lg"/>
          </a:ln>
          <a:extLst>
            <a:ext uri="{909E8E84-426E-40DD-AFC4-6F175D3DCCD1}">
              <a14:hiddenFill xmlns:a14="http://schemas.microsoft.com/office/drawing/2010/main">
                <a:noFill/>
              </a14:hiddenFill>
            </a:ext>
          </a:extLst>
        </p:spPr>
      </p:cxnSp>
      <p:sp>
        <p:nvSpPr>
          <p:cNvPr id="29711" name="Oval 15"/>
          <p:cNvSpPr>
            <a:spLocks noChangeArrowheads="1"/>
          </p:cNvSpPr>
          <p:nvPr/>
        </p:nvSpPr>
        <p:spPr bwMode="auto">
          <a:xfrm>
            <a:off x="2616200" y="1600200"/>
            <a:ext cx="3136900" cy="2743200"/>
          </a:xfrm>
          <a:prstGeom prst="ellipse">
            <a:avLst/>
          </a:prstGeom>
          <a:noFill/>
          <a:ln w="12700">
            <a:solidFill>
              <a:schemeClr val="accent2"/>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fr-FR" altLang="fr-FR" sz="4400">
              <a:solidFill>
                <a:schemeClr val="bg1"/>
              </a:solidFill>
              <a:latin typeface="Times New Roman" pitchFamily="18" charset="0"/>
            </a:endParaRPr>
          </a:p>
        </p:txBody>
      </p:sp>
      <p:sp>
        <p:nvSpPr>
          <p:cNvPr id="29712" name="Rectangle 16"/>
          <p:cNvSpPr>
            <a:spLocks noChangeArrowheads="1"/>
          </p:cNvSpPr>
          <p:nvPr/>
        </p:nvSpPr>
        <p:spPr bwMode="auto">
          <a:xfrm>
            <a:off x="1624013" y="4598988"/>
            <a:ext cx="676433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marL="381000" indent="-1905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spcAft>
                <a:spcPct val="20000"/>
              </a:spcAft>
              <a:buClrTx/>
              <a:buSzTx/>
              <a:buFontTx/>
              <a:buNone/>
            </a:pPr>
            <a:r>
              <a:rPr lang="de-DE" altLang="fr-FR" sz="1800" b="1">
                <a:latin typeface="Arial" charset="0"/>
              </a:rPr>
              <a:t>Kriterien für die Graduierung (Klinisches Werteurteil):</a:t>
            </a:r>
          </a:p>
          <a:p>
            <a:pPr eaLnBrk="1" hangingPunct="1">
              <a:spcBef>
                <a:spcPct val="0"/>
              </a:spcBef>
              <a:buClrTx/>
              <a:buSzTx/>
              <a:buFontTx/>
              <a:buChar char="-"/>
            </a:pPr>
            <a:r>
              <a:rPr lang="de-DE" altLang="fr-FR" sz="1800">
                <a:latin typeface="Arial" charset="0"/>
              </a:rPr>
              <a:t>Konsistenz der Studienergebnisse</a:t>
            </a:r>
          </a:p>
          <a:p>
            <a:pPr eaLnBrk="1" hangingPunct="1">
              <a:spcBef>
                <a:spcPct val="0"/>
              </a:spcBef>
              <a:buClrTx/>
              <a:buSzTx/>
              <a:buFontTx/>
              <a:buChar char="-"/>
            </a:pPr>
            <a:r>
              <a:rPr lang="de-DE" altLang="fr-FR" sz="1800">
                <a:latin typeface="Arial" charset="0"/>
                <a:cs typeface="Arial" charset="0"/>
              </a:rPr>
              <a:t>Klinische Relevanz der Endpunkte und Effektstärken</a:t>
            </a:r>
          </a:p>
          <a:p>
            <a:pPr eaLnBrk="1" hangingPunct="1">
              <a:spcBef>
                <a:spcPct val="0"/>
              </a:spcBef>
              <a:buClrTx/>
              <a:buSzTx/>
              <a:buFontTx/>
              <a:buChar char="-"/>
            </a:pPr>
            <a:r>
              <a:rPr lang="de-DE" altLang="fr-FR" sz="1800">
                <a:latin typeface="Arial" charset="0"/>
                <a:cs typeface="Arial" charset="0"/>
              </a:rPr>
              <a:t>Nutzen-Schaden-Verhältnis</a:t>
            </a:r>
          </a:p>
          <a:p>
            <a:pPr eaLnBrk="1" hangingPunct="1">
              <a:spcBef>
                <a:spcPct val="0"/>
              </a:spcBef>
              <a:buClrTx/>
              <a:buSzTx/>
              <a:buFontTx/>
              <a:buChar char="-"/>
            </a:pPr>
            <a:r>
              <a:rPr lang="de-DE" altLang="fr-FR" sz="1800">
                <a:latin typeface="Arial" charset="0"/>
                <a:cs typeface="Arial" charset="0"/>
              </a:rPr>
              <a:t>Ethische Verpflichtungen</a:t>
            </a:r>
          </a:p>
          <a:p>
            <a:pPr eaLnBrk="1" hangingPunct="1">
              <a:spcBef>
                <a:spcPct val="0"/>
              </a:spcBef>
              <a:buClrTx/>
              <a:buSzTx/>
              <a:buFontTx/>
              <a:buChar char="-"/>
            </a:pPr>
            <a:r>
              <a:rPr lang="de-DE" altLang="fr-FR" sz="1800">
                <a:latin typeface="Arial" charset="0"/>
                <a:cs typeface="Arial" charset="0"/>
              </a:rPr>
              <a:t>Patientenpräferenzen</a:t>
            </a:r>
          </a:p>
          <a:p>
            <a:pPr eaLnBrk="1" hangingPunct="1">
              <a:spcBef>
                <a:spcPct val="0"/>
              </a:spcBef>
              <a:buClrTx/>
              <a:buSzTx/>
              <a:buFontTx/>
              <a:buChar char="-"/>
            </a:pPr>
            <a:r>
              <a:rPr lang="de-DE" altLang="fr-FR" sz="1800">
                <a:latin typeface="Arial" charset="0"/>
              </a:rPr>
              <a:t>Anwendbarkeit, Umsetzbarkeit</a:t>
            </a:r>
          </a:p>
        </p:txBody>
      </p:sp>
      <p:sp>
        <p:nvSpPr>
          <p:cNvPr id="29713" name="Line 17"/>
          <p:cNvSpPr>
            <a:spLocks noChangeShapeType="1"/>
          </p:cNvSpPr>
          <p:nvPr/>
        </p:nvSpPr>
        <p:spPr bwMode="auto">
          <a:xfrm flipV="1">
            <a:off x="4152900" y="4267200"/>
            <a:ext cx="0" cy="395288"/>
          </a:xfrm>
          <a:prstGeom prst="line">
            <a:avLst/>
          </a:prstGeom>
          <a:noFill/>
          <a:ln w="317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de-DE"/>
          </a:p>
        </p:txBody>
      </p:sp>
      <p:cxnSp>
        <p:nvCxnSpPr>
          <p:cNvPr id="29714" name="AutoShape 18"/>
          <p:cNvCxnSpPr>
            <a:cxnSpLocks noChangeShapeType="1"/>
          </p:cNvCxnSpPr>
          <p:nvPr/>
        </p:nvCxnSpPr>
        <p:spPr bwMode="auto">
          <a:xfrm flipV="1">
            <a:off x="2171700" y="3200400"/>
            <a:ext cx="3962400" cy="685800"/>
          </a:xfrm>
          <a:prstGeom prst="straightConnector1">
            <a:avLst/>
          </a:prstGeom>
          <a:noFill/>
          <a:ln w="31750">
            <a:solidFill>
              <a:srgbClr val="00CCFF"/>
            </a:solidFill>
            <a:prstDash val="sysDot"/>
            <a:round/>
            <a:headEnd/>
            <a:tailEnd type="triangle" w="lg" len="lg"/>
          </a:ln>
          <a:extLst>
            <a:ext uri="{909E8E84-426E-40DD-AFC4-6F175D3DCCD1}">
              <a14:hiddenFill xmlns:a14="http://schemas.microsoft.com/office/drawing/2010/main">
                <a:noFill/>
              </a14:hiddenFill>
            </a:ext>
          </a:extLst>
        </p:spPr>
      </p:cxnSp>
      <p:cxnSp>
        <p:nvCxnSpPr>
          <p:cNvPr id="29715" name="AutoShape 19"/>
          <p:cNvCxnSpPr>
            <a:cxnSpLocks noChangeShapeType="1"/>
          </p:cNvCxnSpPr>
          <p:nvPr/>
        </p:nvCxnSpPr>
        <p:spPr bwMode="auto">
          <a:xfrm flipV="1">
            <a:off x="2171700" y="2884488"/>
            <a:ext cx="3959225" cy="11112"/>
          </a:xfrm>
          <a:prstGeom prst="straightConnector1">
            <a:avLst/>
          </a:prstGeom>
          <a:noFill/>
          <a:ln w="31750">
            <a:solidFill>
              <a:srgbClr val="00CCFF"/>
            </a:solidFill>
            <a:round/>
            <a:headEnd/>
            <a:tailEnd type="triangle" w="lg" len="lg"/>
          </a:ln>
          <a:extLst>
            <a:ext uri="{909E8E84-426E-40DD-AFC4-6F175D3DCCD1}">
              <a14:hiddenFill xmlns:a14="http://schemas.microsoft.com/office/drawing/2010/main">
                <a:noFill/>
              </a14:hiddenFill>
            </a:ext>
          </a:extLst>
        </p:spPr>
      </p:cxnSp>
      <p:cxnSp>
        <p:nvCxnSpPr>
          <p:cNvPr id="29716" name="AutoShape 20"/>
          <p:cNvCxnSpPr>
            <a:cxnSpLocks noChangeShapeType="1"/>
          </p:cNvCxnSpPr>
          <p:nvPr/>
        </p:nvCxnSpPr>
        <p:spPr bwMode="auto">
          <a:xfrm flipV="1">
            <a:off x="2171700" y="2181225"/>
            <a:ext cx="3962400" cy="685800"/>
          </a:xfrm>
          <a:prstGeom prst="straightConnector1">
            <a:avLst/>
          </a:prstGeom>
          <a:noFill/>
          <a:ln w="31750" cap="rnd">
            <a:solidFill>
              <a:srgbClr val="00CCFF"/>
            </a:solidFill>
            <a:prstDash val="sysDot"/>
            <a:round/>
            <a:headEnd/>
            <a:tailEnd type="triangle" w="lg" len="lg"/>
          </a:ln>
          <a:extLst>
            <a:ext uri="{909E8E84-426E-40DD-AFC4-6F175D3DCCD1}">
              <a14:hiddenFill xmlns:a14="http://schemas.microsoft.com/office/drawing/2010/main">
                <a:noFill/>
              </a14:hiddenFill>
            </a:ext>
          </a:extLst>
        </p:spPr>
      </p:cxnSp>
      <p:cxnSp>
        <p:nvCxnSpPr>
          <p:cNvPr id="29717" name="AutoShape 21"/>
          <p:cNvCxnSpPr>
            <a:cxnSpLocks noChangeShapeType="1"/>
          </p:cNvCxnSpPr>
          <p:nvPr/>
        </p:nvCxnSpPr>
        <p:spPr bwMode="auto">
          <a:xfrm>
            <a:off x="2205038" y="2868613"/>
            <a:ext cx="3890962" cy="865187"/>
          </a:xfrm>
          <a:prstGeom prst="straightConnector1">
            <a:avLst/>
          </a:prstGeom>
          <a:noFill/>
          <a:ln w="31750">
            <a:solidFill>
              <a:srgbClr val="00CCFF"/>
            </a:solidFill>
            <a:prstDash val="dashDot"/>
            <a:round/>
            <a:headEnd/>
            <a:tailEnd type="triangle" w="lg" len="lg"/>
          </a:ln>
          <a:extLst>
            <a:ext uri="{909E8E84-426E-40DD-AFC4-6F175D3DCCD1}">
              <a14:hiddenFill xmlns:a14="http://schemas.microsoft.com/office/drawing/2010/main">
                <a:noFill/>
              </a14:hiddenFill>
            </a:ext>
          </a:extLst>
        </p:spPr>
      </p:cxnSp>
      <p:sp>
        <p:nvSpPr>
          <p:cNvPr id="29718" name="Text Box 23"/>
          <p:cNvSpPr txBox="1">
            <a:spLocks noChangeArrowheads="1"/>
          </p:cNvSpPr>
          <p:nvPr/>
        </p:nvSpPr>
        <p:spPr bwMode="auto">
          <a:xfrm>
            <a:off x="895350" y="152400"/>
            <a:ext cx="73628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hangingPunct="1">
              <a:spcBef>
                <a:spcPct val="10000"/>
              </a:spcBef>
              <a:buClrTx/>
              <a:buSzTx/>
              <a:buFontTx/>
              <a:buNone/>
            </a:pPr>
            <a:r>
              <a:rPr lang="de-DE" altLang="fr-FR" sz="2400" b="1">
                <a:latin typeface="Arial" charset="0"/>
                <a:cs typeface="Arial" charset="0"/>
              </a:rPr>
              <a:t>Konsensusverfahren:</a:t>
            </a:r>
          </a:p>
          <a:p>
            <a:pPr algn="ctr" eaLnBrk="1" hangingPunct="1">
              <a:spcBef>
                <a:spcPct val="10000"/>
              </a:spcBef>
              <a:buClrTx/>
              <a:buSzTx/>
              <a:buFontTx/>
              <a:buNone/>
            </a:pPr>
            <a:r>
              <a:rPr lang="de-DE" altLang="fr-FR" sz="2400" b="1">
                <a:latin typeface="Arial" charset="0"/>
                <a:cs typeface="Arial" charset="0"/>
              </a:rPr>
              <a:t>Von der Evidenz zur Empfehlung (Kopp, Hart)</a:t>
            </a:r>
            <a:endParaRPr lang="de-DE" altLang="fr-FR" sz="2000">
              <a:latin typeface="Arial" charset="0"/>
              <a:cs typeface="Arial" charset="0"/>
            </a:endParaRPr>
          </a:p>
        </p:txBody>
      </p:sp>
      <p:cxnSp>
        <p:nvCxnSpPr>
          <p:cNvPr id="29719" name="AutoShape 24"/>
          <p:cNvCxnSpPr>
            <a:cxnSpLocks noChangeShapeType="1"/>
          </p:cNvCxnSpPr>
          <p:nvPr/>
        </p:nvCxnSpPr>
        <p:spPr bwMode="auto">
          <a:xfrm>
            <a:off x="2225675" y="2060575"/>
            <a:ext cx="3890963" cy="865188"/>
          </a:xfrm>
          <a:prstGeom prst="straightConnector1">
            <a:avLst/>
          </a:prstGeom>
          <a:noFill/>
          <a:ln w="31750">
            <a:solidFill>
              <a:srgbClr val="00CCFF"/>
            </a:solidFill>
            <a:prstDash val="dashDot"/>
            <a:round/>
            <a:headEnd/>
            <a:tailEnd type="triangle" w="lg" len="lg"/>
          </a:ln>
          <a:extLst>
            <a:ext uri="{909E8E84-426E-40DD-AFC4-6F175D3DCCD1}">
              <a14:hiddenFill xmlns:a14="http://schemas.microsoft.com/office/drawing/2010/main">
                <a:noFill/>
              </a14:hiddenFill>
            </a:ext>
          </a:extLst>
        </p:spPr>
      </p:cxnSp>
      <p:sp>
        <p:nvSpPr>
          <p:cNvPr id="2" name="Foliennummernplatzhalter 1"/>
          <p:cNvSpPr>
            <a:spLocks noGrp="1"/>
          </p:cNvSpPr>
          <p:nvPr>
            <p:ph type="sldNum" sz="quarter" idx="12"/>
          </p:nvPr>
        </p:nvSpPr>
        <p:spPr/>
        <p:txBody>
          <a:bodyPr/>
          <a:lstStyle/>
          <a:p>
            <a:pPr>
              <a:defRPr/>
            </a:pPr>
            <a:fld id="{4A7B78EC-AF06-4F5B-A058-F7F6CAC96725}" type="slidenum">
              <a:rPr lang="de-DE" smtClean="0"/>
              <a:pPr>
                <a:defRPr/>
              </a:pPr>
              <a:t>25</a:t>
            </a:fld>
            <a:endParaRPr lang="de-DE"/>
          </a:p>
        </p:txBody>
      </p:sp>
    </p:spTree>
    <p:extLst>
      <p:ext uri="{BB962C8B-B14F-4D97-AF65-F5344CB8AC3E}">
        <p14:creationId xmlns:p14="http://schemas.microsoft.com/office/powerpoint/2010/main" val="4052467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Evidenz über alles?</a:t>
            </a:r>
          </a:p>
        </p:txBody>
      </p:sp>
      <p:pic>
        <p:nvPicPr>
          <p:cNvPr id="3" name="Grafik 2"/>
          <p:cNvPicPr/>
          <p:nvPr/>
        </p:nvPicPr>
        <p:blipFill rotWithShape="1">
          <a:blip r:embed="rId2"/>
          <a:srcRect l="1859" t="17166" r="2431" b="15998"/>
          <a:stretch/>
        </p:blipFill>
        <p:spPr bwMode="auto">
          <a:xfrm>
            <a:off x="1043608" y="1484784"/>
            <a:ext cx="8100391" cy="3816424"/>
          </a:xfrm>
          <a:prstGeom prst="rect">
            <a:avLst/>
          </a:prstGeom>
          <a:ln>
            <a:noFill/>
          </a:ln>
          <a:extLst>
            <a:ext uri="{53640926-AAD7-44D8-BBD7-CCE9431645EC}">
              <a14:shadowObscured xmlns:a14="http://schemas.microsoft.com/office/drawing/2010/main"/>
            </a:ext>
          </a:extLst>
        </p:spPr>
      </p:pic>
      <p:sp>
        <p:nvSpPr>
          <p:cNvPr id="4" name="Foliennummernplatzhalter 3"/>
          <p:cNvSpPr>
            <a:spLocks noGrp="1"/>
          </p:cNvSpPr>
          <p:nvPr>
            <p:ph type="sldNum" sz="quarter" idx="12"/>
          </p:nvPr>
        </p:nvSpPr>
        <p:spPr/>
        <p:txBody>
          <a:bodyPr/>
          <a:lstStyle/>
          <a:p>
            <a:pPr>
              <a:defRPr/>
            </a:pPr>
            <a:fld id="{A2DAC75D-CA26-4764-A9C5-3EC3FC5DCE42}" type="slidenum">
              <a:rPr lang="de-DE" smtClean="0"/>
              <a:pPr>
                <a:defRPr/>
              </a:pPr>
              <a:t>26</a:t>
            </a:fld>
            <a:endParaRPr lang="de-DE"/>
          </a:p>
        </p:txBody>
      </p:sp>
    </p:spTree>
    <p:extLst>
      <p:ext uri="{BB962C8B-B14F-4D97-AF65-F5344CB8AC3E}">
        <p14:creationId xmlns:p14="http://schemas.microsoft.com/office/powerpoint/2010/main" val="1390917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5100" y="274638"/>
            <a:ext cx="7499350" cy="1143000"/>
          </a:xfrm>
        </p:spPr>
        <p:txBody>
          <a:bodyPr/>
          <a:lstStyle/>
          <a:p>
            <a:pPr>
              <a:defRPr/>
            </a:pPr>
            <a:r>
              <a:rPr lang="de-DE" dirty="0"/>
              <a:t>Evidenz über alles?</a:t>
            </a:r>
          </a:p>
        </p:txBody>
      </p:sp>
      <p:sp>
        <p:nvSpPr>
          <p:cNvPr id="20483" name="Rechteck 4"/>
          <p:cNvSpPr>
            <a:spLocks noChangeArrowheads="1"/>
          </p:cNvSpPr>
          <p:nvPr/>
        </p:nvSpPr>
        <p:spPr bwMode="auto">
          <a:xfrm>
            <a:off x="1258888" y="1484313"/>
            <a:ext cx="42846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de-DE" sz="1800">
                <a:latin typeface="Arial" charset="0"/>
              </a:rPr>
              <a:t>As with many interventions intended to prevent ill health, the effectiveness of parachutes </a:t>
            </a:r>
            <a:r>
              <a:rPr lang="en-US" altLang="de-DE" sz="1800" b="1">
                <a:solidFill>
                  <a:srgbClr val="FF0000"/>
                </a:solidFill>
                <a:latin typeface="Arial" charset="0"/>
              </a:rPr>
              <a:t>has not been subjected to rigorous evaluation by using randomised controlled trials</a:t>
            </a:r>
            <a:r>
              <a:rPr lang="en-US" altLang="de-DE" sz="1800">
                <a:latin typeface="Arial" charset="0"/>
              </a:rPr>
              <a:t>. Advocates of evidence based medicine have criticised the adoption of interventions evaluated by using only observational data. </a:t>
            </a:r>
            <a:r>
              <a:rPr lang="en-US" altLang="de-DE" sz="1800" b="1">
                <a:solidFill>
                  <a:srgbClr val="FF0000"/>
                </a:solidFill>
                <a:latin typeface="Arial" charset="0"/>
              </a:rPr>
              <a:t>We think that everyone might benefit if the most radical protagonists of evidence based medicine organised and participated in a double blind, randomised, placebo controlled, crossover trial of the parachute.</a:t>
            </a:r>
            <a:endParaRPr lang="de-DE" altLang="de-DE" sz="1800" b="1">
              <a:solidFill>
                <a:srgbClr val="FF0000"/>
              </a:solidFill>
              <a:latin typeface="Arial" charset="0"/>
            </a:endParaRPr>
          </a:p>
        </p:txBody>
      </p:sp>
      <p:pic>
        <p:nvPicPr>
          <p:cNvPr id="2048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0838" y="2133600"/>
            <a:ext cx="331787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feld 1"/>
          <p:cNvSpPr txBox="1">
            <a:spLocks noChangeArrowheads="1"/>
          </p:cNvSpPr>
          <p:nvPr/>
        </p:nvSpPr>
        <p:spPr bwMode="auto">
          <a:xfrm>
            <a:off x="5353050" y="5300663"/>
            <a:ext cx="3395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de-DE" altLang="de-DE" sz="1100">
                <a:latin typeface="Arial" charset="0"/>
              </a:rPr>
              <a:t>Smith/Pell, Parachute use to prevent death </a:t>
            </a:r>
            <a:br>
              <a:rPr lang="de-DE" altLang="de-DE" sz="1100">
                <a:latin typeface="Arial" charset="0"/>
              </a:rPr>
            </a:br>
            <a:r>
              <a:rPr lang="de-DE" altLang="de-DE" sz="1100">
                <a:latin typeface="Arial" charset="0"/>
              </a:rPr>
              <a:t>and major trauma relatedto gravitationel challenge: </a:t>
            </a:r>
            <a:br>
              <a:rPr lang="de-DE" altLang="de-DE" sz="1100">
                <a:latin typeface="Arial" charset="0"/>
              </a:rPr>
            </a:br>
            <a:r>
              <a:rPr lang="de-DE" altLang="de-DE" sz="1100">
                <a:latin typeface="Arial" charset="0"/>
              </a:rPr>
              <a:t>Systematic review of randomised controlled trials.</a:t>
            </a:r>
          </a:p>
          <a:p>
            <a:pPr eaLnBrk="1" hangingPunct="1">
              <a:spcBef>
                <a:spcPct val="0"/>
              </a:spcBef>
              <a:buClrTx/>
              <a:buSzTx/>
              <a:buFontTx/>
              <a:buNone/>
            </a:pPr>
            <a:r>
              <a:rPr lang="de-DE" altLang="de-DE" sz="1100">
                <a:latin typeface="Arial" charset="0"/>
              </a:rPr>
              <a:t>British Medical Journal, 2003, 1459</a:t>
            </a:r>
          </a:p>
        </p:txBody>
      </p:sp>
      <p:sp>
        <p:nvSpPr>
          <p:cNvPr id="2" name="Foliennummernplatzhalter 1"/>
          <p:cNvSpPr>
            <a:spLocks noGrp="1"/>
          </p:cNvSpPr>
          <p:nvPr>
            <p:ph type="sldNum" sz="quarter" idx="12"/>
          </p:nvPr>
        </p:nvSpPr>
        <p:spPr/>
        <p:txBody>
          <a:bodyPr/>
          <a:lstStyle/>
          <a:p>
            <a:pPr>
              <a:defRPr/>
            </a:pPr>
            <a:fld id="{6037B3ED-392B-499B-9A29-19B336BCA8A3}" type="slidenum">
              <a:rPr lang="de-DE" smtClean="0"/>
              <a:pPr>
                <a:defRPr/>
              </a:pPr>
              <a:t>27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CC4B14-3DA2-4921-BEC5-4A6BB7CC1581}"/>
              </a:ext>
            </a:extLst>
          </p:cNvPr>
          <p:cNvSpPr>
            <a:spLocks noGrp="1"/>
          </p:cNvSpPr>
          <p:nvPr>
            <p:ph type="title"/>
          </p:nvPr>
        </p:nvSpPr>
        <p:spPr/>
        <p:txBody>
          <a:bodyPr/>
          <a:lstStyle/>
          <a:p>
            <a:r>
              <a:rPr lang="de-DE" dirty="0"/>
              <a:t>Generelle Probleme</a:t>
            </a:r>
          </a:p>
        </p:txBody>
      </p:sp>
      <p:sp>
        <p:nvSpPr>
          <p:cNvPr id="5" name="Textplatzhalter 4">
            <a:extLst>
              <a:ext uri="{FF2B5EF4-FFF2-40B4-BE49-F238E27FC236}">
                <a16:creationId xmlns:a16="http://schemas.microsoft.com/office/drawing/2014/main" id="{7C4EA02B-2A80-4CB1-B17B-6310E6C90805}"/>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319250069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3A7FA-E8C0-403A-8D9E-150AB55D09E9}"/>
              </a:ext>
            </a:extLst>
          </p:cNvPr>
          <p:cNvSpPr>
            <a:spLocks noGrp="1"/>
          </p:cNvSpPr>
          <p:nvPr>
            <p:ph type="title"/>
          </p:nvPr>
        </p:nvSpPr>
        <p:spPr/>
        <p:txBody>
          <a:bodyPr/>
          <a:lstStyle/>
          <a:p>
            <a:r>
              <a:rPr lang="de-DE" dirty="0"/>
              <a:t>Berufsverständnis ./. Fehlerkultur</a:t>
            </a:r>
          </a:p>
        </p:txBody>
      </p:sp>
      <p:sp>
        <p:nvSpPr>
          <p:cNvPr id="3" name="Inhaltsplatzhalter 2">
            <a:extLst>
              <a:ext uri="{FF2B5EF4-FFF2-40B4-BE49-F238E27FC236}">
                <a16:creationId xmlns:a16="http://schemas.microsoft.com/office/drawing/2014/main" id="{E955DE90-D031-462D-9CA2-C976B0E649B1}"/>
              </a:ext>
            </a:extLst>
          </p:cNvPr>
          <p:cNvSpPr>
            <a:spLocks noGrp="1"/>
          </p:cNvSpPr>
          <p:nvPr>
            <p:ph idx="1"/>
          </p:nvPr>
        </p:nvSpPr>
        <p:spPr/>
        <p:txBody>
          <a:bodyPr/>
          <a:lstStyle/>
          <a:p>
            <a:r>
              <a:rPr lang="de-DE" dirty="0"/>
              <a:t>Offensiver Umgang mit „Fehlern“ / Critical </a:t>
            </a:r>
            <a:r>
              <a:rPr lang="de-DE" dirty="0" err="1"/>
              <a:t>Incident</a:t>
            </a:r>
            <a:r>
              <a:rPr lang="de-DE" dirty="0"/>
              <a:t> / AE (= Adverse Events) hat sich noch nicht in der Breite durchgesetzt</a:t>
            </a:r>
          </a:p>
          <a:p>
            <a:r>
              <a:rPr lang="de-DE" dirty="0"/>
              <a:t>Fehlende Transparenz und damit Beurteilbarkeit innerbetrieblicher Abläufe trotz erheblicher Fehler- und Schadensrelevanz</a:t>
            </a:r>
          </a:p>
          <a:p>
            <a:endParaRPr lang="de-DE" dirty="0"/>
          </a:p>
        </p:txBody>
      </p:sp>
    </p:spTree>
    <p:extLst>
      <p:ext uri="{BB962C8B-B14F-4D97-AF65-F5344CB8AC3E}">
        <p14:creationId xmlns:p14="http://schemas.microsoft.com/office/powerpoint/2010/main" val="2541333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137F0C-0176-4A7F-8EE4-1B8025202CC0}"/>
              </a:ext>
            </a:extLst>
          </p:cNvPr>
          <p:cNvSpPr>
            <a:spLocks noGrp="1"/>
          </p:cNvSpPr>
          <p:nvPr>
            <p:ph type="title"/>
          </p:nvPr>
        </p:nvSpPr>
        <p:spPr>
          <a:xfrm>
            <a:off x="1435608" y="-27384"/>
            <a:ext cx="7498080" cy="1143000"/>
          </a:xfrm>
        </p:spPr>
        <p:txBody>
          <a:bodyPr/>
          <a:lstStyle/>
          <a:p>
            <a:r>
              <a:rPr lang="de-DE" dirty="0"/>
              <a:t>Gutachterauswahl</a:t>
            </a:r>
          </a:p>
        </p:txBody>
      </p:sp>
      <p:sp>
        <p:nvSpPr>
          <p:cNvPr id="5" name="Inhaltsplatzhalter 4">
            <a:extLst>
              <a:ext uri="{FF2B5EF4-FFF2-40B4-BE49-F238E27FC236}">
                <a16:creationId xmlns:a16="http://schemas.microsoft.com/office/drawing/2014/main" id="{4366B05F-C494-498F-A672-869DEED61BA7}"/>
              </a:ext>
            </a:extLst>
          </p:cNvPr>
          <p:cNvSpPr>
            <a:spLocks noGrp="1"/>
          </p:cNvSpPr>
          <p:nvPr>
            <p:ph idx="1"/>
          </p:nvPr>
        </p:nvSpPr>
        <p:spPr>
          <a:xfrm>
            <a:off x="1331640" y="1052736"/>
            <a:ext cx="7498080" cy="5293568"/>
          </a:xfrm>
        </p:spPr>
        <p:txBody>
          <a:bodyPr>
            <a:normAutofit fontScale="85000" lnSpcReduction="20000"/>
          </a:bodyPr>
          <a:lstStyle/>
          <a:p>
            <a:r>
              <a:rPr lang="de-DE" dirty="0">
                <a:solidFill>
                  <a:srgbClr val="0070C0"/>
                </a:solidFill>
              </a:rPr>
              <a:t>Gerichtsinterne Listen?</a:t>
            </a:r>
          </a:p>
          <a:p>
            <a:r>
              <a:rPr lang="de-DE" dirty="0"/>
              <a:t>Problem „Hofgutachter“</a:t>
            </a:r>
          </a:p>
          <a:p>
            <a:r>
              <a:rPr lang="de-DE" dirty="0">
                <a:solidFill>
                  <a:srgbClr val="0070C0"/>
                </a:solidFill>
              </a:rPr>
              <a:t>(Zahn-) Ärztekammern?</a:t>
            </a:r>
          </a:p>
          <a:p>
            <a:r>
              <a:rPr lang="de-DE" dirty="0"/>
              <a:t>Problem: fehlende Kenntnis von Arbeitsschwerpunkten über Fachgebiet, Zusatzbezeichnungen etc. hinaus!</a:t>
            </a:r>
          </a:p>
          <a:p>
            <a:r>
              <a:rPr lang="de-DE" dirty="0">
                <a:solidFill>
                  <a:srgbClr val="0070C0"/>
                </a:solidFill>
              </a:rPr>
              <a:t>Gutachteninstitute?</a:t>
            </a:r>
          </a:p>
          <a:p>
            <a:r>
              <a:rPr lang="de-DE" dirty="0"/>
              <a:t>Problem: Kenntnis der Gutachtenmethodologie, aber fehlende aktuelle Kliniktätigkeit!</a:t>
            </a:r>
          </a:p>
          <a:p>
            <a:r>
              <a:rPr lang="de-DE" dirty="0">
                <a:solidFill>
                  <a:srgbClr val="0070C0"/>
                </a:solidFill>
              </a:rPr>
              <a:t>Gutachtergruppierungen in den Fachgesellschaften?</a:t>
            </a:r>
          </a:p>
          <a:p>
            <a:r>
              <a:rPr lang="de-DE" dirty="0"/>
              <a:t>Problem: Nur in wenigen Fächern kompetent vertreten (Neurowissenschaften, Traumatologie, Augen)</a:t>
            </a:r>
          </a:p>
          <a:p>
            <a:endParaRPr lang="de-DE" dirty="0"/>
          </a:p>
        </p:txBody>
      </p:sp>
    </p:spTree>
    <p:extLst>
      <p:ext uri="{BB962C8B-B14F-4D97-AF65-F5344CB8AC3E}">
        <p14:creationId xmlns:p14="http://schemas.microsoft.com/office/powerpoint/2010/main" val="1125344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BDBE9-AD03-4AAB-827B-7D57EF83FA56}"/>
              </a:ext>
            </a:extLst>
          </p:cNvPr>
          <p:cNvSpPr>
            <a:spLocks noGrp="1"/>
          </p:cNvSpPr>
          <p:nvPr>
            <p:ph type="title"/>
          </p:nvPr>
        </p:nvSpPr>
        <p:spPr/>
        <p:txBody>
          <a:bodyPr/>
          <a:lstStyle/>
          <a:p>
            <a:r>
              <a:rPr lang="de-DE" dirty="0"/>
              <a:t>Methodische Defizite</a:t>
            </a:r>
          </a:p>
        </p:txBody>
      </p:sp>
      <p:sp>
        <p:nvSpPr>
          <p:cNvPr id="3" name="Inhaltsplatzhalter 2">
            <a:extLst>
              <a:ext uri="{FF2B5EF4-FFF2-40B4-BE49-F238E27FC236}">
                <a16:creationId xmlns:a16="http://schemas.microsoft.com/office/drawing/2014/main" id="{E460FA06-0AE2-40FC-A039-76949309886E}"/>
              </a:ext>
            </a:extLst>
          </p:cNvPr>
          <p:cNvSpPr>
            <a:spLocks noGrp="1"/>
          </p:cNvSpPr>
          <p:nvPr>
            <p:ph idx="1"/>
          </p:nvPr>
        </p:nvSpPr>
        <p:spPr/>
        <p:txBody>
          <a:bodyPr/>
          <a:lstStyle/>
          <a:p>
            <a:r>
              <a:rPr lang="de-DE" dirty="0"/>
              <a:t>Erkenntnisgrenzen in der Beurteilung hypothetischer Kausalverläufe</a:t>
            </a:r>
          </a:p>
          <a:p>
            <a:r>
              <a:rPr lang="de-DE" dirty="0"/>
              <a:t>Pseudoobjektivität durch Prozentangaben aus Studien, die </a:t>
            </a:r>
            <a:r>
              <a:rPr lang="de-DE" dirty="0" err="1"/>
              <a:t>idR</a:t>
            </a:r>
            <a:r>
              <a:rPr lang="de-DE" dirty="0"/>
              <a:t> nicht in einem forensischen Kontext erstellt werden</a:t>
            </a:r>
          </a:p>
        </p:txBody>
      </p:sp>
    </p:spTree>
    <p:extLst>
      <p:ext uri="{BB962C8B-B14F-4D97-AF65-F5344CB8AC3E}">
        <p14:creationId xmlns:p14="http://schemas.microsoft.com/office/powerpoint/2010/main" val="3437034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BD70C2C-5541-40E2-A7F8-51D248498541}"/>
              </a:ext>
            </a:extLst>
          </p:cNvPr>
          <p:cNvSpPr>
            <a:spLocks noGrp="1"/>
          </p:cNvSpPr>
          <p:nvPr>
            <p:ph type="title"/>
          </p:nvPr>
        </p:nvSpPr>
        <p:spPr/>
        <p:txBody>
          <a:bodyPr/>
          <a:lstStyle/>
          <a:p>
            <a:r>
              <a:rPr lang="de-DE" dirty="0"/>
              <a:t>Inkongruenzen</a:t>
            </a:r>
          </a:p>
        </p:txBody>
      </p:sp>
      <p:sp>
        <p:nvSpPr>
          <p:cNvPr id="5" name="Inhaltsplatzhalter 4">
            <a:extLst>
              <a:ext uri="{FF2B5EF4-FFF2-40B4-BE49-F238E27FC236}">
                <a16:creationId xmlns:a16="http://schemas.microsoft.com/office/drawing/2014/main" id="{5659A1DC-BC92-4DD7-BB3B-F9E0FFEC3F19}"/>
              </a:ext>
            </a:extLst>
          </p:cNvPr>
          <p:cNvSpPr>
            <a:spLocks noGrp="1"/>
          </p:cNvSpPr>
          <p:nvPr>
            <p:ph idx="1"/>
          </p:nvPr>
        </p:nvSpPr>
        <p:spPr/>
        <p:txBody>
          <a:bodyPr/>
          <a:lstStyle/>
          <a:p>
            <a:r>
              <a:rPr lang="de-DE" dirty="0"/>
              <a:t>„Vollbeweis“ für eine empirische Wissenschaft nur selten führbar</a:t>
            </a:r>
          </a:p>
          <a:p>
            <a:r>
              <a:rPr lang="de-DE" dirty="0"/>
              <a:t>Beweisrechtliche Differenzierung von Erst- und Folgeschaden bei gestreckten medizinischen Kausalverläufen willküranfällig</a:t>
            </a:r>
          </a:p>
          <a:p>
            <a:r>
              <a:rPr lang="de-DE" dirty="0"/>
              <a:t>Retrospektive Beurteilung von Handlungsabläufen anhand der Dokumentation fehleranfällig</a:t>
            </a:r>
          </a:p>
          <a:p>
            <a:endParaRPr lang="de-DE" dirty="0"/>
          </a:p>
        </p:txBody>
      </p:sp>
    </p:spTree>
    <p:extLst>
      <p:ext uri="{BB962C8B-B14F-4D97-AF65-F5344CB8AC3E}">
        <p14:creationId xmlns:p14="http://schemas.microsoft.com/office/powerpoint/2010/main" val="2199116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BAE56-CDF4-408D-89C3-0FCE4A53273E}"/>
              </a:ext>
            </a:extLst>
          </p:cNvPr>
          <p:cNvSpPr>
            <a:spLocks noGrp="1"/>
          </p:cNvSpPr>
          <p:nvPr>
            <p:ph type="title"/>
          </p:nvPr>
        </p:nvSpPr>
        <p:spPr/>
        <p:txBody>
          <a:bodyPr/>
          <a:lstStyle/>
          <a:p>
            <a:r>
              <a:rPr lang="de-DE" dirty="0"/>
              <a:t>Behauptungen statt Herleitung</a:t>
            </a:r>
          </a:p>
        </p:txBody>
      </p:sp>
      <p:sp>
        <p:nvSpPr>
          <p:cNvPr id="3" name="Inhaltsplatzhalter 2">
            <a:extLst>
              <a:ext uri="{FF2B5EF4-FFF2-40B4-BE49-F238E27FC236}">
                <a16:creationId xmlns:a16="http://schemas.microsoft.com/office/drawing/2014/main" id="{F4F84B33-6B91-4332-9843-98DBB7B97371}"/>
              </a:ext>
            </a:extLst>
          </p:cNvPr>
          <p:cNvSpPr>
            <a:spLocks noGrp="1"/>
          </p:cNvSpPr>
          <p:nvPr>
            <p:ph idx="1"/>
          </p:nvPr>
        </p:nvSpPr>
        <p:spPr/>
        <p:txBody>
          <a:bodyPr/>
          <a:lstStyle/>
          <a:p>
            <a:r>
              <a:rPr lang="de-DE" dirty="0"/>
              <a:t>im Bereich der Standardbildung</a:t>
            </a:r>
          </a:p>
          <a:p>
            <a:r>
              <a:rPr lang="de-DE" dirty="0"/>
              <a:t>im Bereich der Gewichtung von Standardabweichungen</a:t>
            </a:r>
          </a:p>
          <a:p>
            <a:r>
              <a:rPr lang="de-DE" dirty="0"/>
              <a:t>im Bereich der Schadensursächlichkeit  </a:t>
            </a:r>
          </a:p>
        </p:txBody>
      </p:sp>
    </p:spTree>
    <p:extLst>
      <p:ext uri="{BB962C8B-B14F-4D97-AF65-F5344CB8AC3E}">
        <p14:creationId xmlns:p14="http://schemas.microsoft.com/office/powerpoint/2010/main" val="3692376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EAF3A4E-444E-485B-9392-A9AFA52F96A1}"/>
              </a:ext>
            </a:extLst>
          </p:cNvPr>
          <p:cNvSpPr>
            <a:spLocks noGrp="1"/>
          </p:cNvSpPr>
          <p:nvPr>
            <p:ph type="title"/>
          </p:nvPr>
        </p:nvSpPr>
        <p:spPr/>
        <p:txBody>
          <a:bodyPr/>
          <a:lstStyle/>
          <a:p>
            <a:r>
              <a:rPr lang="de-DE" dirty="0"/>
              <a:t>Auf Seiten des Gesetzgebers</a:t>
            </a:r>
          </a:p>
        </p:txBody>
      </p:sp>
      <p:sp>
        <p:nvSpPr>
          <p:cNvPr id="5" name="Textplatzhalter 4">
            <a:extLst>
              <a:ext uri="{FF2B5EF4-FFF2-40B4-BE49-F238E27FC236}">
                <a16:creationId xmlns:a16="http://schemas.microsoft.com/office/drawing/2014/main" id="{A31D2ECD-B79A-46F1-AC59-A91554F5A035}"/>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824497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Patientenrechtegesetz </a:t>
            </a:r>
          </a:p>
        </p:txBody>
      </p:sp>
      <p:sp>
        <p:nvSpPr>
          <p:cNvPr id="5" name="Inhaltsplatzhalter 4"/>
          <p:cNvSpPr>
            <a:spLocks noGrp="1"/>
          </p:cNvSpPr>
          <p:nvPr>
            <p:ph idx="1"/>
          </p:nvPr>
        </p:nvSpPr>
        <p:spPr/>
        <p:txBody>
          <a:bodyPr>
            <a:normAutofit/>
          </a:bodyPr>
          <a:lstStyle/>
          <a:p>
            <a:pPr marL="82296" indent="0" algn="ctr">
              <a:buNone/>
            </a:pPr>
            <a:r>
              <a:rPr lang="de-DE" dirty="0">
                <a:solidFill>
                  <a:srgbClr val="0070C0"/>
                </a:solidFill>
              </a:rPr>
              <a:t>§ 630a</a:t>
            </a:r>
          </a:p>
          <a:p>
            <a:pPr marL="82296" indent="0" algn="ctr">
              <a:buNone/>
            </a:pPr>
            <a:r>
              <a:rPr lang="de-DE" dirty="0">
                <a:solidFill>
                  <a:srgbClr val="0070C0"/>
                </a:solidFill>
              </a:rPr>
              <a:t>Vertragstypische Pflichten beim Behandlungsvertrag</a:t>
            </a:r>
          </a:p>
          <a:p>
            <a:pPr marL="82296" indent="0">
              <a:buNone/>
            </a:pPr>
            <a:r>
              <a:rPr lang="de-DE" dirty="0"/>
              <a:t>…</a:t>
            </a:r>
          </a:p>
          <a:p>
            <a:pPr marL="82296" indent="0">
              <a:buNone/>
            </a:pPr>
            <a:r>
              <a:rPr lang="de-DE" dirty="0"/>
              <a:t>(2) Die Behandlung hat nach den zum Zeitpunkt der Behandlung bestehenden </a:t>
            </a:r>
            <a:r>
              <a:rPr lang="de-DE" b="1" dirty="0">
                <a:solidFill>
                  <a:srgbClr val="FF0000"/>
                </a:solidFill>
              </a:rPr>
              <a:t>allgemein anerkannten fachlichen Standards </a:t>
            </a:r>
            <a:r>
              <a:rPr lang="de-DE" dirty="0"/>
              <a:t>zu erfolgen, </a:t>
            </a:r>
            <a:r>
              <a:rPr lang="de-DE" b="1" dirty="0">
                <a:solidFill>
                  <a:srgbClr val="0066FF"/>
                </a:solidFill>
              </a:rPr>
              <a:t>soweit nicht etwas anderes vereinbart ist.</a:t>
            </a:r>
          </a:p>
        </p:txBody>
      </p:sp>
    </p:spTree>
    <p:extLst>
      <p:ext uri="{BB962C8B-B14F-4D97-AF65-F5344CB8AC3E}">
        <p14:creationId xmlns:p14="http://schemas.microsoft.com/office/powerpoint/2010/main" val="662244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a:t>(Facharzt-) Standard</a:t>
            </a:r>
          </a:p>
        </p:txBody>
      </p:sp>
      <p:sp>
        <p:nvSpPr>
          <p:cNvPr id="24579" name="Rectangle 3"/>
          <p:cNvSpPr>
            <a:spLocks noGrp="1" noChangeArrowheads="1"/>
          </p:cNvSpPr>
          <p:nvPr>
            <p:ph idx="1"/>
          </p:nvPr>
        </p:nvSpPr>
        <p:spPr>
          <a:xfrm>
            <a:off x="1259632" y="1447800"/>
            <a:ext cx="7776864" cy="4800600"/>
          </a:xfrm>
        </p:spPr>
        <p:txBody>
          <a:bodyPr/>
          <a:lstStyle/>
          <a:p>
            <a:pPr eaLnBrk="1" hangingPunct="1">
              <a:buFont typeface="Wingdings" pitchFamily="2" charset="2"/>
              <a:buNone/>
              <a:defRPr/>
            </a:pPr>
            <a:r>
              <a:rPr lang="de-DE" dirty="0">
                <a:solidFill>
                  <a:schemeClr val="tx2"/>
                </a:solidFill>
              </a:rPr>
              <a:t>Maßstab:</a:t>
            </a:r>
          </a:p>
          <a:p>
            <a:pPr eaLnBrk="1" hangingPunct="1">
              <a:buFont typeface="Wingdings" pitchFamily="2" charset="2"/>
              <a:buNone/>
              <a:defRPr/>
            </a:pPr>
            <a:endParaRPr lang="de-DE" dirty="0">
              <a:solidFill>
                <a:schemeClr val="tx2"/>
              </a:solidFill>
            </a:endParaRPr>
          </a:p>
          <a:p>
            <a:pPr indent="0" eaLnBrk="1" hangingPunct="1">
              <a:buFont typeface="Wingdings" pitchFamily="2" charset="2"/>
              <a:buNone/>
              <a:defRPr/>
            </a:pPr>
            <a:r>
              <a:rPr lang="de-DE" b="1" dirty="0">
                <a:solidFill>
                  <a:srgbClr val="0070C0"/>
                </a:solidFill>
              </a:rPr>
              <a:t>Das Verhalten eines („durchschnitt-</a:t>
            </a:r>
            <a:r>
              <a:rPr lang="de-DE" b="1" dirty="0" err="1">
                <a:solidFill>
                  <a:srgbClr val="0070C0"/>
                </a:solidFill>
              </a:rPr>
              <a:t>lich</a:t>
            </a:r>
            <a:r>
              <a:rPr lang="de-DE" b="1" dirty="0">
                <a:solidFill>
                  <a:srgbClr val="0070C0"/>
                </a:solidFill>
              </a:rPr>
              <a:t> befähigten“) gewissenhaften Facharztes in der konkreten Behandlungssituation</a:t>
            </a:r>
          </a:p>
          <a:p>
            <a:pPr eaLnBrk="1" hangingPunct="1">
              <a:buFont typeface="Wingdings" pitchFamily="2" charset="2"/>
              <a:buNone/>
              <a:defRPr/>
            </a:pPr>
            <a:endParaRPr lang="de-DE" b="1" dirty="0">
              <a:solidFill>
                <a:srgbClr val="F252E3"/>
              </a:solidFill>
            </a:endParaRPr>
          </a:p>
        </p:txBody>
      </p:sp>
      <p:sp>
        <p:nvSpPr>
          <p:cNvPr id="24580" name="Text Box 4"/>
          <p:cNvSpPr txBox="1">
            <a:spLocks noChangeArrowheads="1"/>
          </p:cNvSpPr>
          <p:nvPr/>
        </p:nvSpPr>
        <p:spPr bwMode="auto">
          <a:xfrm>
            <a:off x="1066800" y="4997450"/>
            <a:ext cx="7071167" cy="646331"/>
          </a:xfrm>
          <a:prstGeom prst="rect">
            <a:avLst/>
          </a:prstGeom>
          <a:noFill/>
          <a:ln w="12700" cap="sq">
            <a:noFill/>
            <a:miter lim="800000"/>
            <a:headEnd type="none" w="sm" len="sm"/>
            <a:tailEnd type="none" w="sm" len="sm"/>
          </a:ln>
        </p:spPr>
        <p:txBody>
          <a:bodyPr wrap="none">
            <a:spAutoFit/>
          </a:bodyPr>
          <a:lstStyle/>
          <a:p>
            <a:r>
              <a:rPr lang="de-DE" sz="3600" b="1" dirty="0">
                <a:solidFill>
                  <a:srgbClr val="FF0000"/>
                </a:solidFill>
              </a:rPr>
              <a:t>Beurteilungsperspektive: ex ante !!</a:t>
            </a:r>
          </a:p>
        </p:txBody>
      </p:sp>
    </p:spTree>
    <p:extLst>
      <p:ext uri="{BB962C8B-B14F-4D97-AF65-F5344CB8AC3E}">
        <p14:creationId xmlns:p14="http://schemas.microsoft.com/office/powerpoint/2010/main" val="272343562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fontAlgn="auto" hangingPunct="1">
              <a:spcAft>
                <a:spcPts val="0"/>
              </a:spcAft>
              <a:defRPr/>
            </a:pPr>
            <a:r>
              <a:rPr lang="de-DE">
                <a:solidFill>
                  <a:schemeClr val="tx2">
                    <a:satMod val="130000"/>
                  </a:schemeClr>
                </a:solidFill>
              </a:rPr>
              <a:t>Standard</a:t>
            </a:r>
          </a:p>
        </p:txBody>
      </p:sp>
      <p:sp>
        <p:nvSpPr>
          <p:cNvPr id="26627" name="Rectangle 1027"/>
          <p:cNvSpPr>
            <a:spLocks noGrp="1" noChangeArrowheads="1"/>
          </p:cNvSpPr>
          <p:nvPr>
            <p:ph type="body" idx="1"/>
          </p:nvPr>
        </p:nvSpPr>
        <p:spPr/>
        <p:txBody>
          <a:bodyPr/>
          <a:lstStyle/>
          <a:p>
            <a:pPr eaLnBrk="1" hangingPunct="1"/>
            <a:r>
              <a:rPr lang="de-DE" altLang="de-DE" b="1" dirty="0">
                <a:solidFill>
                  <a:srgbClr val="FF0000"/>
                </a:solidFill>
              </a:rPr>
              <a:t>Kenntnis- und Erfahrungsstand der medizinischen Wissenschaft</a:t>
            </a:r>
          </a:p>
          <a:p>
            <a:pPr eaLnBrk="1" hangingPunct="1"/>
            <a:r>
              <a:rPr lang="de-DE" altLang="de-DE" b="1" dirty="0">
                <a:solidFill>
                  <a:srgbClr val="0070C0"/>
                </a:solidFill>
              </a:rPr>
              <a:t>Vorhandene Leitlinien/Empfehlungen der Fachgesellschaften</a:t>
            </a:r>
          </a:p>
          <a:p>
            <a:pPr>
              <a:defRPr/>
            </a:pPr>
            <a:endParaRPr lang="de-DE" dirty="0"/>
          </a:p>
          <a:p>
            <a:pPr eaLnBrk="1" hangingPunct="1"/>
            <a:endParaRPr lang="de-DE" altLang="de-DE" dirty="0"/>
          </a:p>
          <a:p>
            <a:pPr eaLnBrk="1" hangingPunct="1">
              <a:buFont typeface="Wingdings 2" pitchFamily="18" charset="2"/>
              <a:buNone/>
            </a:pPr>
            <a:endParaRPr lang="de-DE" altLang="de-DE" dirty="0"/>
          </a:p>
        </p:txBody>
      </p:sp>
    </p:spTree>
    <p:extLst>
      <p:ext uri="{BB962C8B-B14F-4D97-AF65-F5344CB8AC3E}">
        <p14:creationId xmlns:p14="http://schemas.microsoft.com/office/powerpoint/2010/main" val="3883725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in)">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ox(in)">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26988"/>
            <a:ext cx="7499350" cy="1143001"/>
          </a:xfrm>
        </p:spPr>
        <p:txBody>
          <a:bodyPr/>
          <a:lstStyle/>
          <a:p>
            <a:pPr>
              <a:defRPr/>
            </a:pPr>
            <a:r>
              <a:rPr lang="de-DE" dirty="0"/>
              <a:t>Gesetzesbegründung </a:t>
            </a:r>
            <a:r>
              <a:rPr lang="de-DE" dirty="0" err="1"/>
              <a:t>PatRG</a:t>
            </a:r>
            <a:endParaRPr lang="de-DE" dirty="0"/>
          </a:p>
        </p:txBody>
      </p:sp>
      <p:sp>
        <p:nvSpPr>
          <p:cNvPr id="3" name="Textfeld 2"/>
          <p:cNvSpPr txBox="1"/>
          <p:nvPr/>
        </p:nvSpPr>
        <p:spPr>
          <a:xfrm>
            <a:off x="1547813" y="1268413"/>
            <a:ext cx="6911975" cy="5356225"/>
          </a:xfrm>
          <a:prstGeom prst="rect">
            <a:avLst/>
          </a:prstGeom>
          <a:noFill/>
        </p:spPr>
        <p:txBody>
          <a:bodyPr>
            <a:spAutoFit/>
          </a:bodyPr>
          <a:lstStyle/>
          <a:p>
            <a:pPr>
              <a:defRPr/>
            </a:pPr>
            <a:r>
              <a:rPr lang="de-DE" b="1" dirty="0">
                <a:solidFill>
                  <a:srgbClr val="0070C0"/>
                </a:solidFill>
              </a:rPr>
              <a:t>Für Ärzte ist im Regelfall auf den jeweiligen Stand naturwissenschaftlicher Erkenntnis und ärztlicher Erfahrung abzustellen, der zur Erreichung des Behandlungsziels erforderlich ist und sich in der Erprobung bewährt hat. </a:t>
            </a:r>
          </a:p>
          <a:p>
            <a:pPr>
              <a:defRPr/>
            </a:pPr>
            <a:endParaRPr lang="de-DE" b="1" dirty="0">
              <a:solidFill>
                <a:srgbClr val="0070C0"/>
              </a:solidFill>
            </a:endParaRPr>
          </a:p>
          <a:p>
            <a:pPr>
              <a:defRPr/>
            </a:pPr>
            <a:r>
              <a:rPr lang="de-DE" b="1" dirty="0">
                <a:solidFill>
                  <a:srgbClr val="FF0000"/>
                </a:solidFill>
              </a:rPr>
              <a:t>Maßgeblich sind insoweit regelmäßig Leitlinien, die von wissenschaftlichen Fachgesellschaften vorgegebenen werden. Dies entspricht der jüngsten Rechtsprechung des Bundesgerichtshofs. </a:t>
            </a:r>
          </a:p>
          <a:p>
            <a:pPr>
              <a:defRPr/>
            </a:pPr>
            <a:endParaRPr lang="de-DE" b="1" dirty="0">
              <a:solidFill>
                <a:srgbClr val="FF0000"/>
              </a:solidFill>
            </a:endParaRPr>
          </a:p>
          <a:p>
            <a:pPr>
              <a:defRPr/>
            </a:pPr>
            <a:r>
              <a:rPr lang="de-DE" b="1" u="sng" dirty="0">
                <a:solidFill>
                  <a:srgbClr val="00B050"/>
                </a:solidFill>
              </a:rPr>
              <a:t>Für besondere Fachbereiche </a:t>
            </a:r>
            <a:r>
              <a:rPr lang="de-DE" b="1" dirty="0">
                <a:solidFill>
                  <a:srgbClr val="00B050"/>
                </a:solidFill>
              </a:rPr>
              <a:t>im Rahmen der ärztlichen Behandlung gilt es </a:t>
            </a:r>
            <a:r>
              <a:rPr lang="de-DE" b="1" u="sng" dirty="0">
                <a:solidFill>
                  <a:srgbClr val="00B050"/>
                </a:solidFill>
              </a:rPr>
              <a:t>darüber hinaus </a:t>
            </a:r>
            <a:r>
              <a:rPr lang="de-DE" b="1" dirty="0">
                <a:solidFill>
                  <a:srgbClr val="00B050"/>
                </a:solidFill>
              </a:rPr>
              <a:t>auch den sogenannten </a:t>
            </a:r>
            <a:r>
              <a:rPr lang="de-DE" b="1" u="sng" dirty="0">
                <a:solidFill>
                  <a:srgbClr val="00B050"/>
                </a:solidFill>
              </a:rPr>
              <a:t>Facharztstandard</a:t>
            </a:r>
            <a:r>
              <a:rPr lang="de-DE" b="1" dirty="0">
                <a:solidFill>
                  <a:srgbClr val="00B050"/>
                </a:solidFill>
              </a:rPr>
              <a:t> zu beachten, der für das jeweilige Fachgebiet im Zeitpunkt der Behandlung maßgeblich ist.</a:t>
            </a:r>
          </a:p>
          <a:p>
            <a:pPr>
              <a:defRPr/>
            </a:pPr>
            <a:endParaRPr lang="de-DE" b="1" dirty="0">
              <a:solidFill>
                <a:srgbClr val="00B050"/>
              </a:solidFill>
            </a:endParaRPr>
          </a:p>
          <a:p>
            <a:pPr>
              <a:defRPr/>
            </a:pPr>
            <a:r>
              <a:rPr lang="de-DE" b="1" dirty="0">
                <a:solidFill>
                  <a:schemeClr val="accent5">
                    <a:lumMod val="75000"/>
                  </a:schemeClr>
                </a:solidFill>
              </a:rPr>
              <a:t>Etwas anderes kann nur dann gelten, soweit es auf die Spezialkenntnisse des Facharztes im Einzelfall doch nicht ankommt.</a:t>
            </a:r>
          </a:p>
          <a:p>
            <a:pPr>
              <a:defRPr/>
            </a:pPr>
            <a:endParaRPr lang="de-DE" dirty="0">
              <a:solidFill>
                <a:schemeClr val="accent5">
                  <a:lumMod val="75000"/>
                </a:schemeClr>
              </a:solidFill>
            </a:endParaRPr>
          </a:p>
        </p:txBody>
      </p:sp>
      <p:sp>
        <p:nvSpPr>
          <p:cNvPr id="4" name="Foliennummernplatzhalter 3"/>
          <p:cNvSpPr>
            <a:spLocks noGrp="1"/>
          </p:cNvSpPr>
          <p:nvPr>
            <p:ph type="sldNum" sz="quarter" idx="12"/>
          </p:nvPr>
        </p:nvSpPr>
        <p:spPr/>
        <p:txBody>
          <a:bodyPr/>
          <a:lstStyle/>
          <a:p>
            <a:pPr>
              <a:defRPr/>
            </a:pPr>
            <a:fld id="{6037B3ED-392B-499B-9A29-19B336BCA8A3}" type="slidenum">
              <a:rPr lang="de-DE" smtClean="0"/>
              <a:pPr>
                <a:defRPr/>
              </a:pPr>
              <a:t>37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D6EE03-CE98-449D-A880-1C2351CCFFE8}"/>
              </a:ext>
            </a:extLst>
          </p:cNvPr>
          <p:cNvSpPr>
            <a:spLocks noGrp="1"/>
          </p:cNvSpPr>
          <p:nvPr>
            <p:ph type="title"/>
          </p:nvPr>
        </p:nvSpPr>
        <p:spPr/>
        <p:txBody>
          <a:bodyPr/>
          <a:lstStyle/>
          <a:p>
            <a:r>
              <a:rPr lang="de-DE" dirty="0"/>
              <a:t>Gefahr der „Echokammer“</a:t>
            </a:r>
          </a:p>
        </p:txBody>
      </p:sp>
      <p:sp>
        <p:nvSpPr>
          <p:cNvPr id="4" name="Inhaltsplatzhalter 3">
            <a:extLst>
              <a:ext uri="{FF2B5EF4-FFF2-40B4-BE49-F238E27FC236}">
                <a16:creationId xmlns:a16="http://schemas.microsoft.com/office/drawing/2014/main" id="{FA376A9E-9D78-4E9A-982F-622E849DD545}"/>
              </a:ext>
            </a:extLst>
          </p:cNvPr>
          <p:cNvSpPr>
            <a:spLocks noGrp="1"/>
          </p:cNvSpPr>
          <p:nvPr>
            <p:ph idx="1"/>
          </p:nvPr>
        </p:nvSpPr>
        <p:spPr/>
        <p:txBody>
          <a:bodyPr>
            <a:normAutofit/>
          </a:bodyPr>
          <a:lstStyle/>
          <a:p>
            <a:r>
              <a:rPr lang="de-DE" dirty="0"/>
              <a:t>Regelungen wie §§ 109 SGG, 245 StPO  fehlen in der ZPO</a:t>
            </a:r>
          </a:p>
          <a:p>
            <a:r>
              <a:rPr lang="de-DE" dirty="0"/>
              <a:t>Kein (vorgeschriebener) Wechsel des Sachverständigen zwischen den Instanzen</a:t>
            </a:r>
          </a:p>
          <a:p>
            <a:r>
              <a:rPr lang="de-DE" dirty="0"/>
              <a:t>Verstöße gegen persönliche Leistungs-pflicht bleiben anders als im SGG (BSG, </a:t>
            </a:r>
            <a:r>
              <a:rPr lang="de-DE" sz="3200" dirty="0">
                <a:effectLst/>
              </a:rPr>
              <a:t>07.05.2019 - B 2 U 25/17 R; B 2 U 26/17 R) im Zivilprozess </a:t>
            </a:r>
            <a:r>
              <a:rPr lang="de-DE" dirty="0"/>
              <a:t>ohne Folgen (§ 360 S. 2 ZPO) </a:t>
            </a:r>
          </a:p>
          <a:p>
            <a:endParaRPr lang="de-DE" dirty="0"/>
          </a:p>
        </p:txBody>
      </p:sp>
    </p:spTree>
    <p:extLst>
      <p:ext uri="{BB962C8B-B14F-4D97-AF65-F5344CB8AC3E}">
        <p14:creationId xmlns:p14="http://schemas.microsoft.com/office/powerpoint/2010/main" val="2161746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54695-F9E5-446B-A964-103B3D53F51D}"/>
              </a:ext>
            </a:extLst>
          </p:cNvPr>
          <p:cNvSpPr>
            <a:spLocks noGrp="1"/>
          </p:cNvSpPr>
          <p:nvPr>
            <p:ph type="title"/>
          </p:nvPr>
        </p:nvSpPr>
        <p:spPr/>
        <p:txBody>
          <a:bodyPr/>
          <a:lstStyle/>
          <a:p>
            <a:r>
              <a:rPr lang="de-DE" dirty="0"/>
              <a:t>Gütekriterien?</a:t>
            </a:r>
          </a:p>
        </p:txBody>
      </p:sp>
      <p:sp>
        <p:nvSpPr>
          <p:cNvPr id="3" name="Inhaltsplatzhalter 2">
            <a:extLst>
              <a:ext uri="{FF2B5EF4-FFF2-40B4-BE49-F238E27FC236}">
                <a16:creationId xmlns:a16="http://schemas.microsoft.com/office/drawing/2014/main" id="{933E878D-B727-4544-A094-4846D4F4EB08}"/>
              </a:ext>
            </a:extLst>
          </p:cNvPr>
          <p:cNvSpPr>
            <a:spLocks noGrp="1"/>
          </p:cNvSpPr>
          <p:nvPr>
            <p:ph idx="1"/>
          </p:nvPr>
        </p:nvSpPr>
        <p:spPr/>
        <p:txBody>
          <a:bodyPr/>
          <a:lstStyle/>
          <a:p>
            <a:r>
              <a:rPr lang="de-DE" dirty="0"/>
              <a:t>Keine Kommunikation zwischen Gericht und Gutachtern über gutachterliche Erfahrung</a:t>
            </a:r>
          </a:p>
          <a:p>
            <a:r>
              <a:rPr lang="de-DE" dirty="0"/>
              <a:t>Keine Zertifizierung der ärztlichen Sachverständigentätigkeit</a:t>
            </a:r>
          </a:p>
          <a:p>
            <a:r>
              <a:rPr lang="de-DE" dirty="0"/>
              <a:t>Nicht jeder erfahrene Kliniker ist ein kompetenter Gutachter</a:t>
            </a:r>
          </a:p>
        </p:txBody>
      </p:sp>
    </p:spTree>
    <p:extLst>
      <p:ext uri="{BB962C8B-B14F-4D97-AF65-F5344CB8AC3E}">
        <p14:creationId xmlns:p14="http://schemas.microsoft.com/office/powerpoint/2010/main" val="3980356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2866F-F57B-460C-BFB9-3CAA28A7CC28}"/>
              </a:ext>
            </a:extLst>
          </p:cNvPr>
          <p:cNvSpPr>
            <a:spLocks noGrp="1"/>
          </p:cNvSpPr>
          <p:nvPr>
            <p:ph type="title"/>
          </p:nvPr>
        </p:nvSpPr>
        <p:spPr/>
        <p:txBody>
          <a:bodyPr/>
          <a:lstStyle/>
          <a:p>
            <a:r>
              <a:rPr lang="de-DE" dirty="0"/>
              <a:t>Problem der Fachgebietsidentität</a:t>
            </a:r>
          </a:p>
        </p:txBody>
      </p:sp>
      <p:sp>
        <p:nvSpPr>
          <p:cNvPr id="3" name="Inhaltsplatzhalter 2">
            <a:extLst>
              <a:ext uri="{FF2B5EF4-FFF2-40B4-BE49-F238E27FC236}">
                <a16:creationId xmlns:a16="http://schemas.microsoft.com/office/drawing/2014/main" id="{6263FC8B-7262-47A9-A1AD-B6989BDA862A}"/>
              </a:ext>
            </a:extLst>
          </p:cNvPr>
          <p:cNvSpPr>
            <a:spLocks noGrp="1"/>
          </p:cNvSpPr>
          <p:nvPr>
            <p:ph idx="1"/>
          </p:nvPr>
        </p:nvSpPr>
        <p:spPr>
          <a:xfrm>
            <a:off x="1435608" y="1556792"/>
            <a:ext cx="7498080" cy="4800600"/>
          </a:xfrm>
        </p:spPr>
        <p:txBody>
          <a:bodyPr/>
          <a:lstStyle/>
          <a:p>
            <a:r>
              <a:rPr lang="de-DE" dirty="0"/>
              <a:t>Überschneidungsbereiche unterschiedlicher Fächer</a:t>
            </a:r>
          </a:p>
          <a:p>
            <a:r>
              <a:rPr lang="de-DE" dirty="0"/>
              <a:t>Fachbezogenes Auseinanderfallen von Standardbeurteilung und Beurteilung des primären Kausalzusammenhangs (z.B. Rückenmarksschädigung durch verzögerte Diagnose einer Blutung nach WS-</a:t>
            </a:r>
            <a:r>
              <a:rPr lang="de-DE" dirty="0" err="1"/>
              <a:t>Op</a:t>
            </a:r>
            <a:endParaRPr lang="de-DE" dirty="0"/>
          </a:p>
          <a:p>
            <a:r>
              <a:rPr lang="de-DE" dirty="0"/>
              <a:t>Unterschiede in den Versorgungsstufen und des Versorgungssektors</a:t>
            </a:r>
          </a:p>
        </p:txBody>
      </p:sp>
    </p:spTree>
    <p:extLst>
      <p:ext uri="{BB962C8B-B14F-4D97-AF65-F5344CB8AC3E}">
        <p14:creationId xmlns:p14="http://schemas.microsoft.com/office/powerpoint/2010/main" val="1452020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AC2D8-6FDF-4132-B90C-4FF53B872824}"/>
              </a:ext>
            </a:extLst>
          </p:cNvPr>
          <p:cNvSpPr>
            <a:spLocks noGrp="1"/>
          </p:cNvSpPr>
          <p:nvPr>
            <p:ph type="title"/>
          </p:nvPr>
        </p:nvSpPr>
        <p:spPr/>
        <p:txBody>
          <a:bodyPr/>
          <a:lstStyle/>
          <a:p>
            <a:r>
              <a:rPr lang="de-DE" dirty="0"/>
              <a:t>Fehler in Beweisbeschlüssen</a:t>
            </a:r>
          </a:p>
        </p:txBody>
      </p:sp>
      <p:sp>
        <p:nvSpPr>
          <p:cNvPr id="3" name="Inhaltsplatzhalter 2">
            <a:extLst>
              <a:ext uri="{FF2B5EF4-FFF2-40B4-BE49-F238E27FC236}">
                <a16:creationId xmlns:a16="http://schemas.microsoft.com/office/drawing/2014/main" id="{C46F2BFC-E4D5-4D4A-9B73-6380E5B9608D}"/>
              </a:ext>
            </a:extLst>
          </p:cNvPr>
          <p:cNvSpPr>
            <a:spLocks noGrp="1"/>
          </p:cNvSpPr>
          <p:nvPr>
            <p:ph idx="1"/>
          </p:nvPr>
        </p:nvSpPr>
        <p:spPr/>
        <p:txBody>
          <a:bodyPr/>
          <a:lstStyle/>
          <a:p>
            <a:r>
              <a:rPr lang="de-DE" dirty="0"/>
              <a:t>Pauschalität vs. Detailübermaß</a:t>
            </a:r>
          </a:p>
          <a:p>
            <a:endParaRPr lang="de-DE" dirty="0"/>
          </a:p>
          <a:p>
            <a:r>
              <a:rPr lang="de-DE" dirty="0"/>
              <a:t>Fehlende Vorgaben bei divergierendem bzw. von der Dokumentation abweichendem  Parteivortrag</a:t>
            </a:r>
          </a:p>
          <a:p>
            <a:pPr marL="82296" indent="0">
              <a:buNone/>
            </a:pPr>
            <a:endParaRPr lang="de-DE" dirty="0"/>
          </a:p>
          <a:p>
            <a:r>
              <a:rPr lang="de-DE" dirty="0"/>
              <a:t>Übernahme von Rechtsbegriffen (Standard, Ursächlichkeit) ohne Erläuterung</a:t>
            </a:r>
          </a:p>
          <a:p>
            <a:endParaRPr lang="de-DE" dirty="0"/>
          </a:p>
          <a:p>
            <a:endParaRPr lang="de-DE" dirty="0"/>
          </a:p>
        </p:txBody>
      </p:sp>
    </p:spTree>
    <p:extLst>
      <p:ext uri="{BB962C8B-B14F-4D97-AF65-F5344CB8AC3E}">
        <p14:creationId xmlns:p14="http://schemas.microsoft.com/office/powerpoint/2010/main" val="41755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52A60EF-4DC8-486A-9822-A4B6ABC044E2}"/>
              </a:ext>
            </a:extLst>
          </p:cNvPr>
          <p:cNvSpPr>
            <a:spLocks noGrp="1"/>
          </p:cNvSpPr>
          <p:nvPr>
            <p:ph type="title"/>
          </p:nvPr>
        </p:nvSpPr>
        <p:spPr>
          <a:xfrm>
            <a:off x="1435608" y="413792"/>
            <a:ext cx="7498080" cy="1143000"/>
          </a:xfrm>
        </p:spPr>
        <p:txBody>
          <a:bodyPr>
            <a:normAutofit fontScale="90000"/>
          </a:bodyPr>
          <a:lstStyle/>
          <a:p>
            <a:pPr>
              <a:lnSpc>
                <a:spcPct val="115000"/>
              </a:lnSpc>
              <a:spcAft>
                <a:spcPts val="1000"/>
              </a:spcAft>
            </a:pPr>
            <a:r>
              <a:rPr lang="de-DE" dirty="0"/>
              <a:t>Standard? </a:t>
            </a:r>
            <a:br>
              <a:rPr lang="de-DE" dirty="0"/>
            </a:br>
            <a:r>
              <a:rPr lang="de-DE" sz="1800" b="1" dirty="0">
                <a:effectLst/>
                <a:latin typeface="Times New Roman" panose="02020603050405020304" pitchFamily="18" charset="0"/>
                <a:ea typeface="Calibri" panose="020F0502020204030204" pitchFamily="34" charset="0"/>
                <a:cs typeface="Times New Roman" panose="02020603050405020304" pitchFamily="18" charset="0"/>
              </a:rPr>
              <a:t>“Der Beweisbeschluss im Arzthaftungsprozess“</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b="1" dirty="0">
                <a:effectLst/>
                <a:latin typeface="Times New Roman" panose="02020603050405020304" pitchFamily="18" charset="0"/>
                <a:ea typeface="Calibri" panose="020F0502020204030204" pitchFamily="34" charset="0"/>
                <a:cs typeface="Times New Roman" panose="02020603050405020304" pitchFamily="18" charset="0"/>
              </a:rPr>
              <a:t>RA Matthias Teichner (Hamburg) Festschrift AG </a:t>
            </a:r>
            <a:r>
              <a:rPr lang="de-DE" sz="1800" b="1" dirty="0" err="1">
                <a:effectLst/>
                <a:latin typeface="Times New Roman" panose="02020603050405020304" pitchFamily="18" charset="0"/>
                <a:ea typeface="Calibri" panose="020F0502020204030204" pitchFamily="34" charset="0"/>
                <a:cs typeface="Times New Roman" panose="02020603050405020304" pitchFamily="18" charset="0"/>
              </a:rPr>
              <a:t>MedR</a:t>
            </a:r>
            <a:r>
              <a:rPr lang="de-DE" sz="1800" b="1" dirty="0">
                <a:effectLst/>
                <a:latin typeface="Times New Roman" panose="02020603050405020304" pitchFamily="18" charset="0"/>
                <a:ea typeface="Calibri" panose="020F0502020204030204" pitchFamily="34" charset="0"/>
                <a:cs typeface="Times New Roman" panose="02020603050405020304" pitchFamily="18" charset="0"/>
              </a:rPr>
              <a:t> DAV</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5" name="Inhaltsplatzhalter 4">
            <a:extLst>
              <a:ext uri="{FF2B5EF4-FFF2-40B4-BE49-F238E27FC236}">
                <a16:creationId xmlns:a16="http://schemas.microsoft.com/office/drawing/2014/main" id="{D5E5DB4C-DD69-4671-8E4A-CB529230164E}"/>
              </a:ext>
            </a:extLst>
          </p:cNvPr>
          <p:cNvSpPr>
            <a:spLocks noGrp="1"/>
          </p:cNvSpPr>
          <p:nvPr>
            <p:ph idx="1"/>
          </p:nvPr>
        </p:nvSpPr>
        <p:spPr>
          <a:xfrm>
            <a:off x="1435608" y="1447800"/>
            <a:ext cx="7498080" cy="5293568"/>
          </a:xfrm>
        </p:spPr>
        <p:txBody>
          <a:bodyPr>
            <a:normAutofit fontScale="92500" lnSpcReduction="10000"/>
          </a:bodyPr>
          <a:lstStyle/>
          <a:p>
            <a:r>
              <a:rPr lang="de-DE" sz="2400" i="1" dirty="0">
                <a:effectLst/>
                <a:latin typeface="Times New Roman" panose="02020603050405020304" pitchFamily="18" charset="0"/>
                <a:ea typeface="Calibri" panose="020F0502020204030204" pitchFamily="34" charset="0"/>
              </a:rPr>
              <a:t>Ist es bei der Operation </a:t>
            </a:r>
            <a:r>
              <a:rPr lang="de-DE" sz="2400" b="1" i="1" dirty="0">
                <a:solidFill>
                  <a:srgbClr val="0070C0"/>
                </a:solidFill>
                <a:effectLst/>
                <a:latin typeface="Times New Roman" panose="02020603050405020304" pitchFamily="18" charset="0"/>
                <a:ea typeface="Calibri" panose="020F0502020204030204" pitchFamily="34" charset="0"/>
              </a:rPr>
              <a:t>unter Verletzung medizinischer Standards</a:t>
            </a:r>
            <a:r>
              <a:rPr lang="de-DE" sz="2400" b="1" i="1" dirty="0">
                <a:solidFill>
                  <a:srgbClr val="00B050"/>
                </a:solidFill>
                <a:effectLst/>
                <a:latin typeface="Times New Roman" panose="02020603050405020304" pitchFamily="18" charset="0"/>
                <a:ea typeface="Calibri" panose="020F0502020204030204" pitchFamily="34" charset="0"/>
              </a:rPr>
              <a:t> zu einer Verwechslung der </a:t>
            </a:r>
            <a:r>
              <a:rPr lang="de-DE" sz="2400" b="1" i="1" dirty="0" err="1">
                <a:solidFill>
                  <a:srgbClr val="00B050"/>
                </a:solidFill>
                <a:effectLst/>
                <a:latin typeface="Times New Roman" panose="02020603050405020304" pitchFamily="18" charset="0"/>
                <a:ea typeface="Calibri" panose="020F0502020204030204" pitchFamily="34" charset="0"/>
              </a:rPr>
              <a:t>behandlungsbedürfti</a:t>
            </a:r>
            <a:r>
              <a:rPr lang="de-DE" sz="2400" b="1" i="1" dirty="0">
                <a:solidFill>
                  <a:srgbClr val="00B050"/>
                </a:solidFill>
                <a:effectLst/>
                <a:latin typeface="Times New Roman" panose="02020603050405020304" pitchFamily="18" charset="0"/>
                <a:ea typeface="Calibri" panose="020F0502020204030204" pitchFamily="34" charset="0"/>
              </a:rPr>
              <a:t>-gen Wirbelsäulenetagen dergestalt gekommen</a:t>
            </a:r>
            <a:r>
              <a:rPr lang="de-DE" sz="2400" i="1" dirty="0">
                <a:effectLst/>
                <a:latin typeface="Times New Roman" panose="02020603050405020304" pitchFamily="18" charset="0"/>
                <a:ea typeface="Calibri" panose="020F0502020204030204" pitchFamily="34" charset="0"/>
              </a:rPr>
              <a:t>, dass statt eines Bandscheibenvorfalls links in Höhe LW 4/5 Strukturen in Höhe von LW 3/4 operativ versorgt worden sind?</a:t>
            </a:r>
            <a:r>
              <a:rPr lang="de-DE" sz="2400" dirty="0">
                <a:effectLst/>
                <a:latin typeface="Times New Roman" panose="02020603050405020304" pitchFamily="18" charset="0"/>
                <a:ea typeface="Calibri" panose="020F0502020204030204" pitchFamily="34" charset="0"/>
              </a:rPr>
              <a:t> </a:t>
            </a:r>
          </a:p>
          <a:p>
            <a:endParaRPr lang="de-DE" sz="2400" dirty="0">
              <a:latin typeface="Times New Roman" panose="02020603050405020304" pitchFamily="18" charset="0"/>
            </a:endParaRPr>
          </a:p>
          <a:p>
            <a:r>
              <a:rPr lang="de-DE" sz="2400" i="1" dirty="0">
                <a:effectLst/>
                <a:latin typeface="Times New Roman" panose="02020603050405020304" pitchFamily="18" charset="0"/>
                <a:ea typeface="Calibri" panose="020F0502020204030204" pitchFamily="34" charset="0"/>
              </a:rPr>
              <a:t>Bei der Operation am 14.04.2011 ist es zu einer </a:t>
            </a:r>
            <a:r>
              <a:rPr lang="de-DE" sz="2400" i="1" dirty="0" err="1">
                <a:effectLst/>
                <a:latin typeface="Times New Roman" panose="02020603050405020304" pitchFamily="18" charset="0"/>
                <a:ea typeface="Calibri" panose="020F0502020204030204" pitchFamily="34" charset="0"/>
              </a:rPr>
              <a:t>Verwechs-lung</a:t>
            </a:r>
            <a:r>
              <a:rPr lang="de-DE" sz="2400" i="1" dirty="0">
                <a:effectLst/>
                <a:latin typeface="Times New Roman" panose="02020603050405020304" pitchFamily="18" charset="0"/>
                <a:ea typeface="Calibri" panose="020F0502020204030204" pitchFamily="34" charset="0"/>
              </a:rPr>
              <a:t> der behandlungsbedürftigen Wirbelsäulenetagen gekommen. Die Patientin wurde irrtümlich bei LWK 3/4 links operiert anstatt korrekterweise bei LWK 4/5 links. </a:t>
            </a:r>
            <a:r>
              <a:rPr lang="de-DE" sz="2400" b="1" i="1" dirty="0">
                <a:solidFill>
                  <a:srgbClr val="FF0000"/>
                </a:solidFill>
                <a:effectLst/>
                <a:latin typeface="Times New Roman" panose="02020603050405020304" pitchFamily="18" charset="0"/>
                <a:ea typeface="Calibri" panose="020F0502020204030204" pitchFamily="34" charset="0"/>
              </a:rPr>
              <a:t>Diese Verwechslung ist trotz Einhaltens der seiner- und derzeit gültigen Standards unterlaufen. </a:t>
            </a:r>
            <a:r>
              <a:rPr lang="de-DE" sz="2400" b="1" i="1" dirty="0">
                <a:solidFill>
                  <a:srgbClr val="0070C0"/>
                </a:solidFill>
                <a:effectLst/>
                <a:latin typeface="Times New Roman" panose="02020603050405020304" pitchFamily="18" charset="0"/>
                <a:ea typeface="Calibri" panose="020F0502020204030204" pitchFamily="34" charset="0"/>
              </a:rPr>
              <a:t>Es handelt sich um eine schicksalhafte Verwechslung der zu operierenden Etagen der Wirbelsäule, wie sie in einem geringen Prozentsatz trotz Einhaltens der Standards aus der Literatur und dem klinischen Alltag des Unterzeichnenden bekannt ist.</a:t>
            </a:r>
            <a:endParaRPr lang="de-DE" sz="2400" b="1" dirty="0">
              <a:solidFill>
                <a:srgbClr val="0070C0"/>
              </a:solidFill>
            </a:endParaRPr>
          </a:p>
        </p:txBody>
      </p:sp>
    </p:spTree>
    <p:extLst>
      <p:ext uri="{BB962C8B-B14F-4D97-AF65-F5344CB8AC3E}">
        <p14:creationId xmlns:p14="http://schemas.microsoft.com/office/powerpoint/2010/main" val="3928194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3B5F0-8A9D-49AC-8B71-C3F60861A67A}"/>
              </a:ext>
            </a:extLst>
          </p:cNvPr>
          <p:cNvSpPr>
            <a:spLocks noGrp="1"/>
          </p:cNvSpPr>
          <p:nvPr>
            <p:ph type="title"/>
          </p:nvPr>
        </p:nvSpPr>
        <p:spPr/>
        <p:txBody>
          <a:bodyPr/>
          <a:lstStyle/>
          <a:p>
            <a:r>
              <a:rPr lang="de-DE" dirty="0"/>
              <a:t>Kompetenzverlagerung</a:t>
            </a:r>
          </a:p>
        </p:txBody>
      </p:sp>
      <p:sp>
        <p:nvSpPr>
          <p:cNvPr id="3" name="Inhaltsplatzhalter 2">
            <a:extLst>
              <a:ext uri="{FF2B5EF4-FFF2-40B4-BE49-F238E27FC236}">
                <a16:creationId xmlns:a16="http://schemas.microsoft.com/office/drawing/2014/main" id="{8350ED2E-518E-4DB8-900B-8E9F1AFA691D}"/>
              </a:ext>
            </a:extLst>
          </p:cNvPr>
          <p:cNvSpPr>
            <a:spLocks noGrp="1"/>
          </p:cNvSpPr>
          <p:nvPr>
            <p:ph idx="1"/>
          </p:nvPr>
        </p:nvSpPr>
        <p:spPr/>
        <p:txBody>
          <a:bodyPr/>
          <a:lstStyle/>
          <a:p>
            <a:r>
              <a:rPr lang="de-DE" dirty="0"/>
              <a:t>Lag ein „grober Behandlungsfehler“ vor?</a:t>
            </a:r>
          </a:p>
          <a:p>
            <a:r>
              <a:rPr lang="de-DE" dirty="0"/>
              <a:t>Bestand eine Aufklärungspflicht?</a:t>
            </a:r>
          </a:p>
          <a:p>
            <a:r>
              <a:rPr lang="de-DE" dirty="0"/>
              <a:t>Grenzfall: Lag ein Organisationsfehler vor?</a:t>
            </a:r>
          </a:p>
          <a:p>
            <a:endParaRPr lang="de-DE" dirty="0"/>
          </a:p>
        </p:txBody>
      </p:sp>
    </p:spTree>
    <p:extLst>
      <p:ext uri="{BB962C8B-B14F-4D97-AF65-F5344CB8AC3E}">
        <p14:creationId xmlns:p14="http://schemas.microsoft.com/office/powerpoint/2010/main" val="3131186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A4490-8021-4825-9464-98A00B0FA7EB}"/>
              </a:ext>
            </a:extLst>
          </p:cNvPr>
          <p:cNvSpPr>
            <a:spLocks noGrp="1"/>
          </p:cNvSpPr>
          <p:nvPr>
            <p:ph type="title"/>
          </p:nvPr>
        </p:nvSpPr>
        <p:spPr/>
        <p:txBody>
          <a:bodyPr/>
          <a:lstStyle/>
          <a:p>
            <a:r>
              <a:rPr lang="de-DE" dirty="0"/>
              <a:t>Unzulängliche Ergebniskontrolle</a:t>
            </a:r>
          </a:p>
        </p:txBody>
      </p:sp>
      <p:sp>
        <p:nvSpPr>
          <p:cNvPr id="3" name="Inhaltsplatzhalter 2">
            <a:extLst>
              <a:ext uri="{FF2B5EF4-FFF2-40B4-BE49-F238E27FC236}">
                <a16:creationId xmlns:a16="http://schemas.microsoft.com/office/drawing/2014/main" id="{59A7082F-8D7A-4A07-9CDF-6F2F9FE769B7}"/>
              </a:ext>
            </a:extLst>
          </p:cNvPr>
          <p:cNvSpPr>
            <a:spLocks noGrp="1"/>
          </p:cNvSpPr>
          <p:nvPr>
            <p:ph idx="1"/>
          </p:nvPr>
        </p:nvSpPr>
        <p:spPr/>
        <p:txBody>
          <a:bodyPr/>
          <a:lstStyle/>
          <a:p>
            <a:r>
              <a:rPr lang="de-DE" dirty="0"/>
              <a:t>Begründung für Standardbildung oder</a:t>
            </a:r>
          </a:p>
          <a:p>
            <a:r>
              <a:rPr lang="de-DE" dirty="0"/>
              <a:t>Herleitung der Aussagen zur Schadensursächlichkeit</a:t>
            </a:r>
          </a:p>
          <a:p>
            <a:r>
              <a:rPr lang="de-DE" dirty="0"/>
              <a:t>Nachfragen bzw. Anforderung zur verwandten Literatur</a:t>
            </a:r>
          </a:p>
          <a:p>
            <a:r>
              <a:rPr lang="de-DE" dirty="0"/>
              <a:t>Unsicherheiten in der Beurteilung von Leitlinien</a:t>
            </a:r>
          </a:p>
          <a:p>
            <a:endParaRPr lang="de-DE" dirty="0"/>
          </a:p>
        </p:txBody>
      </p:sp>
    </p:spTree>
    <p:extLst>
      <p:ext uri="{BB962C8B-B14F-4D97-AF65-F5344CB8AC3E}">
        <p14:creationId xmlns:p14="http://schemas.microsoft.com/office/powerpoint/2010/main" val="2597888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ad">
  <a:themeElements>
    <a:clrScheme name="Nya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ya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1880</Words>
  <Application>Microsoft Office PowerPoint</Application>
  <PresentationFormat>Bildschirmpräsentation (4:3)</PresentationFormat>
  <Paragraphs>206</Paragraphs>
  <Slides>38</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38</vt:i4>
      </vt:variant>
    </vt:vector>
  </HeadingPairs>
  <TitlesOfParts>
    <vt:vector size="47" baseType="lpstr">
      <vt:lpstr>Gill Sans MT</vt:lpstr>
      <vt:lpstr>Wingdings 2</vt:lpstr>
      <vt:lpstr>inherit</vt:lpstr>
      <vt:lpstr>Times New Roman</vt:lpstr>
      <vt:lpstr>Arial</vt:lpstr>
      <vt:lpstr>Verdana</vt:lpstr>
      <vt:lpstr>Calibri</vt:lpstr>
      <vt:lpstr>Wingdings</vt:lpstr>
      <vt:lpstr>Nyad</vt:lpstr>
      <vt:lpstr>FEHLERQUELLEN IM ARZTHAFTUNGSPROZESS - VON DER FEHLERHAFTEN BEWEISFRAGE BIS ZUR FALSCHBEGUTACHTUNG EINFÜHRUNG - TYPISCHE FEHLER und Probleme </vt:lpstr>
      <vt:lpstr>Auf Seiten des Juristen*</vt:lpstr>
      <vt:lpstr>Gutachterauswahl</vt:lpstr>
      <vt:lpstr>Gütekriterien?</vt:lpstr>
      <vt:lpstr>Problem der Fachgebietsidentität</vt:lpstr>
      <vt:lpstr>Fehler in Beweisbeschlüssen</vt:lpstr>
      <vt:lpstr>Standard?  “Der Beweisbeschluss im Arzthaftungsprozess“ RA Matthias Teichner (Hamburg) Festschrift AG MedR DAV </vt:lpstr>
      <vt:lpstr>Kompetenzverlagerung</vt:lpstr>
      <vt:lpstr>Unzulängliche Ergebniskontrolle</vt:lpstr>
      <vt:lpstr>Leitlinien – Jur. Literatur</vt:lpstr>
      <vt:lpstr>Leitlinien - Rechtsprechung</vt:lpstr>
      <vt:lpstr>OLG Düsseldorf 15.6.2000 – 8 U 99/99</vt:lpstr>
      <vt:lpstr>OLG Hamm 12.12.2016 – 3 U 163/15</vt:lpstr>
      <vt:lpstr>Auf Seiten der Sachverständigen</vt:lpstr>
      <vt:lpstr>Fehlende Methodenkenntnis</vt:lpstr>
      <vt:lpstr>Unschärfen</vt:lpstr>
      <vt:lpstr>PowerPoint-Präsentation</vt:lpstr>
      <vt:lpstr>PowerPoint-Präsentation</vt:lpstr>
      <vt:lpstr>PowerPoint-Präsentation</vt:lpstr>
      <vt:lpstr>PowerPoint-Präsentation</vt:lpstr>
      <vt:lpstr>PowerPoint-Präsentation</vt:lpstr>
      <vt:lpstr>Helfen Leitlinien weiter?</vt:lpstr>
      <vt:lpstr>Leitlinien – Medizinische Sicht</vt:lpstr>
      <vt:lpstr>Leitlinien</vt:lpstr>
      <vt:lpstr>PowerPoint-Präsentation</vt:lpstr>
      <vt:lpstr>Evidenz über alles?</vt:lpstr>
      <vt:lpstr>Evidenz über alles?</vt:lpstr>
      <vt:lpstr>Generelle Probleme</vt:lpstr>
      <vt:lpstr>Berufsverständnis ./. Fehlerkultur</vt:lpstr>
      <vt:lpstr>Methodische Defizite</vt:lpstr>
      <vt:lpstr>Inkongruenzen</vt:lpstr>
      <vt:lpstr>Behauptungen statt Herleitung</vt:lpstr>
      <vt:lpstr>Auf Seiten des Gesetzgebers</vt:lpstr>
      <vt:lpstr>Patientenrechtegesetz </vt:lpstr>
      <vt:lpstr>(Facharzt-) Standard</vt:lpstr>
      <vt:lpstr>Standard</vt:lpstr>
      <vt:lpstr>Gesetzesbegründung PatRG</vt:lpstr>
      <vt:lpstr>Gefahr der „Echokammer“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Deutsches Patientenrechtegesetz</dc:title>
  <dc:creator>Gaidzik</dc:creator>
  <cp:lastModifiedBy>Mirco Herzberg</cp:lastModifiedBy>
  <cp:revision>94</cp:revision>
  <dcterms:created xsi:type="dcterms:W3CDTF">2013-05-08T15:59:39Z</dcterms:created>
  <dcterms:modified xsi:type="dcterms:W3CDTF">2021-12-14T09:50:49Z</dcterms:modified>
</cp:coreProperties>
</file>