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96" r:id="rId4"/>
    <p:sldId id="268" r:id="rId5"/>
    <p:sldId id="269" r:id="rId6"/>
    <p:sldId id="273" r:id="rId7"/>
    <p:sldId id="272" r:id="rId8"/>
    <p:sldId id="278" r:id="rId9"/>
    <p:sldId id="277" r:id="rId10"/>
    <p:sldId id="281" r:id="rId11"/>
    <p:sldId id="279" r:id="rId12"/>
    <p:sldId id="282" r:id="rId13"/>
    <p:sldId id="280" r:id="rId14"/>
    <p:sldId id="284" r:id="rId15"/>
    <p:sldId id="266" r:id="rId16"/>
    <p:sldId id="283" r:id="rId17"/>
    <p:sldId id="286" r:id="rId18"/>
    <p:sldId id="298" r:id="rId19"/>
    <p:sldId id="288" r:id="rId20"/>
    <p:sldId id="258" r:id="rId21"/>
    <p:sldId id="293" r:id="rId22"/>
    <p:sldId id="289" r:id="rId23"/>
    <p:sldId id="299" r:id="rId24"/>
    <p:sldId id="290" r:id="rId25"/>
    <p:sldId id="295" r:id="rId26"/>
    <p:sldId id="297" r:id="rId27"/>
    <p:sldId id="270" r:id="rId28"/>
  </p:sldIdLst>
  <p:sldSz cx="12192000" cy="6858000"/>
  <p:notesSz cx="6797675" cy="9872663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pos="6289" userDrawn="1">
          <p15:clr>
            <a:srgbClr val="A4A3A4"/>
          </p15:clr>
        </p15:guide>
        <p15:guide id="6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CD"/>
    <a:srgbClr val="FF0045"/>
    <a:srgbClr val="28DCE1"/>
    <a:srgbClr val="216B4A"/>
    <a:srgbClr val="63B64D"/>
    <a:srgbClr val="FFF14B"/>
    <a:srgbClr val="441526"/>
    <a:srgbClr val="31333F"/>
    <a:srgbClr val="3B3B3B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39" autoAdjust="0"/>
  </p:normalViewPr>
  <p:slideViewPr>
    <p:cSldViewPr showGuides="1">
      <p:cViewPr>
        <p:scale>
          <a:sx n="90" d="100"/>
          <a:sy n="90" d="100"/>
        </p:scale>
        <p:origin x="60" y="66"/>
      </p:cViewPr>
      <p:guideLst>
        <p:guide orient="horz" pos="391"/>
        <p:guide orient="horz" pos="1071"/>
        <p:guide orient="horz" pos="3793"/>
        <p:guide pos="483"/>
        <p:guide pos="6289"/>
        <p:guide pos="7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2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75444-5EDC-412F-81AF-0330F3A6019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8C5BCB8-991C-4150-8CEC-9421C3AFA19B}">
      <dgm:prSet/>
      <dgm:spPr/>
      <dgm:t>
        <a:bodyPr/>
        <a:lstStyle/>
        <a:p>
          <a:pPr rtl="0"/>
          <a:r>
            <a:rPr lang="de-DE" b="1" smtClean="0"/>
            <a:t>HELIOS</a:t>
          </a:r>
          <a:endParaRPr lang="de-DE"/>
        </a:p>
      </dgm:t>
    </dgm:pt>
    <dgm:pt modelId="{598AC448-294F-4313-A156-470518D49616}" type="parTrans" cxnId="{B8187D15-DB32-4763-8EB3-D8E002C2AECC}">
      <dgm:prSet/>
      <dgm:spPr/>
      <dgm:t>
        <a:bodyPr/>
        <a:lstStyle/>
        <a:p>
          <a:endParaRPr lang="de-DE"/>
        </a:p>
      </dgm:t>
    </dgm:pt>
    <dgm:pt modelId="{6FFC3674-0C4D-4D44-9EAD-EB680EFDAC1A}" type="sibTrans" cxnId="{B8187D15-DB32-4763-8EB3-D8E002C2AECC}">
      <dgm:prSet/>
      <dgm:spPr/>
      <dgm:t>
        <a:bodyPr/>
        <a:lstStyle/>
        <a:p>
          <a:endParaRPr lang="de-DE"/>
        </a:p>
      </dgm:t>
    </dgm:pt>
    <dgm:pt modelId="{4D17DDE6-E85E-468F-9382-E343F804CF78}" type="pres">
      <dgm:prSet presAssocID="{10275444-5EDC-412F-81AF-0330F3A60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3F19A3F-CBE8-425C-9063-FAD36AED9C3C}" type="pres">
      <dgm:prSet presAssocID="{48C5BCB8-991C-4150-8CEC-9421C3AFA19B}" presName="parentText" presStyleLbl="node1" presStyleIdx="0" presStyleCnt="1" custScaleX="93142" custScaleY="75052" custLinFactNeighborX="-2453" custLinFactNeighborY="-121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3778B54-AC52-4093-8C7D-0B36419CDC37}" type="presOf" srcId="{48C5BCB8-991C-4150-8CEC-9421C3AFA19B}" destId="{23F19A3F-CBE8-425C-9063-FAD36AED9C3C}" srcOrd="0" destOrd="0" presId="urn:microsoft.com/office/officeart/2005/8/layout/vList2"/>
    <dgm:cxn modelId="{B8187D15-DB32-4763-8EB3-D8E002C2AECC}" srcId="{10275444-5EDC-412F-81AF-0330F3A60198}" destId="{48C5BCB8-991C-4150-8CEC-9421C3AFA19B}" srcOrd="0" destOrd="0" parTransId="{598AC448-294F-4313-A156-470518D49616}" sibTransId="{6FFC3674-0C4D-4D44-9EAD-EB680EFDAC1A}"/>
    <dgm:cxn modelId="{4475DB3C-9FA1-42F6-886D-87E154812F0C}" type="presOf" srcId="{10275444-5EDC-412F-81AF-0330F3A60198}" destId="{4D17DDE6-E85E-468F-9382-E343F804CF78}" srcOrd="0" destOrd="0" presId="urn:microsoft.com/office/officeart/2005/8/layout/vList2"/>
    <dgm:cxn modelId="{297B6670-D422-4EC2-ACBE-8773AA342699}" type="presParOf" srcId="{4D17DDE6-E85E-468F-9382-E343F804CF78}" destId="{23F19A3F-CBE8-425C-9063-FAD36AED9C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A8815D-9166-470C-9104-2A2D99B391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de-DE"/>
        </a:p>
      </dgm:t>
    </dgm:pt>
    <dgm:pt modelId="{27E59BC7-4DE6-489D-B179-9E70B4A0D6DB}">
      <dgm:prSet/>
      <dgm:spPr/>
      <dgm:t>
        <a:bodyPr/>
        <a:lstStyle/>
        <a:p>
          <a:pPr rtl="0"/>
          <a:r>
            <a:rPr lang="de-DE" b="1" dirty="0" smtClean="0"/>
            <a:t>Fazit</a:t>
          </a:r>
          <a:endParaRPr lang="de-DE" dirty="0"/>
        </a:p>
      </dgm:t>
    </dgm:pt>
    <dgm:pt modelId="{9841057D-1E54-4064-808D-CA1FF9988193}" type="parTrans" cxnId="{B73B5F65-2A74-4C0E-9032-1F396E332D4D}">
      <dgm:prSet/>
      <dgm:spPr/>
      <dgm:t>
        <a:bodyPr/>
        <a:lstStyle/>
        <a:p>
          <a:endParaRPr lang="de-DE"/>
        </a:p>
      </dgm:t>
    </dgm:pt>
    <dgm:pt modelId="{9FD62567-6C1F-4962-9807-9C3A9067BF43}" type="sibTrans" cxnId="{B73B5F65-2A74-4C0E-9032-1F396E332D4D}">
      <dgm:prSet/>
      <dgm:spPr/>
      <dgm:t>
        <a:bodyPr/>
        <a:lstStyle/>
        <a:p>
          <a:endParaRPr lang="de-DE"/>
        </a:p>
      </dgm:t>
    </dgm:pt>
    <dgm:pt modelId="{25CD5422-22D1-4A66-A06F-649CB0D39096}" type="pres">
      <dgm:prSet presAssocID="{FCA8815D-9166-470C-9104-2A2D99B39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1D3939-B895-44F0-8F8A-0C7847ABB792}" type="pres">
      <dgm:prSet presAssocID="{27E59BC7-4DE6-489D-B179-9E70B4A0D6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79EBDC-5F05-47CB-ACFA-165F1D65E39B}" type="presOf" srcId="{27E59BC7-4DE6-489D-B179-9E70B4A0D6DB}" destId="{921D3939-B895-44F0-8F8A-0C7847ABB792}" srcOrd="0" destOrd="0" presId="urn:microsoft.com/office/officeart/2005/8/layout/vList2"/>
    <dgm:cxn modelId="{B73B5F65-2A74-4C0E-9032-1F396E332D4D}" srcId="{FCA8815D-9166-470C-9104-2A2D99B39126}" destId="{27E59BC7-4DE6-489D-B179-9E70B4A0D6DB}" srcOrd="0" destOrd="0" parTransId="{9841057D-1E54-4064-808D-CA1FF9988193}" sibTransId="{9FD62567-6C1F-4962-9807-9C3A9067BF43}"/>
    <dgm:cxn modelId="{25138EC4-3ED7-4EDA-B8C6-DFF7083C5459}" type="presOf" srcId="{FCA8815D-9166-470C-9104-2A2D99B39126}" destId="{25CD5422-22D1-4A66-A06F-649CB0D39096}" srcOrd="0" destOrd="0" presId="urn:microsoft.com/office/officeart/2005/8/layout/vList2"/>
    <dgm:cxn modelId="{78D4CA19-4FEB-473C-A3EF-3D81422D7D11}" type="presParOf" srcId="{25CD5422-22D1-4A66-A06F-649CB0D39096}" destId="{921D3939-B895-44F0-8F8A-0C7847ABB7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CC2BF6-F0AC-4D08-918B-EF7581ADABA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321FAADA-1AE0-4D8D-BFFD-7E3651615D55}">
      <dgm:prSet custT="1"/>
      <dgm:spPr/>
      <dgm:t>
        <a:bodyPr/>
        <a:lstStyle/>
        <a:p>
          <a:pPr rtl="0"/>
          <a:r>
            <a:rPr lang="de-DE" sz="2200" b="1" dirty="0" smtClean="0"/>
            <a:t>Weitere Entwicklungen zur Patientensicherheit und Prozessabläufen</a:t>
          </a:r>
          <a:endParaRPr lang="de-DE" sz="2200" dirty="0"/>
        </a:p>
      </dgm:t>
    </dgm:pt>
    <dgm:pt modelId="{731FF29A-A808-4648-AA6A-F6CF8BD284AE}" type="parTrans" cxnId="{7336288B-F46A-412F-B00E-7DF8670DD5C1}">
      <dgm:prSet/>
      <dgm:spPr/>
      <dgm:t>
        <a:bodyPr/>
        <a:lstStyle/>
        <a:p>
          <a:endParaRPr lang="de-DE"/>
        </a:p>
      </dgm:t>
    </dgm:pt>
    <dgm:pt modelId="{E1E49D19-8D2F-40CF-90BF-A275C385B54C}" type="sibTrans" cxnId="{7336288B-F46A-412F-B00E-7DF8670DD5C1}">
      <dgm:prSet/>
      <dgm:spPr/>
      <dgm:t>
        <a:bodyPr/>
        <a:lstStyle/>
        <a:p>
          <a:endParaRPr lang="de-DE"/>
        </a:p>
      </dgm:t>
    </dgm:pt>
    <dgm:pt modelId="{87841FE0-6C28-4864-A720-B0C8AFC7B6AA}" type="pres">
      <dgm:prSet presAssocID="{BBCC2BF6-F0AC-4D08-918B-EF7581ADA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BBE83B-4A78-4FE6-9D5D-0990944848CC}" type="pres">
      <dgm:prSet presAssocID="{321FAADA-1AE0-4D8D-BFFD-7E3651615D55}" presName="parentText" presStyleLbl="node1" presStyleIdx="0" presStyleCnt="1" custScaleY="219032" custLinFactNeighborX="-2337" custLinFactNeighborY="-3026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FD7FE27-8A3D-4C39-9579-14C33ADE8852}" type="presOf" srcId="{BBCC2BF6-F0AC-4D08-918B-EF7581ADABA1}" destId="{87841FE0-6C28-4864-A720-B0C8AFC7B6AA}" srcOrd="0" destOrd="0" presId="urn:microsoft.com/office/officeart/2005/8/layout/vList2"/>
    <dgm:cxn modelId="{E54042D7-CC7D-42E4-AE9C-03066FD159DF}" type="presOf" srcId="{321FAADA-1AE0-4D8D-BFFD-7E3651615D55}" destId="{99BBE83B-4A78-4FE6-9D5D-0990944848CC}" srcOrd="0" destOrd="0" presId="urn:microsoft.com/office/officeart/2005/8/layout/vList2"/>
    <dgm:cxn modelId="{7336288B-F46A-412F-B00E-7DF8670DD5C1}" srcId="{BBCC2BF6-F0AC-4D08-918B-EF7581ADABA1}" destId="{321FAADA-1AE0-4D8D-BFFD-7E3651615D55}" srcOrd="0" destOrd="0" parTransId="{731FF29A-A808-4648-AA6A-F6CF8BD284AE}" sibTransId="{E1E49D19-8D2F-40CF-90BF-A275C385B54C}"/>
    <dgm:cxn modelId="{71C36BBF-53E7-4EA8-B01D-AFF53E5354EB}" type="presParOf" srcId="{87841FE0-6C28-4864-A720-B0C8AFC7B6AA}" destId="{99BBE83B-4A78-4FE6-9D5D-099094484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CC2BF6-F0AC-4D08-918B-EF7581ADABA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321FAADA-1AE0-4D8D-BFFD-7E3651615D55}">
      <dgm:prSet custT="1"/>
      <dgm:spPr/>
      <dgm:t>
        <a:bodyPr/>
        <a:lstStyle/>
        <a:p>
          <a:pPr rtl="0"/>
          <a:r>
            <a:rPr lang="de-DE" sz="1800" b="1" dirty="0" smtClean="0"/>
            <a:t>Abschlussbericht der Arbeitsgruppe „Verbesserungen im Arzthaftungsrecht“ – Beschluss JMK vom 09. November 2017</a:t>
          </a:r>
          <a:endParaRPr lang="de-DE" sz="1800" dirty="0"/>
        </a:p>
      </dgm:t>
    </dgm:pt>
    <dgm:pt modelId="{731FF29A-A808-4648-AA6A-F6CF8BD284AE}" type="parTrans" cxnId="{7336288B-F46A-412F-B00E-7DF8670DD5C1}">
      <dgm:prSet/>
      <dgm:spPr/>
      <dgm:t>
        <a:bodyPr/>
        <a:lstStyle/>
        <a:p>
          <a:endParaRPr lang="de-DE"/>
        </a:p>
      </dgm:t>
    </dgm:pt>
    <dgm:pt modelId="{E1E49D19-8D2F-40CF-90BF-A275C385B54C}" type="sibTrans" cxnId="{7336288B-F46A-412F-B00E-7DF8670DD5C1}">
      <dgm:prSet/>
      <dgm:spPr/>
      <dgm:t>
        <a:bodyPr/>
        <a:lstStyle/>
        <a:p>
          <a:endParaRPr lang="de-DE"/>
        </a:p>
      </dgm:t>
    </dgm:pt>
    <dgm:pt modelId="{87841FE0-6C28-4864-A720-B0C8AFC7B6AA}" type="pres">
      <dgm:prSet presAssocID="{BBCC2BF6-F0AC-4D08-918B-EF7581ADA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BBE83B-4A78-4FE6-9D5D-0990944848CC}" type="pres">
      <dgm:prSet presAssocID="{321FAADA-1AE0-4D8D-BFFD-7E3651615D55}" presName="parentText" presStyleLbl="node1" presStyleIdx="0" presStyleCnt="1" custScaleY="75052" custLinFactNeighborX="-2337" custLinFactNeighborY="-3026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336288B-F46A-412F-B00E-7DF8670DD5C1}" srcId="{BBCC2BF6-F0AC-4D08-918B-EF7581ADABA1}" destId="{321FAADA-1AE0-4D8D-BFFD-7E3651615D55}" srcOrd="0" destOrd="0" parTransId="{731FF29A-A808-4648-AA6A-F6CF8BD284AE}" sibTransId="{E1E49D19-8D2F-40CF-90BF-A275C385B54C}"/>
    <dgm:cxn modelId="{BA986BDC-39E3-4BF0-9D2B-2D8337F0B2DA}" type="presOf" srcId="{BBCC2BF6-F0AC-4D08-918B-EF7581ADABA1}" destId="{87841FE0-6C28-4864-A720-B0C8AFC7B6AA}" srcOrd="0" destOrd="0" presId="urn:microsoft.com/office/officeart/2005/8/layout/vList2"/>
    <dgm:cxn modelId="{6FF7EEAA-3329-40FE-8AED-A52FDC169BB9}" type="presOf" srcId="{321FAADA-1AE0-4D8D-BFFD-7E3651615D55}" destId="{99BBE83B-4A78-4FE6-9D5D-0990944848CC}" srcOrd="0" destOrd="0" presId="urn:microsoft.com/office/officeart/2005/8/layout/vList2"/>
    <dgm:cxn modelId="{2110DAE8-D37D-4D38-831E-EA0A5E98B1FE}" type="presParOf" srcId="{87841FE0-6C28-4864-A720-B0C8AFC7B6AA}" destId="{99BBE83B-4A78-4FE6-9D5D-099094484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CC2BF6-F0AC-4D08-918B-EF7581ADABA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321FAADA-1AE0-4D8D-BFFD-7E3651615D55}">
      <dgm:prSet custT="1"/>
      <dgm:spPr/>
      <dgm:t>
        <a:bodyPr/>
        <a:lstStyle/>
        <a:p>
          <a:pPr rtl="0"/>
          <a:r>
            <a:rPr lang="de-DE" sz="2200" b="1" dirty="0" smtClean="0"/>
            <a:t>Anregungen zur Verbesserung der Prozessabläufe</a:t>
          </a:r>
          <a:endParaRPr lang="de-DE" sz="2200" dirty="0"/>
        </a:p>
      </dgm:t>
    </dgm:pt>
    <dgm:pt modelId="{731FF29A-A808-4648-AA6A-F6CF8BD284AE}" type="parTrans" cxnId="{7336288B-F46A-412F-B00E-7DF8670DD5C1}">
      <dgm:prSet/>
      <dgm:spPr/>
      <dgm:t>
        <a:bodyPr/>
        <a:lstStyle/>
        <a:p>
          <a:endParaRPr lang="de-DE" sz="2200"/>
        </a:p>
      </dgm:t>
    </dgm:pt>
    <dgm:pt modelId="{E1E49D19-8D2F-40CF-90BF-A275C385B54C}" type="sibTrans" cxnId="{7336288B-F46A-412F-B00E-7DF8670DD5C1}">
      <dgm:prSet/>
      <dgm:spPr/>
      <dgm:t>
        <a:bodyPr/>
        <a:lstStyle/>
        <a:p>
          <a:endParaRPr lang="de-DE" sz="2200"/>
        </a:p>
      </dgm:t>
    </dgm:pt>
    <dgm:pt modelId="{87841FE0-6C28-4864-A720-B0C8AFC7B6AA}" type="pres">
      <dgm:prSet presAssocID="{BBCC2BF6-F0AC-4D08-918B-EF7581ADA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BBE83B-4A78-4FE6-9D5D-0990944848CC}" type="pres">
      <dgm:prSet presAssocID="{321FAADA-1AE0-4D8D-BFFD-7E3651615D55}" presName="parentText" presStyleLbl="node1" presStyleIdx="0" presStyleCnt="1" custScaleY="7505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184918-4AC8-49F6-96F6-D2347F9BA32F}" type="presOf" srcId="{321FAADA-1AE0-4D8D-BFFD-7E3651615D55}" destId="{99BBE83B-4A78-4FE6-9D5D-0990944848CC}" srcOrd="0" destOrd="0" presId="urn:microsoft.com/office/officeart/2005/8/layout/vList2"/>
    <dgm:cxn modelId="{7336288B-F46A-412F-B00E-7DF8670DD5C1}" srcId="{BBCC2BF6-F0AC-4D08-918B-EF7581ADABA1}" destId="{321FAADA-1AE0-4D8D-BFFD-7E3651615D55}" srcOrd="0" destOrd="0" parTransId="{731FF29A-A808-4648-AA6A-F6CF8BD284AE}" sibTransId="{E1E49D19-8D2F-40CF-90BF-A275C385B54C}"/>
    <dgm:cxn modelId="{298DF9E2-2F18-4FA2-90AD-447A475157F5}" type="presOf" srcId="{BBCC2BF6-F0AC-4D08-918B-EF7581ADABA1}" destId="{87841FE0-6C28-4864-A720-B0C8AFC7B6AA}" srcOrd="0" destOrd="0" presId="urn:microsoft.com/office/officeart/2005/8/layout/vList2"/>
    <dgm:cxn modelId="{2E43375B-E292-4E8C-8513-2048EC25B877}" type="presParOf" srcId="{87841FE0-6C28-4864-A720-B0C8AFC7B6AA}" destId="{99BBE83B-4A78-4FE6-9D5D-099094484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A8815D-9166-470C-9104-2A2D99B391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27E59BC7-4DE6-489D-B179-9E70B4A0D6DB}">
      <dgm:prSet custT="1"/>
      <dgm:spPr/>
      <dgm:t>
        <a:bodyPr/>
        <a:lstStyle/>
        <a:p>
          <a:pPr rtl="0"/>
          <a:r>
            <a:rPr lang="de-DE" sz="2000" b="1" dirty="0" smtClean="0"/>
            <a:t>Anregungen zur Verbesserung der Prozessabläufe</a:t>
          </a:r>
          <a:endParaRPr lang="de-DE" sz="2000" dirty="0"/>
        </a:p>
      </dgm:t>
    </dgm:pt>
    <dgm:pt modelId="{9841057D-1E54-4064-808D-CA1FF9988193}" type="parTrans" cxnId="{B73B5F65-2A74-4C0E-9032-1F396E332D4D}">
      <dgm:prSet/>
      <dgm:spPr/>
      <dgm:t>
        <a:bodyPr/>
        <a:lstStyle/>
        <a:p>
          <a:endParaRPr lang="de-DE"/>
        </a:p>
      </dgm:t>
    </dgm:pt>
    <dgm:pt modelId="{9FD62567-6C1F-4962-9807-9C3A9067BF43}" type="sibTrans" cxnId="{B73B5F65-2A74-4C0E-9032-1F396E332D4D}">
      <dgm:prSet/>
      <dgm:spPr/>
      <dgm:t>
        <a:bodyPr/>
        <a:lstStyle/>
        <a:p>
          <a:endParaRPr lang="de-DE"/>
        </a:p>
      </dgm:t>
    </dgm:pt>
    <dgm:pt modelId="{25CD5422-22D1-4A66-A06F-649CB0D39096}" type="pres">
      <dgm:prSet presAssocID="{FCA8815D-9166-470C-9104-2A2D99B39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1D3939-B895-44F0-8F8A-0C7847ABB792}" type="pres">
      <dgm:prSet presAssocID="{27E59BC7-4DE6-489D-B179-9E70B4A0D6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591DD33-D489-4176-8019-AB34CC8D6A3B}" type="presOf" srcId="{FCA8815D-9166-470C-9104-2A2D99B39126}" destId="{25CD5422-22D1-4A66-A06F-649CB0D39096}" srcOrd="0" destOrd="0" presId="urn:microsoft.com/office/officeart/2005/8/layout/vList2"/>
    <dgm:cxn modelId="{B73B5F65-2A74-4C0E-9032-1F396E332D4D}" srcId="{FCA8815D-9166-470C-9104-2A2D99B39126}" destId="{27E59BC7-4DE6-489D-B179-9E70B4A0D6DB}" srcOrd="0" destOrd="0" parTransId="{9841057D-1E54-4064-808D-CA1FF9988193}" sibTransId="{9FD62567-6C1F-4962-9807-9C3A9067BF43}"/>
    <dgm:cxn modelId="{6ABA0440-90A4-4C1F-A40F-FD3C1D74D92D}" type="presOf" srcId="{27E59BC7-4DE6-489D-B179-9E70B4A0D6DB}" destId="{921D3939-B895-44F0-8F8A-0C7847ABB792}" srcOrd="0" destOrd="0" presId="urn:microsoft.com/office/officeart/2005/8/layout/vList2"/>
    <dgm:cxn modelId="{5A50980B-DC27-4DB7-9BE8-CC103DD6BFBB}" type="presParOf" srcId="{25CD5422-22D1-4A66-A06F-649CB0D39096}" destId="{921D3939-B895-44F0-8F8A-0C7847ABB7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A8815D-9166-470C-9104-2A2D99B391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27E59BC7-4DE6-489D-B179-9E70B4A0D6DB}">
      <dgm:prSet custT="1"/>
      <dgm:spPr/>
      <dgm:t>
        <a:bodyPr/>
        <a:lstStyle/>
        <a:p>
          <a:pPr rtl="0"/>
          <a:r>
            <a:rPr lang="de-DE" sz="2000" b="1" dirty="0" smtClean="0"/>
            <a:t>Anregungen zur Verbesserung der Prozessabläufe</a:t>
          </a:r>
          <a:endParaRPr lang="de-DE" sz="2000" dirty="0"/>
        </a:p>
      </dgm:t>
    </dgm:pt>
    <dgm:pt modelId="{9841057D-1E54-4064-808D-CA1FF9988193}" type="parTrans" cxnId="{B73B5F65-2A74-4C0E-9032-1F396E332D4D}">
      <dgm:prSet/>
      <dgm:spPr/>
      <dgm:t>
        <a:bodyPr/>
        <a:lstStyle/>
        <a:p>
          <a:endParaRPr lang="de-DE"/>
        </a:p>
      </dgm:t>
    </dgm:pt>
    <dgm:pt modelId="{9FD62567-6C1F-4962-9807-9C3A9067BF43}" type="sibTrans" cxnId="{B73B5F65-2A74-4C0E-9032-1F396E332D4D}">
      <dgm:prSet/>
      <dgm:spPr/>
      <dgm:t>
        <a:bodyPr/>
        <a:lstStyle/>
        <a:p>
          <a:endParaRPr lang="de-DE"/>
        </a:p>
      </dgm:t>
    </dgm:pt>
    <dgm:pt modelId="{25CD5422-22D1-4A66-A06F-649CB0D39096}" type="pres">
      <dgm:prSet presAssocID="{FCA8815D-9166-470C-9104-2A2D99B39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1D3939-B895-44F0-8F8A-0C7847ABB792}" type="pres">
      <dgm:prSet presAssocID="{27E59BC7-4DE6-489D-B179-9E70B4A0D6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D743B2-0C24-4ED2-890A-EEC00A2FAAAA}" type="presOf" srcId="{27E59BC7-4DE6-489D-B179-9E70B4A0D6DB}" destId="{921D3939-B895-44F0-8F8A-0C7847ABB792}" srcOrd="0" destOrd="0" presId="urn:microsoft.com/office/officeart/2005/8/layout/vList2"/>
    <dgm:cxn modelId="{10C6634C-BDF6-4FB3-9545-2F7BD0F2A14F}" type="presOf" srcId="{FCA8815D-9166-470C-9104-2A2D99B39126}" destId="{25CD5422-22D1-4A66-A06F-649CB0D39096}" srcOrd="0" destOrd="0" presId="urn:microsoft.com/office/officeart/2005/8/layout/vList2"/>
    <dgm:cxn modelId="{B73B5F65-2A74-4C0E-9032-1F396E332D4D}" srcId="{FCA8815D-9166-470C-9104-2A2D99B39126}" destId="{27E59BC7-4DE6-489D-B179-9E70B4A0D6DB}" srcOrd="0" destOrd="0" parTransId="{9841057D-1E54-4064-808D-CA1FF9988193}" sibTransId="{9FD62567-6C1F-4962-9807-9C3A9067BF43}"/>
    <dgm:cxn modelId="{A7444785-BA6D-425B-9640-FB007C88912D}" type="presParOf" srcId="{25CD5422-22D1-4A66-A06F-649CB0D39096}" destId="{921D3939-B895-44F0-8F8A-0C7847ABB7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91032-1BE7-462C-936B-7A3DDD8F178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2111F246-3C02-48ED-B67B-A659D233A459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de-DE" sz="2200" b="1" dirty="0" smtClean="0"/>
            <a:t>Inhalt</a:t>
          </a:r>
          <a:endParaRPr lang="de-DE" sz="2200" dirty="0"/>
        </a:p>
      </dgm:t>
    </dgm:pt>
    <dgm:pt modelId="{BE71A291-DCBA-495E-B33D-7451EF6C0852}" type="parTrans" cxnId="{8A15C637-5EAB-4873-9F27-6B197A0F1CB5}">
      <dgm:prSet/>
      <dgm:spPr/>
      <dgm:t>
        <a:bodyPr/>
        <a:lstStyle/>
        <a:p>
          <a:endParaRPr lang="de-DE"/>
        </a:p>
      </dgm:t>
    </dgm:pt>
    <dgm:pt modelId="{9FFD9F0F-F07A-4C3E-B68B-18EF51438658}" type="sibTrans" cxnId="{8A15C637-5EAB-4873-9F27-6B197A0F1CB5}">
      <dgm:prSet/>
      <dgm:spPr/>
      <dgm:t>
        <a:bodyPr/>
        <a:lstStyle/>
        <a:p>
          <a:endParaRPr lang="de-DE"/>
        </a:p>
      </dgm:t>
    </dgm:pt>
    <dgm:pt modelId="{B1BC6E38-A8E2-4D6A-AB3B-B2585244F115}" type="pres">
      <dgm:prSet presAssocID="{EFC91032-1BE7-462C-936B-7A3DDD8F17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5D2C668-B390-40F0-BF94-C87464505670}" type="pres">
      <dgm:prSet presAssocID="{2111F246-3C02-48ED-B67B-A659D233A4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6E66105-6C18-452C-A987-1788A8FF5580}" type="presOf" srcId="{EFC91032-1BE7-462C-936B-7A3DDD8F1781}" destId="{B1BC6E38-A8E2-4D6A-AB3B-B2585244F115}" srcOrd="0" destOrd="0" presId="urn:microsoft.com/office/officeart/2005/8/layout/vList2"/>
    <dgm:cxn modelId="{8A15C637-5EAB-4873-9F27-6B197A0F1CB5}" srcId="{EFC91032-1BE7-462C-936B-7A3DDD8F1781}" destId="{2111F246-3C02-48ED-B67B-A659D233A459}" srcOrd="0" destOrd="0" parTransId="{BE71A291-DCBA-495E-B33D-7451EF6C0852}" sibTransId="{9FFD9F0F-F07A-4C3E-B68B-18EF51438658}"/>
    <dgm:cxn modelId="{639C7812-4247-458A-A731-3FDDA880A08E}" type="presOf" srcId="{2111F246-3C02-48ED-B67B-A659D233A459}" destId="{55D2C668-B390-40F0-BF94-C87464505670}" srcOrd="0" destOrd="0" presId="urn:microsoft.com/office/officeart/2005/8/layout/vList2"/>
    <dgm:cxn modelId="{2187868C-4A81-4004-9485-3AB1EF3DEC65}" type="presParOf" srcId="{B1BC6E38-A8E2-4D6A-AB3B-B2585244F115}" destId="{55D2C668-B390-40F0-BF94-C874645056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6D9B8-B718-410E-BD87-AA6B92FDA0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BA4F40D3-46F0-4573-BF27-BDEE1CE8FD8D}">
      <dgm:prSet custT="1"/>
      <dgm:spPr/>
      <dgm:t>
        <a:bodyPr/>
        <a:lstStyle/>
        <a:p>
          <a:pPr rtl="0"/>
          <a:r>
            <a:rPr lang="de-DE" sz="2200" b="1" dirty="0" smtClean="0"/>
            <a:t>Sinn und Zweck</a:t>
          </a:r>
          <a:endParaRPr lang="de-DE" sz="2200" dirty="0"/>
        </a:p>
      </dgm:t>
    </dgm:pt>
    <dgm:pt modelId="{B354004C-4119-4BFD-BFD1-BF08AFA0D63F}" type="parTrans" cxnId="{B08B6C8F-A010-46D1-B171-2309098C7DB1}">
      <dgm:prSet/>
      <dgm:spPr/>
      <dgm:t>
        <a:bodyPr/>
        <a:lstStyle/>
        <a:p>
          <a:endParaRPr lang="de-DE"/>
        </a:p>
      </dgm:t>
    </dgm:pt>
    <dgm:pt modelId="{02791F00-C77A-4524-BC00-73F0F03E2784}" type="sibTrans" cxnId="{B08B6C8F-A010-46D1-B171-2309098C7DB1}">
      <dgm:prSet/>
      <dgm:spPr/>
      <dgm:t>
        <a:bodyPr/>
        <a:lstStyle/>
        <a:p>
          <a:endParaRPr lang="de-DE"/>
        </a:p>
      </dgm:t>
    </dgm:pt>
    <dgm:pt modelId="{97CD29B9-4DE0-460E-9620-809C794521F2}" type="pres">
      <dgm:prSet presAssocID="{3266D9B8-B718-410E-BD87-AA6B92FDA0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D2C6590-A3E8-41BD-82D1-2225DBEE3ABF}" type="pres">
      <dgm:prSet presAssocID="{BA4F40D3-46F0-4573-BF27-BDEE1CE8FD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08B6C8F-A010-46D1-B171-2309098C7DB1}" srcId="{3266D9B8-B718-410E-BD87-AA6B92FDA0E4}" destId="{BA4F40D3-46F0-4573-BF27-BDEE1CE8FD8D}" srcOrd="0" destOrd="0" parTransId="{B354004C-4119-4BFD-BFD1-BF08AFA0D63F}" sibTransId="{02791F00-C77A-4524-BC00-73F0F03E2784}"/>
    <dgm:cxn modelId="{C00F8439-737E-4B9C-8DC0-92C5AA89F77F}" type="presOf" srcId="{3266D9B8-B718-410E-BD87-AA6B92FDA0E4}" destId="{97CD29B9-4DE0-460E-9620-809C794521F2}" srcOrd="0" destOrd="0" presId="urn:microsoft.com/office/officeart/2005/8/layout/vList2"/>
    <dgm:cxn modelId="{2E980F47-7DDC-4C1B-BBC3-45CF2AA3C5B4}" type="presOf" srcId="{BA4F40D3-46F0-4573-BF27-BDEE1CE8FD8D}" destId="{CD2C6590-A3E8-41BD-82D1-2225DBEE3ABF}" srcOrd="0" destOrd="0" presId="urn:microsoft.com/office/officeart/2005/8/layout/vList2"/>
    <dgm:cxn modelId="{15F4C157-8859-4A33-ABB5-90385A170487}" type="presParOf" srcId="{97CD29B9-4DE0-460E-9620-809C794521F2}" destId="{CD2C6590-A3E8-41BD-82D1-2225DBEE3A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4DAB69-1DC6-4173-B657-A974AA132F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AEE9298E-058C-403F-BD41-D2F0241CE4B6}">
      <dgm:prSet custT="1"/>
      <dgm:spPr/>
      <dgm:t>
        <a:bodyPr/>
        <a:lstStyle/>
        <a:p>
          <a:pPr rtl="0"/>
          <a:r>
            <a:rPr lang="de-DE" sz="2200" b="1" dirty="0" smtClean="0">
              <a:solidFill>
                <a:schemeClr val="accent6"/>
              </a:solidFill>
            </a:rPr>
            <a:t>§ 630c </a:t>
          </a:r>
          <a:r>
            <a:rPr lang="de-DE" sz="2200" b="1" dirty="0" smtClean="0">
              <a:solidFill>
                <a:schemeClr val="accent6"/>
              </a:solidFill>
            </a:rPr>
            <a:t>Abs. 2 BGB</a:t>
          </a:r>
          <a:br>
            <a:rPr lang="de-DE" sz="2200" b="1" dirty="0" smtClean="0">
              <a:solidFill>
                <a:schemeClr val="accent6"/>
              </a:solidFill>
            </a:rPr>
          </a:br>
          <a:r>
            <a:rPr lang="de-DE" sz="2200" b="1" dirty="0" smtClean="0">
              <a:solidFill>
                <a:schemeClr val="accent6"/>
              </a:solidFill>
            </a:rPr>
            <a:t>Mitwirkung der Vertragsparteien</a:t>
          </a:r>
          <a:endParaRPr lang="de-DE" sz="2200" dirty="0">
            <a:solidFill>
              <a:schemeClr val="accent6"/>
            </a:solidFill>
          </a:endParaRPr>
        </a:p>
      </dgm:t>
    </dgm:pt>
    <dgm:pt modelId="{87D70725-E41E-495A-AECA-E087C58EADF5}" type="parTrans" cxnId="{F1246B45-D818-445E-8F92-80E27CA56E3F}">
      <dgm:prSet/>
      <dgm:spPr/>
      <dgm:t>
        <a:bodyPr/>
        <a:lstStyle/>
        <a:p>
          <a:endParaRPr lang="de-DE"/>
        </a:p>
      </dgm:t>
    </dgm:pt>
    <dgm:pt modelId="{B007354F-9017-4310-B22A-DC0E9095A65C}" type="sibTrans" cxnId="{F1246B45-D818-445E-8F92-80E27CA56E3F}">
      <dgm:prSet/>
      <dgm:spPr/>
      <dgm:t>
        <a:bodyPr/>
        <a:lstStyle/>
        <a:p>
          <a:endParaRPr lang="de-DE"/>
        </a:p>
      </dgm:t>
    </dgm:pt>
    <dgm:pt modelId="{C26814EF-D207-4D0E-B26A-1D849D69ED0D}" type="pres">
      <dgm:prSet presAssocID="{184DAB69-1DC6-4173-B657-A974AA132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454956-1784-4551-9736-F6FC513CAFA7}" type="pres">
      <dgm:prSet presAssocID="{AEE9298E-058C-403F-BD41-D2F0241CE4B6}" presName="parentText" presStyleLbl="node1" presStyleIdx="0" presStyleCnt="1" custScaleY="20198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FE3CE9-2069-4B05-8008-4349F487BA70}" type="presOf" srcId="{184DAB69-1DC6-4173-B657-A974AA132FFE}" destId="{C26814EF-D207-4D0E-B26A-1D849D69ED0D}" srcOrd="0" destOrd="0" presId="urn:microsoft.com/office/officeart/2005/8/layout/vList2"/>
    <dgm:cxn modelId="{F1246B45-D818-445E-8F92-80E27CA56E3F}" srcId="{184DAB69-1DC6-4173-B657-A974AA132FFE}" destId="{AEE9298E-058C-403F-BD41-D2F0241CE4B6}" srcOrd="0" destOrd="0" parTransId="{87D70725-E41E-495A-AECA-E087C58EADF5}" sibTransId="{B007354F-9017-4310-B22A-DC0E9095A65C}"/>
    <dgm:cxn modelId="{E866FA6E-F197-4D25-B1DB-EC45EC1AFA50}" type="presOf" srcId="{AEE9298E-058C-403F-BD41-D2F0241CE4B6}" destId="{E5454956-1784-4551-9736-F6FC513CAFA7}" srcOrd="0" destOrd="0" presId="urn:microsoft.com/office/officeart/2005/8/layout/vList2"/>
    <dgm:cxn modelId="{7DBB7BB5-8AF4-40A8-9AC3-775A8917CEF1}" type="presParOf" srcId="{C26814EF-D207-4D0E-B26A-1D849D69ED0D}" destId="{E5454956-1784-4551-9736-F6FC513CAF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CDDDA7-2084-4848-8DBF-17A51C5FC4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28A05F7-3C30-4025-B165-DE0DA28ACCB5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accent6"/>
              </a:solidFill>
            </a:rPr>
            <a:t>§ </a:t>
          </a:r>
          <a:r>
            <a:rPr lang="de-DE" b="1" dirty="0" smtClean="0">
              <a:solidFill>
                <a:schemeClr val="accent6"/>
              </a:solidFill>
            </a:rPr>
            <a:t>630e </a:t>
          </a:r>
          <a:r>
            <a:rPr lang="de-DE" b="1" dirty="0" smtClean="0">
              <a:solidFill>
                <a:schemeClr val="accent6"/>
              </a:solidFill>
            </a:rPr>
            <a:t>Abs. 2 Nr</a:t>
          </a:r>
          <a:r>
            <a:rPr lang="de-DE" b="1" dirty="0" smtClean="0">
              <a:solidFill>
                <a:schemeClr val="accent6"/>
              </a:solidFill>
            </a:rPr>
            <a:t>. 3 </a:t>
          </a:r>
          <a:r>
            <a:rPr lang="de-DE" b="1" dirty="0" smtClean="0">
              <a:solidFill>
                <a:schemeClr val="accent6"/>
              </a:solidFill>
            </a:rPr>
            <a:t>BGB Aufklärungspflichten</a:t>
          </a:r>
          <a:endParaRPr lang="de-DE" dirty="0">
            <a:solidFill>
              <a:schemeClr val="accent6"/>
            </a:solidFill>
          </a:endParaRPr>
        </a:p>
      </dgm:t>
    </dgm:pt>
    <dgm:pt modelId="{1CE21A72-38EC-4261-B80A-7CA3A7A5D21A}" type="parTrans" cxnId="{CC45E922-6B1C-4224-B4EA-27C9BA16B452}">
      <dgm:prSet/>
      <dgm:spPr/>
      <dgm:t>
        <a:bodyPr/>
        <a:lstStyle/>
        <a:p>
          <a:endParaRPr lang="de-DE"/>
        </a:p>
      </dgm:t>
    </dgm:pt>
    <dgm:pt modelId="{B59F3B89-B46F-4DEF-8C15-99F95897A8C3}" type="sibTrans" cxnId="{CC45E922-6B1C-4224-B4EA-27C9BA16B452}">
      <dgm:prSet/>
      <dgm:spPr/>
      <dgm:t>
        <a:bodyPr/>
        <a:lstStyle/>
        <a:p>
          <a:endParaRPr lang="de-DE"/>
        </a:p>
      </dgm:t>
    </dgm:pt>
    <dgm:pt modelId="{3BC7CB7A-FEEA-4235-B226-29441DB395A7}" type="pres">
      <dgm:prSet presAssocID="{6DCDDDA7-2084-4848-8DBF-17A51C5FC4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59604E-9CEF-4F31-87BD-6C54C018C604}" type="pres">
      <dgm:prSet presAssocID="{928A05F7-3C30-4025-B165-DE0DA28ACC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04E8048-9172-4C67-88DB-A79F75AA2C3A}" type="presOf" srcId="{928A05F7-3C30-4025-B165-DE0DA28ACCB5}" destId="{9559604E-9CEF-4F31-87BD-6C54C018C604}" srcOrd="0" destOrd="0" presId="urn:microsoft.com/office/officeart/2005/8/layout/vList2"/>
    <dgm:cxn modelId="{CC45E922-6B1C-4224-B4EA-27C9BA16B452}" srcId="{6DCDDDA7-2084-4848-8DBF-17A51C5FC49D}" destId="{928A05F7-3C30-4025-B165-DE0DA28ACCB5}" srcOrd="0" destOrd="0" parTransId="{1CE21A72-38EC-4261-B80A-7CA3A7A5D21A}" sibTransId="{B59F3B89-B46F-4DEF-8C15-99F95897A8C3}"/>
    <dgm:cxn modelId="{7BAD5C41-0597-46C6-A6B6-64BE1FE785C8}" type="presOf" srcId="{6DCDDDA7-2084-4848-8DBF-17A51C5FC49D}" destId="{3BC7CB7A-FEEA-4235-B226-29441DB395A7}" srcOrd="0" destOrd="0" presId="urn:microsoft.com/office/officeart/2005/8/layout/vList2"/>
    <dgm:cxn modelId="{D9754563-4D9C-4805-8582-FC34F7BAACCF}" type="presParOf" srcId="{3BC7CB7A-FEEA-4235-B226-29441DB395A7}" destId="{9559604E-9CEF-4F31-87BD-6C54C018C6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CDDDA7-2084-4848-8DBF-17A51C5FC4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28A05F7-3C30-4025-B165-DE0DA28ACCB5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de-DE" sz="2200" b="1" dirty="0" smtClean="0">
              <a:solidFill>
                <a:schemeClr val="accent6"/>
              </a:solidFill>
            </a:rPr>
            <a:t>§ </a:t>
          </a:r>
          <a:r>
            <a:rPr lang="de-DE" sz="2200" b="1" dirty="0" smtClean="0">
              <a:solidFill>
                <a:schemeClr val="accent6"/>
              </a:solidFill>
            </a:rPr>
            <a:t>630g </a:t>
          </a:r>
          <a:r>
            <a:rPr lang="de-DE" sz="2200" b="1" dirty="0" smtClean="0">
              <a:solidFill>
                <a:schemeClr val="accent6"/>
              </a:solidFill>
            </a:rPr>
            <a:t>Abs. 3 BGB Einsichtnahme</a:t>
          </a:r>
          <a:r>
            <a:rPr lang="de-DE" sz="2200" b="1" dirty="0" smtClean="0"/>
            <a:t> </a:t>
          </a:r>
          <a:r>
            <a:rPr lang="de-DE" sz="2200" b="1" dirty="0" smtClean="0">
              <a:solidFill>
                <a:schemeClr val="accent6"/>
              </a:solidFill>
            </a:rPr>
            <a:t>in die Patientenakte</a:t>
          </a:r>
          <a:endParaRPr lang="de-DE" sz="2200" dirty="0">
            <a:solidFill>
              <a:schemeClr val="accent6"/>
            </a:solidFill>
          </a:endParaRPr>
        </a:p>
      </dgm:t>
    </dgm:pt>
    <dgm:pt modelId="{1CE21A72-38EC-4261-B80A-7CA3A7A5D21A}" type="parTrans" cxnId="{CC45E922-6B1C-4224-B4EA-27C9BA16B452}">
      <dgm:prSet/>
      <dgm:spPr/>
      <dgm:t>
        <a:bodyPr/>
        <a:lstStyle/>
        <a:p>
          <a:endParaRPr lang="de-DE"/>
        </a:p>
      </dgm:t>
    </dgm:pt>
    <dgm:pt modelId="{B59F3B89-B46F-4DEF-8C15-99F95897A8C3}" type="sibTrans" cxnId="{CC45E922-6B1C-4224-B4EA-27C9BA16B452}">
      <dgm:prSet/>
      <dgm:spPr/>
      <dgm:t>
        <a:bodyPr/>
        <a:lstStyle/>
        <a:p>
          <a:endParaRPr lang="de-DE"/>
        </a:p>
      </dgm:t>
    </dgm:pt>
    <dgm:pt modelId="{3BC7CB7A-FEEA-4235-B226-29441DB395A7}" type="pres">
      <dgm:prSet presAssocID="{6DCDDDA7-2084-4848-8DBF-17A51C5FC4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59604E-9CEF-4F31-87BD-6C54C018C604}" type="pres">
      <dgm:prSet presAssocID="{928A05F7-3C30-4025-B165-DE0DA28ACCB5}" presName="parentText" presStyleLbl="node1" presStyleIdx="0" presStyleCnt="1" custLinFactNeighborX="-39055" custLinFactNeighborY="9059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0B8EA9-8418-4F70-8D1A-C00DFFBD6C43}" type="presOf" srcId="{928A05F7-3C30-4025-B165-DE0DA28ACCB5}" destId="{9559604E-9CEF-4F31-87BD-6C54C018C604}" srcOrd="0" destOrd="0" presId="urn:microsoft.com/office/officeart/2005/8/layout/vList2"/>
    <dgm:cxn modelId="{CC45E922-6B1C-4224-B4EA-27C9BA16B452}" srcId="{6DCDDDA7-2084-4848-8DBF-17A51C5FC49D}" destId="{928A05F7-3C30-4025-B165-DE0DA28ACCB5}" srcOrd="0" destOrd="0" parTransId="{1CE21A72-38EC-4261-B80A-7CA3A7A5D21A}" sibTransId="{B59F3B89-B46F-4DEF-8C15-99F95897A8C3}"/>
    <dgm:cxn modelId="{53A4B77B-F441-4CE5-A07E-AB17C38BECF0}" type="presOf" srcId="{6DCDDDA7-2084-4848-8DBF-17A51C5FC49D}" destId="{3BC7CB7A-FEEA-4235-B226-29441DB395A7}" srcOrd="0" destOrd="0" presId="urn:microsoft.com/office/officeart/2005/8/layout/vList2"/>
    <dgm:cxn modelId="{5E99890B-B6A3-45C6-B5A4-E15EAB2A29E7}" type="presParOf" srcId="{3BC7CB7A-FEEA-4235-B226-29441DB395A7}" destId="{9559604E-9CEF-4F31-87BD-6C54C018C6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CDDDA7-2084-4848-8DBF-17A51C5FC4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28A05F7-3C30-4025-B165-DE0DA28ACCB5}">
      <dgm:prSet custT="1"/>
      <dgm:spPr>
        <a:solidFill>
          <a:schemeClr val="accent5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de-DE" sz="2200" b="1" dirty="0" smtClean="0">
              <a:solidFill>
                <a:schemeClr val="accent6"/>
              </a:solidFill>
            </a:rPr>
            <a:t>§ </a:t>
          </a:r>
          <a:r>
            <a:rPr lang="de-DE" sz="2200" b="1" dirty="0" smtClean="0">
              <a:solidFill>
                <a:schemeClr val="accent6"/>
              </a:solidFill>
            </a:rPr>
            <a:t>630h </a:t>
          </a:r>
          <a:r>
            <a:rPr lang="de-DE" sz="2200" b="1" dirty="0" smtClean="0">
              <a:solidFill>
                <a:schemeClr val="accent6"/>
              </a:solidFill>
            </a:rPr>
            <a:t>Abs. 5 BGB Beweis bei Haftung für Behandlungs- und Aufklärungsfehler</a:t>
          </a:r>
          <a:endParaRPr lang="de-DE" sz="2200" dirty="0">
            <a:solidFill>
              <a:schemeClr val="accent6"/>
            </a:solidFill>
          </a:endParaRPr>
        </a:p>
      </dgm:t>
    </dgm:pt>
    <dgm:pt modelId="{1CE21A72-38EC-4261-B80A-7CA3A7A5D21A}" type="parTrans" cxnId="{CC45E922-6B1C-4224-B4EA-27C9BA16B452}">
      <dgm:prSet/>
      <dgm:spPr/>
      <dgm:t>
        <a:bodyPr/>
        <a:lstStyle/>
        <a:p>
          <a:endParaRPr lang="de-DE"/>
        </a:p>
      </dgm:t>
    </dgm:pt>
    <dgm:pt modelId="{B59F3B89-B46F-4DEF-8C15-99F95897A8C3}" type="sibTrans" cxnId="{CC45E922-6B1C-4224-B4EA-27C9BA16B452}">
      <dgm:prSet/>
      <dgm:spPr/>
      <dgm:t>
        <a:bodyPr/>
        <a:lstStyle/>
        <a:p>
          <a:endParaRPr lang="de-DE"/>
        </a:p>
      </dgm:t>
    </dgm:pt>
    <dgm:pt modelId="{3BC7CB7A-FEEA-4235-B226-29441DB395A7}" type="pres">
      <dgm:prSet presAssocID="{6DCDDDA7-2084-4848-8DBF-17A51C5FC4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59604E-9CEF-4F31-87BD-6C54C018C604}" type="pres">
      <dgm:prSet presAssocID="{928A05F7-3C30-4025-B165-DE0DA28ACC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5928AFA-A9B3-4792-8A05-9BC98660A13F}" type="presOf" srcId="{928A05F7-3C30-4025-B165-DE0DA28ACCB5}" destId="{9559604E-9CEF-4F31-87BD-6C54C018C604}" srcOrd="0" destOrd="0" presId="urn:microsoft.com/office/officeart/2005/8/layout/vList2"/>
    <dgm:cxn modelId="{CC45E922-6B1C-4224-B4EA-27C9BA16B452}" srcId="{6DCDDDA7-2084-4848-8DBF-17A51C5FC49D}" destId="{928A05F7-3C30-4025-B165-DE0DA28ACCB5}" srcOrd="0" destOrd="0" parTransId="{1CE21A72-38EC-4261-B80A-7CA3A7A5D21A}" sibTransId="{B59F3B89-B46F-4DEF-8C15-99F95897A8C3}"/>
    <dgm:cxn modelId="{3D3B4886-D45B-4611-BB52-3BB419B6E693}" type="presOf" srcId="{6DCDDDA7-2084-4848-8DBF-17A51C5FC49D}" destId="{3BC7CB7A-FEEA-4235-B226-29441DB395A7}" srcOrd="0" destOrd="0" presId="urn:microsoft.com/office/officeart/2005/8/layout/vList2"/>
    <dgm:cxn modelId="{68D20DF7-7C1C-4ED5-AAE8-3DE83B95F6F2}" type="presParOf" srcId="{3BC7CB7A-FEEA-4235-B226-29441DB395A7}" destId="{9559604E-9CEF-4F31-87BD-6C54C018C6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CDDDA7-2084-4848-8DBF-17A51C5FC4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28A05F7-3C30-4025-B165-DE0DA28ACCB5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de-DE" sz="2200" b="1" dirty="0" smtClean="0"/>
            <a:t>§ 66 SGB V Unterstützung der Versicherten bei Behandlungsfehlern durch die Krankenkassen</a:t>
          </a:r>
          <a:endParaRPr lang="de-DE" sz="2200" dirty="0"/>
        </a:p>
      </dgm:t>
    </dgm:pt>
    <dgm:pt modelId="{1CE21A72-38EC-4261-B80A-7CA3A7A5D21A}" type="parTrans" cxnId="{CC45E922-6B1C-4224-B4EA-27C9BA16B452}">
      <dgm:prSet/>
      <dgm:spPr/>
      <dgm:t>
        <a:bodyPr/>
        <a:lstStyle/>
        <a:p>
          <a:endParaRPr lang="de-DE"/>
        </a:p>
      </dgm:t>
    </dgm:pt>
    <dgm:pt modelId="{B59F3B89-B46F-4DEF-8C15-99F95897A8C3}" type="sibTrans" cxnId="{CC45E922-6B1C-4224-B4EA-27C9BA16B452}">
      <dgm:prSet/>
      <dgm:spPr/>
      <dgm:t>
        <a:bodyPr/>
        <a:lstStyle/>
        <a:p>
          <a:endParaRPr lang="de-DE"/>
        </a:p>
      </dgm:t>
    </dgm:pt>
    <dgm:pt modelId="{3BC7CB7A-FEEA-4235-B226-29441DB395A7}" type="pres">
      <dgm:prSet presAssocID="{6DCDDDA7-2084-4848-8DBF-17A51C5FC4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59604E-9CEF-4F31-87BD-6C54C018C604}" type="pres">
      <dgm:prSet presAssocID="{928A05F7-3C30-4025-B165-DE0DA28ACCB5}" presName="parentText" presStyleLbl="node1" presStyleIdx="0" presStyleCnt="1" custScaleY="246421" custLinFactNeighborX="-1551" custLinFactNeighborY="4384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9D0BA1A-E15C-4FED-AEA3-6F65051EA36F}" type="presOf" srcId="{928A05F7-3C30-4025-B165-DE0DA28ACCB5}" destId="{9559604E-9CEF-4F31-87BD-6C54C018C604}" srcOrd="0" destOrd="0" presId="urn:microsoft.com/office/officeart/2005/8/layout/vList2"/>
    <dgm:cxn modelId="{F474F2FD-5ED3-4C48-BDF5-9F1A7528AFCC}" type="presOf" srcId="{6DCDDDA7-2084-4848-8DBF-17A51C5FC49D}" destId="{3BC7CB7A-FEEA-4235-B226-29441DB395A7}" srcOrd="0" destOrd="0" presId="urn:microsoft.com/office/officeart/2005/8/layout/vList2"/>
    <dgm:cxn modelId="{CC45E922-6B1C-4224-B4EA-27C9BA16B452}" srcId="{6DCDDDA7-2084-4848-8DBF-17A51C5FC49D}" destId="{928A05F7-3C30-4025-B165-DE0DA28ACCB5}" srcOrd="0" destOrd="0" parTransId="{1CE21A72-38EC-4261-B80A-7CA3A7A5D21A}" sibTransId="{B59F3B89-B46F-4DEF-8C15-99F95897A8C3}"/>
    <dgm:cxn modelId="{C392DF69-CB84-48FE-8DB4-2E1267A09D95}" type="presParOf" srcId="{3BC7CB7A-FEEA-4235-B226-29441DB395A7}" destId="{9559604E-9CEF-4F31-87BD-6C54C018C6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CDDDA7-2084-4848-8DBF-17A51C5FC49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28A05F7-3C30-4025-B165-DE0DA28ACCB5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de-DE" sz="2000" b="1" dirty="0" smtClean="0"/>
            <a:t>§ 136a Abs. 3 SGB V Richtlinien des Gemeinsamen Bundesausschusses zur Qualitätssicherung in ausgewählten Bereichen</a:t>
          </a:r>
          <a:endParaRPr lang="de-DE" sz="2000" dirty="0"/>
        </a:p>
      </dgm:t>
    </dgm:pt>
    <dgm:pt modelId="{1CE21A72-38EC-4261-B80A-7CA3A7A5D21A}" type="parTrans" cxnId="{CC45E922-6B1C-4224-B4EA-27C9BA16B452}">
      <dgm:prSet/>
      <dgm:spPr/>
      <dgm:t>
        <a:bodyPr/>
        <a:lstStyle/>
        <a:p>
          <a:endParaRPr lang="de-DE"/>
        </a:p>
      </dgm:t>
    </dgm:pt>
    <dgm:pt modelId="{B59F3B89-B46F-4DEF-8C15-99F95897A8C3}" type="sibTrans" cxnId="{CC45E922-6B1C-4224-B4EA-27C9BA16B452}">
      <dgm:prSet/>
      <dgm:spPr/>
      <dgm:t>
        <a:bodyPr/>
        <a:lstStyle/>
        <a:p>
          <a:endParaRPr lang="de-DE"/>
        </a:p>
      </dgm:t>
    </dgm:pt>
    <dgm:pt modelId="{3BC7CB7A-FEEA-4235-B226-29441DB395A7}" type="pres">
      <dgm:prSet presAssocID="{6DCDDDA7-2084-4848-8DBF-17A51C5FC4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559604E-9CEF-4F31-87BD-6C54C018C604}" type="pres">
      <dgm:prSet presAssocID="{928A05F7-3C30-4025-B165-DE0DA28ACCB5}" presName="parentText" presStyleLbl="node1" presStyleIdx="0" presStyleCnt="1" custScaleY="51576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3747255-A872-4CB3-A848-304D00274ED1}" type="presOf" srcId="{6DCDDDA7-2084-4848-8DBF-17A51C5FC49D}" destId="{3BC7CB7A-FEEA-4235-B226-29441DB395A7}" srcOrd="0" destOrd="0" presId="urn:microsoft.com/office/officeart/2005/8/layout/vList2"/>
    <dgm:cxn modelId="{D476A994-F9DB-47F7-BCD1-CB30030CF73B}" type="presOf" srcId="{928A05F7-3C30-4025-B165-DE0DA28ACCB5}" destId="{9559604E-9CEF-4F31-87BD-6C54C018C604}" srcOrd="0" destOrd="0" presId="urn:microsoft.com/office/officeart/2005/8/layout/vList2"/>
    <dgm:cxn modelId="{CC45E922-6B1C-4224-B4EA-27C9BA16B452}" srcId="{6DCDDDA7-2084-4848-8DBF-17A51C5FC49D}" destId="{928A05F7-3C30-4025-B165-DE0DA28ACCB5}" srcOrd="0" destOrd="0" parTransId="{1CE21A72-38EC-4261-B80A-7CA3A7A5D21A}" sibTransId="{B59F3B89-B46F-4DEF-8C15-99F95897A8C3}"/>
    <dgm:cxn modelId="{88158A43-E4D4-4A77-B652-2C630CD8DC59}" type="presParOf" srcId="{3BC7CB7A-FEEA-4235-B226-29441DB395A7}" destId="{9559604E-9CEF-4F31-87BD-6C54C018C6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19A3F-CBE8-425C-9063-FAD36AED9C3C}">
      <dsp:nvSpPr>
        <dsp:cNvPr id="0" name=""/>
        <dsp:cNvSpPr/>
      </dsp:nvSpPr>
      <dsp:spPr>
        <a:xfrm>
          <a:off x="59737" y="0"/>
          <a:ext cx="5700923" cy="5580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smtClean="0"/>
            <a:t>HELIOS</a:t>
          </a:r>
          <a:endParaRPr lang="de-DE" sz="2300" kern="1200"/>
        </a:p>
      </dsp:txBody>
      <dsp:txXfrm>
        <a:off x="86978" y="27241"/>
        <a:ext cx="5646441" cy="5035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3939-B895-44F0-8F8A-0C7847ABB792}">
      <dsp:nvSpPr>
        <dsp:cNvPr id="0" name=""/>
        <dsp:cNvSpPr/>
      </dsp:nvSpPr>
      <dsp:spPr>
        <a:xfrm>
          <a:off x="0" y="199"/>
          <a:ext cx="5689276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Fazit</a:t>
          </a:r>
          <a:endParaRPr lang="de-DE" sz="2400" kern="1200" dirty="0"/>
        </a:p>
      </dsp:txBody>
      <dsp:txXfrm>
        <a:off x="28100" y="28299"/>
        <a:ext cx="5633076" cy="5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E83B-4A78-4FE6-9D5D-0990944848CC}">
      <dsp:nvSpPr>
        <dsp:cNvPr id="0" name=""/>
        <dsp:cNvSpPr/>
      </dsp:nvSpPr>
      <dsp:spPr>
        <a:xfrm>
          <a:off x="0" y="64416"/>
          <a:ext cx="9217025" cy="5760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Weitere Entwicklungen zur Patientensicherheit und Prozessabläufen</a:t>
          </a:r>
          <a:endParaRPr lang="de-DE" sz="2200" kern="1200" dirty="0"/>
        </a:p>
      </dsp:txBody>
      <dsp:txXfrm>
        <a:off x="28120" y="92536"/>
        <a:ext cx="9160785" cy="5197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E83B-4A78-4FE6-9D5D-0990944848CC}">
      <dsp:nvSpPr>
        <dsp:cNvPr id="0" name=""/>
        <dsp:cNvSpPr/>
      </dsp:nvSpPr>
      <dsp:spPr>
        <a:xfrm>
          <a:off x="0" y="0"/>
          <a:ext cx="9217025" cy="5758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Abschlussbericht der Arbeitsgruppe „Verbesserungen im Arzthaftungsrecht“ – Beschluss JMK vom 09. November 2017</a:t>
          </a:r>
          <a:endParaRPr lang="de-DE" sz="1800" kern="1200" dirty="0"/>
        </a:p>
      </dsp:txBody>
      <dsp:txXfrm>
        <a:off x="28113" y="28113"/>
        <a:ext cx="9160799" cy="5196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E83B-4A78-4FE6-9D5D-0990944848CC}">
      <dsp:nvSpPr>
        <dsp:cNvPr id="0" name=""/>
        <dsp:cNvSpPr/>
      </dsp:nvSpPr>
      <dsp:spPr>
        <a:xfrm>
          <a:off x="0" y="395"/>
          <a:ext cx="9217025" cy="5032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Anregungen zur Verbesserung der Prozessabläufe</a:t>
          </a:r>
          <a:endParaRPr lang="de-DE" sz="2200" kern="1200" dirty="0"/>
        </a:p>
      </dsp:txBody>
      <dsp:txXfrm>
        <a:off x="24567" y="24962"/>
        <a:ext cx="9167891" cy="4541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3939-B895-44F0-8F8A-0C7847ABB792}">
      <dsp:nvSpPr>
        <dsp:cNvPr id="0" name=""/>
        <dsp:cNvSpPr/>
      </dsp:nvSpPr>
      <dsp:spPr>
        <a:xfrm>
          <a:off x="0" y="158"/>
          <a:ext cx="5689276" cy="5757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Anregungen zur Verbesserung der Prozessabläufe</a:t>
          </a:r>
          <a:endParaRPr lang="de-DE" sz="2000" kern="1200" dirty="0"/>
        </a:p>
      </dsp:txBody>
      <dsp:txXfrm>
        <a:off x="28104" y="28262"/>
        <a:ext cx="5633068" cy="5195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3939-B895-44F0-8F8A-0C7847ABB792}">
      <dsp:nvSpPr>
        <dsp:cNvPr id="0" name=""/>
        <dsp:cNvSpPr/>
      </dsp:nvSpPr>
      <dsp:spPr>
        <a:xfrm>
          <a:off x="0" y="185"/>
          <a:ext cx="5689276" cy="791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Anregungen zur Verbesserung der Prozessabläufe</a:t>
          </a:r>
          <a:endParaRPr lang="de-DE" sz="2000" kern="1200" dirty="0"/>
        </a:p>
      </dsp:txBody>
      <dsp:txXfrm>
        <a:off x="38648" y="38833"/>
        <a:ext cx="5611980" cy="714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2C668-B390-40F0-BF94-C87464505670}">
      <dsp:nvSpPr>
        <dsp:cNvPr id="0" name=""/>
        <dsp:cNvSpPr/>
      </dsp:nvSpPr>
      <dsp:spPr>
        <a:xfrm>
          <a:off x="0" y="7219"/>
          <a:ext cx="9217025" cy="561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Inhalt</a:t>
          </a:r>
          <a:endParaRPr lang="de-DE" sz="2200" kern="1200" dirty="0"/>
        </a:p>
      </dsp:txBody>
      <dsp:txXfrm>
        <a:off x="27415" y="34634"/>
        <a:ext cx="9162195" cy="506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C6590-A3E8-41BD-82D1-2225DBEE3ABF}">
      <dsp:nvSpPr>
        <dsp:cNvPr id="0" name=""/>
        <dsp:cNvSpPr/>
      </dsp:nvSpPr>
      <dsp:spPr>
        <a:xfrm>
          <a:off x="0" y="7219"/>
          <a:ext cx="9217025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Sinn und Zweck</a:t>
          </a:r>
          <a:endParaRPr lang="de-DE" sz="2200" kern="1200" dirty="0"/>
        </a:p>
      </dsp:txBody>
      <dsp:txXfrm>
        <a:off x="27415" y="34634"/>
        <a:ext cx="9162195" cy="506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54956-1784-4551-9736-F6FC513CAFA7}">
      <dsp:nvSpPr>
        <dsp:cNvPr id="0" name=""/>
        <dsp:cNvSpPr/>
      </dsp:nvSpPr>
      <dsp:spPr>
        <a:xfrm>
          <a:off x="0" y="11804"/>
          <a:ext cx="9217025" cy="696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solidFill>
                <a:schemeClr val="accent6"/>
              </a:solidFill>
            </a:rPr>
            <a:t>§ 630c </a:t>
          </a:r>
          <a:r>
            <a:rPr lang="de-DE" sz="2200" b="1" kern="1200" dirty="0" smtClean="0">
              <a:solidFill>
                <a:schemeClr val="accent6"/>
              </a:solidFill>
            </a:rPr>
            <a:t>Abs. 2 BGB</a:t>
          </a:r>
          <a:br>
            <a:rPr lang="de-DE" sz="2200" b="1" kern="1200" dirty="0" smtClean="0">
              <a:solidFill>
                <a:schemeClr val="accent6"/>
              </a:solidFill>
            </a:rPr>
          </a:br>
          <a:r>
            <a:rPr lang="de-DE" sz="2200" b="1" kern="1200" dirty="0" smtClean="0">
              <a:solidFill>
                <a:schemeClr val="accent6"/>
              </a:solidFill>
            </a:rPr>
            <a:t>Mitwirkung der Vertragsparteien</a:t>
          </a:r>
          <a:endParaRPr lang="de-DE" sz="2200" kern="1200" dirty="0">
            <a:solidFill>
              <a:schemeClr val="accent6"/>
            </a:solidFill>
          </a:endParaRPr>
        </a:p>
      </dsp:txBody>
      <dsp:txXfrm>
        <a:off x="33999" y="45803"/>
        <a:ext cx="9149027" cy="6284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9604E-9CEF-4F31-87BD-6C54C018C604}">
      <dsp:nvSpPr>
        <dsp:cNvPr id="0" name=""/>
        <dsp:cNvSpPr/>
      </dsp:nvSpPr>
      <dsp:spPr>
        <a:xfrm>
          <a:off x="0" y="199"/>
          <a:ext cx="9217025" cy="5756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6"/>
              </a:solidFill>
            </a:rPr>
            <a:t>§ </a:t>
          </a:r>
          <a:r>
            <a:rPr lang="de-DE" sz="2400" b="1" kern="1200" dirty="0" smtClean="0">
              <a:solidFill>
                <a:schemeClr val="accent6"/>
              </a:solidFill>
            </a:rPr>
            <a:t>630e </a:t>
          </a:r>
          <a:r>
            <a:rPr lang="de-DE" sz="2400" b="1" kern="1200" dirty="0" smtClean="0">
              <a:solidFill>
                <a:schemeClr val="accent6"/>
              </a:solidFill>
            </a:rPr>
            <a:t>Abs. 2 Nr</a:t>
          </a:r>
          <a:r>
            <a:rPr lang="de-DE" sz="2400" b="1" kern="1200" dirty="0" smtClean="0">
              <a:solidFill>
                <a:schemeClr val="accent6"/>
              </a:solidFill>
            </a:rPr>
            <a:t>. 3 </a:t>
          </a:r>
          <a:r>
            <a:rPr lang="de-DE" sz="2400" b="1" kern="1200" dirty="0" smtClean="0">
              <a:solidFill>
                <a:schemeClr val="accent6"/>
              </a:solidFill>
            </a:rPr>
            <a:t>BGB Aufklärungspflichten</a:t>
          </a:r>
          <a:endParaRPr lang="de-DE" sz="2400" kern="1200" dirty="0">
            <a:solidFill>
              <a:schemeClr val="accent6"/>
            </a:solidFill>
          </a:endParaRPr>
        </a:p>
      </dsp:txBody>
      <dsp:txXfrm>
        <a:off x="28100" y="28299"/>
        <a:ext cx="9160825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9604E-9CEF-4F31-87BD-6C54C018C604}">
      <dsp:nvSpPr>
        <dsp:cNvPr id="0" name=""/>
        <dsp:cNvSpPr/>
      </dsp:nvSpPr>
      <dsp:spPr>
        <a:xfrm>
          <a:off x="0" y="14438"/>
          <a:ext cx="9217025" cy="561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solidFill>
                <a:schemeClr val="accent6"/>
              </a:solidFill>
            </a:rPr>
            <a:t>§ </a:t>
          </a:r>
          <a:r>
            <a:rPr lang="de-DE" sz="2200" b="1" kern="1200" dirty="0" smtClean="0">
              <a:solidFill>
                <a:schemeClr val="accent6"/>
              </a:solidFill>
            </a:rPr>
            <a:t>630g </a:t>
          </a:r>
          <a:r>
            <a:rPr lang="de-DE" sz="2200" b="1" kern="1200" dirty="0" smtClean="0">
              <a:solidFill>
                <a:schemeClr val="accent6"/>
              </a:solidFill>
            </a:rPr>
            <a:t>Abs. 3 BGB Einsichtnahme</a:t>
          </a:r>
          <a:r>
            <a:rPr lang="de-DE" sz="2200" b="1" kern="1200" dirty="0" smtClean="0"/>
            <a:t> </a:t>
          </a:r>
          <a:r>
            <a:rPr lang="de-DE" sz="2200" b="1" kern="1200" dirty="0" smtClean="0">
              <a:solidFill>
                <a:schemeClr val="accent6"/>
              </a:solidFill>
            </a:rPr>
            <a:t>in die Patientenakte</a:t>
          </a:r>
          <a:endParaRPr lang="de-DE" sz="2200" kern="1200" dirty="0">
            <a:solidFill>
              <a:schemeClr val="accent6"/>
            </a:solidFill>
          </a:endParaRPr>
        </a:p>
      </dsp:txBody>
      <dsp:txXfrm>
        <a:off x="27415" y="41853"/>
        <a:ext cx="9162195" cy="506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9604E-9CEF-4F31-87BD-6C54C018C604}">
      <dsp:nvSpPr>
        <dsp:cNvPr id="0" name=""/>
        <dsp:cNvSpPr/>
      </dsp:nvSpPr>
      <dsp:spPr>
        <a:xfrm>
          <a:off x="0" y="124"/>
          <a:ext cx="9217025" cy="57579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solidFill>
                <a:schemeClr val="accent6"/>
              </a:solidFill>
            </a:rPr>
            <a:t>§ </a:t>
          </a:r>
          <a:r>
            <a:rPr lang="de-DE" sz="2200" b="1" kern="1200" dirty="0" smtClean="0">
              <a:solidFill>
                <a:schemeClr val="accent6"/>
              </a:solidFill>
            </a:rPr>
            <a:t>630h </a:t>
          </a:r>
          <a:r>
            <a:rPr lang="de-DE" sz="2200" b="1" kern="1200" dirty="0" smtClean="0">
              <a:solidFill>
                <a:schemeClr val="accent6"/>
              </a:solidFill>
            </a:rPr>
            <a:t>Abs. 5 BGB Beweis bei Haftung für Behandlungs- und Aufklärungsfehler</a:t>
          </a:r>
          <a:endParaRPr lang="de-DE" sz="2200" kern="1200" dirty="0">
            <a:solidFill>
              <a:schemeClr val="accent6"/>
            </a:solidFill>
          </a:endParaRPr>
        </a:p>
      </dsp:txBody>
      <dsp:txXfrm>
        <a:off x="28108" y="28232"/>
        <a:ext cx="9160809" cy="519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9604E-9CEF-4F31-87BD-6C54C018C604}">
      <dsp:nvSpPr>
        <dsp:cNvPr id="0" name=""/>
        <dsp:cNvSpPr/>
      </dsp:nvSpPr>
      <dsp:spPr>
        <a:xfrm>
          <a:off x="0" y="632"/>
          <a:ext cx="9288388" cy="64743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§ 66 SGB V Unterstützung der Versicherten bei Behandlungsfehlern durch die Krankenkassen</a:t>
          </a:r>
          <a:endParaRPr lang="de-DE" sz="2200" kern="1200" dirty="0"/>
        </a:p>
      </dsp:txBody>
      <dsp:txXfrm>
        <a:off x="31605" y="32237"/>
        <a:ext cx="9225178" cy="5842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9604E-9CEF-4F31-87BD-6C54C018C604}">
      <dsp:nvSpPr>
        <dsp:cNvPr id="0" name=""/>
        <dsp:cNvSpPr/>
      </dsp:nvSpPr>
      <dsp:spPr>
        <a:xfrm>
          <a:off x="0" y="632"/>
          <a:ext cx="9361041" cy="129487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§ 136a Abs. 3 SGB V Richtlinien des Gemeinsamen Bundesausschusses zur Qualitätssicherung in ausgewählten Bereichen</a:t>
          </a:r>
          <a:endParaRPr lang="de-DE" sz="2000" kern="1200" dirty="0"/>
        </a:p>
      </dsp:txBody>
      <dsp:txXfrm>
        <a:off x="63211" y="63843"/>
        <a:ext cx="9234619" cy="1168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E201-3C20-4C15-9E5D-E57830C2B2B7}" type="datetimeFigureOut">
              <a:rPr lang="en-GB" smtClean="0"/>
              <a:t>18/11/2017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59A1-9DB5-421D-B3BE-57CBEC3E37D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2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E6A09-68B3-4BF9-9581-2A586CCCAF33}" type="datetimeFigureOut">
              <a:rPr lang="de-DE" smtClean="0"/>
              <a:t>18.11.2017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E846-994E-43FE-83C9-3B8B419C35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70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91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18.11.2017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54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145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698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8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6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83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45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93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12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5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138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3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3565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67728" y="6381367"/>
            <a:ext cx="5328272" cy="36000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r>
              <a:rPr lang="de-DE" sz="900" dirty="0" smtClean="0">
                <a:solidFill>
                  <a:schemeClr val="tx1"/>
                </a:solidFill>
              </a:rPr>
              <a:t>Meike Meyer-Küppers,</a:t>
            </a:r>
            <a:r>
              <a:rPr lang="de-DE" sz="900" baseline="0" dirty="0" smtClean="0">
                <a:solidFill>
                  <a:schemeClr val="tx1"/>
                </a:solidFill>
              </a:rPr>
              <a:t> </a:t>
            </a:r>
            <a:r>
              <a:rPr lang="de-DE" sz="900" dirty="0" smtClean="0">
                <a:solidFill>
                  <a:schemeClr val="tx1"/>
                </a:solidFill>
              </a:rPr>
              <a:t>Rechtsanwältin (</a:t>
            </a:r>
            <a:r>
              <a:rPr lang="de-DE" sz="900" dirty="0" err="1" smtClean="0">
                <a:solidFill>
                  <a:schemeClr val="tx1"/>
                </a:solidFill>
              </a:rPr>
              <a:t>Syndikusrechtsanwältin</a:t>
            </a:r>
            <a:r>
              <a:rPr lang="de-DE" sz="900" dirty="0" smtClean="0">
                <a:solidFill>
                  <a:schemeClr val="tx1"/>
                </a:solidFill>
              </a:rPr>
              <a:t>), HELIOS Kliniken GmbH</a:t>
            </a:r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4" r:id="rId6"/>
    <p:sldLayoutId id="2147483655" r:id="rId7"/>
    <p:sldLayoutId id="2147483651" r:id="rId8"/>
    <p:sldLayoutId id="2147483658" r:id="rId9"/>
    <p:sldLayoutId id="2147483660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93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pos="62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5400" y="1124744"/>
            <a:ext cx="10369151" cy="3384376"/>
          </a:xfrm>
        </p:spPr>
        <p:txBody>
          <a:bodyPr/>
          <a:lstStyle/>
          <a:p>
            <a:r>
              <a:rPr lang="de-DE" sz="3600" dirty="0" smtClean="0"/>
              <a:t>Patientenrechtegesetz:</a:t>
            </a:r>
            <a:br>
              <a:rPr lang="de-DE" sz="3600" dirty="0" smtClean="0"/>
            </a:br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2800" dirty="0" smtClean="0"/>
              <a:t>Bestandsaufnahme und Ausblick – Brauchen wir eine „echte“ Reform des Arzthaftungsrechts?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400" dirty="0"/>
              <a:t>A</a:t>
            </a:r>
            <a:r>
              <a:rPr lang="de-DE" sz="2400" dirty="0" smtClean="0"/>
              <a:t>us Sicht der stationären Einrichtungen/Krankenhäusern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XXIX. Kölner Symposium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7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55965" y="494892"/>
            <a:ext cx="6621252" cy="5472709"/>
          </a:xfrm>
        </p:spPr>
        <p:txBody>
          <a:bodyPr/>
          <a:lstStyle/>
          <a:p>
            <a:pPr lvl="2"/>
            <a:r>
              <a:rPr lang="de-DE" sz="2000" dirty="0" smtClean="0"/>
              <a:t>Reine Klarstellung: </a:t>
            </a:r>
            <a:r>
              <a:rPr lang="de-DE" sz="2000" dirty="0"/>
              <a:t>P</a:t>
            </a:r>
            <a:r>
              <a:rPr lang="de-DE" sz="2000" dirty="0" smtClean="0"/>
              <a:t>raxisprobleme bleiben bei der Aufklärung fremdsprachiger Patienten.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Sprachkundige Person oder einen Dolmetscher auf Kosten des Patienten. Als Teil der notwendigen Krankenhausbehandlung sollten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die Kosten vom Leistungskatalog der GKV </a:t>
            </a:r>
          </a:p>
          <a:p>
            <a:r>
              <a:rPr lang="de-DE" sz="2000" dirty="0" smtClean="0"/>
              <a:t>    umfasst sein.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Laut Gesetzesentwurf (Bundestagsdrucksache 17/10488)  „ohne Auswirkung auf den bestehenden Erfüllungsaufwand“: Einschätzung praxisfern, aber der Transparenzgedanke ist zu begrüßen.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321" y="2386716"/>
            <a:ext cx="2160240" cy="26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meyer\Desktop\white-male-1992578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-27473"/>
            <a:ext cx="53039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7032625" y="44624"/>
            <a:ext cx="5159375" cy="6813376"/>
          </a:xfrm>
        </p:spPr>
      </p:sp>
    </p:spTree>
    <p:extLst>
      <p:ext uri="{BB962C8B-B14F-4D97-AF65-F5344CB8AC3E}">
        <p14:creationId xmlns:p14="http://schemas.microsoft.com/office/powerpoint/2010/main" val="1531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457091570"/>
              </p:ext>
            </p:extLst>
          </p:nvPr>
        </p:nvGraphicFramePr>
        <p:xfrm>
          <a:off x="766763" y="620712"/>
          <a:ext cx="9217025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[…] Im Fall des </a:t>
            </a:r>
            <a:r>
              <a:rPr lang="de-DE" b="1" dirty="0" smtClean="0"/>
              <a:t>Todes des Patienten </a:t>
            </a:r>
            <a:r>
              <a:rPr lang="de-DE" dirty="0" smtClean="0"/>
              <a:t>stehen die Rechte aus den Absätzen 1 und 2 zur Wahrnehmung der </a:t>
            </a:r>
            <a:r>
              <a:rPr lang="de-DE" b="1" dirty="0" smtClean="0"/>
              <a:t>vermögensrechtlichen Interessen seinen Erben </a:t>
            </a:r>
            <a:r>
              <a:rPr lang="de-DE" dirty="0" smtClean="0"/>
              <a:t>zu. Gleiches gilt für die </a:t>
            </a:r>
            <a:r>
              <a:rPr lang="de-DE" b="1" dirty="0" smtClean="0"/>
              <a:t>nächsten Angehörigen </a:t>
            </a:r>
            <a:r>
              <a:rPr lang="de-DE" dirty="0" smtClean="0"/>
              <a:t>des Patienten, soweit sie </a:t>
            </a:r>
            <a:r>
              <a:rPr lang="de-DE" b="1" dirty="0" smtClean="0"/>
              <a:t>immaterielle Interessen </a:t>
            </a:r>
            <a:r>
              <a:rPr lang="de-DE" dirty="0" smtClean="0"/>
              <a:t>geltend machen. Die Rechte sind ausgeschlossen, soweit der Einsichtnahme der ausdrückliche oder mutmaßliche Wille des Patienten entgegensteht.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1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>
          <a:xfrm>
            <a:off x="7896200" y="1916832"/>
            <a:ext cx="4184267" cy="4104456"/>
          </a:xfrm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79376" y="548680"/>
            <a:ext cx="6336704" cy="5472709"/>
          </a:xfrm>
        </p:spPr>
        <p:txBody>
          <a:bodyPr/>
          <a:lstStyle/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Bei </a:t>
            </a:r>
            <a:r>
              <a:rPr lang="de-DE" sz="2000" dirty="0"/>
              <a:t>Anforderungen von Behandlungsunterlagen durch Erben erster Ordnung, Vorschlag der gesetzlichen Vermutung, vergleichbar der Regelung zum Hinterbliebenengeld, andernfalls unnötige Vorverlagerung von Rechtsfragen/ Erhöhung von Hürden.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Klarstellung notwendig für die Fälle der Unterlagenanforderung bei Nachbehandelnden ohne Schweigepflichtentbindungserklärung des Verstorbenen für Kranken- und Haftpflichtversicherungen bei berechtigtem Interesse.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758" y="0"/>
            <a:ext cx="5735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meyer\Desktop\white-male-1992578__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0"/>
            <a:ext cx="56166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meyer\Desktop\males-2339850__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0"/>
            <a:ext cx="53742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meyer\Desktop\males-2339851__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23" y="260648"/>
            <a:ext cx="56199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64108730"/>
              </p:ext>
            </p:extLst>
          </p:nvPr>
        </p:nvGraphicFramePr>
        <p:xfrm>
          <a:off x="766763" y="620712"/>
          <a:ext cx="9217025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Liegt ein </a:t>
            </a:r>
            <a:r>
              <a:rPr lang="de-DE" b="1" dirty="0" smtClean="0"/>
              <a:t>grober Behandlungsfehler </a:t>
            </a:r>
            <a:r>
              <a:rPr lang="de-DE" dirty="0" smtClean="0"/>
              <a:t>vor und ist dieser grundsätzlich geeignet, eine Verletzung des Lebens, des Körpers oder der Gesundheit der tatsächlich eingetretenen Art herbeizuführen, wird </a:t>
            </a:r>
            <a:r>
              <a:rPr lang="de-DE" b="1" dirty="0" smtClean="0"/>
              <a:t>vermutet</a:t>
            </a:r>
            <a:r>
              <a:rPr lang="de-DE" dirty="0" smtClean="0"/>
              <a:t>, dass der Behandlungsfehler für diese Verletzung </a:t>
            </a:r>
            <a:r>
              <a:rPr lang="de-DE" b="1" dirty="0" smtClean="0"/>
              <a:t>ursächlich</a:t>
            </a:r>
            <a:r>
              <a:rPr lang="de-DE" dirty="0" smtClean="0"/>
              <a:t> war. Dies gilt auch dann, wenn es der Behandelnde </a:t>
            </a:r>
            <a:r>
              <a:rPr lang="de-DE" b="1" dirty="0" smtClean="0"/>
              <a:t>unterlassen</a:t>
            </a:r>
            <a:r>
              <a:rPr lang="de-DE" dirty="0" smtClean="0"/>
              <a:t> hat, einen </a:t>
            </a:r>
            <a:r>
              <a:rPr lang="de-DE" b="1" dirty="0" smtClean="0"/>
              <a:t>medizinisch gebotenen</a:t>
            </a:r>
            <a:r>
              <a:rPr lang="de-DE" dirty="0" smtClean="0"/>
              <a:t> Befund rechtzeitig </a:t>
            </a:r>
            <a:r>
              <a:rPr lang="de-DE" b="1" dirty="0" smtClean="0"/>
              <a:t>zu erheben </a:t>
            </a:r>
            <a:r>
              <a:rPr lang="de-DE" dirty="0" smtClean="0"/>
              <a:t>oder zu sichern, soweit der Befund mit </a:t>
            </a:r>
            <a:r>
              <a:rPr lang="de-DE" b="1" dirty="0" smtClean="0"/>
              <a:t>hinreichender Wahrscheinlichkeit </a:t>
            </a:r>
            <a:r>
              <a:rPr lang="de-DE" dirty="0" smtClean="0"/>
              <a:t>ein Ergebnis erbracht hätte, das Anlass zu weiteren Maßnahmen gegeben hätte, und wenn das Unterlassen solcher Maßnahmen grob fehlerhaft gewesen wäre.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3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>
          <a:xfrm>
            <a:off x="7896200" y="1916832"/>
            <a:ext cx="4184267" cy="4104456"/>
          </a:xfrm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79376" y="548680"/>
            <a:ext cx="6336704" cy="5472709"/>
          </a:xfrm>
        </p:spPr>
        <p:txBody>
          <a:bodyPr/>
          <a:lstStyle/>
          <a:p>
            <a:endParaRPr lang="de-DE" sz="2000" dirty="0" smtClean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Ausgewogene Beweisverteilung zwischen Arzt und Patient.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Beweiserleichterungen/Kausalitätsnachweis nicht nur beim groben Behandlungsfehler.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Genaue Zahlen unklar. Mehr Transparenz bei bundesweiter Auswertung, wie häufig die Patientenseite mit Schadenersatzansprüchen durchdringt.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35% aller Ansprüche werden reguliert (DKG/Ecclesia/Das Krankenhaus 05/2017)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2064" y="0"/>
            <a:ext cx="5735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meyer\Desktop\white-male-1992578__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0"/>
            <a:ext cx="56166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meyer\Desktop\males-2339850__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0"/>
            <a:ext cx="53742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meyer\Desktop\males-2339836__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73" y="-1"/>
            <a:ext cx="50960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meyer\Desktop\Vortrag Pixabay\question-mark-1019820_960_7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-2"/>
            <a:ext cx="6008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Einzelnormen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Normen innerhalb des SGB 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0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26663516"/>
              </p:ext>
            </p:extLst>
          </p:nvPr>
        </p:nvGraphicFramePr>
        <p:xfrm>
          <a:off x="695401" y="548680"/>
          <a:ext cx="9288388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Die Krankenkassen </a:t>
            </a:r>
            <a:r>
              <a:rPr lang="de-DE" b="1" dirty="0" smtClean="0"/>
              <a:t>sollen </a:t>
            </a:r>
            <a:r>
              <a:rPr lang="de-DE" dirty="0" smtClean="0"/>
              <a:t>die Versicherten bei der Verfolgung von Schadenersatzansprüchen, die bei der Inanspruchnahme von Versicherungsleistungen aus Behandlungsfehlern entstanden sind und nicht nach § 116 des Zehnten Buches auf die Krankenkassen übergehen, unterstützen. […]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4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>
          <a:xfrm>
            <a:off x="7896200" y="1916832"/>
            <a:ext cx="4184267" cy="4104456"/>
          </a:xfrm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79376" y="548680"/>
            <a:ext cx="6336704" cy="5472709"/>
          </a:xfrm>
        </p:spPr>
        <p:txBody>
          <a:bodyPr/>
          <a:lstStyle/>
          <a:p>
            <a:endParaRPr lang="de-DE" sz="2000" dirty="0" smtClean="0"/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Zunächst Umsetzungsschwierigkeiten in der Praxis einzelner Krankenkassen mit Verlagerung der Prüfung auf die Gutachter- und Schlichtungsstellen.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Positives Signal an die Patienten wegen niedriger Schwelle zur Überprüfung eines Behandlungsgeschehens.</a:t>
            </a:r>
          </a:p>
          <a:p>
            <a:endParaRPr lang="de-DE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2064" y="0"/>
            <a:ext cx="5735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meyer\Desktop\white-male-1992578__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0"/>
            <a:ext cx="56166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meyer\Desktop\males-2339850__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0"/>
            <a:ext cx="53742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meyer\Desktop\males-2339836__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73" y="-1"/>
            <a:ext cx="50960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31828909"/>
              </p:ext>
            </p:extLst>
          </p:nvPr>
        </p:nvGraphicFramePr>
        <p:xfrm>
          <a:off x="623392" y="260648"/>
          <a:ext cx="9361041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623392" y="1484784"/>
            <a:ext cx="9288388" cy="432058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[…]Der </a:t>
            </a:r>
            <a:r>
              <a:rPr lang="de-DE" dirty="0"/>
              <a:t>Gemeinsame Bundesausschuss bestimmt in seinen Richtlinien über die grundsätzlichen Anforderungen an ein einrichtungsinternes Qualitätsmanagement nach § 136 Absatz 1 Satz 1 Nummer 1 wesentliche Maßnahmen zur Verbesserung der Patientensicherheit und legt insbesondere </a:t>
            </a:r>
            <a:r>
              <a:rPr lang="de-DE" b="1" dirty="0"/>
              <a:t>Mindeststandards für Risikomanagement- und Fehlermeldesysteme fest</a:t>
            </a:r>
            <a:r>
              <a:rPr lang="de-DE" dirty="0"/>
              <a:t>. </a:t>
            </a:r>
            <a:r>
              <a:rPr lang="de-DE" dirty="0" smtClean="0"/>
              <a:t>[…] </a:t>
            </a:r>
            <a:r>
              <a:rPr lang="de-DE" dirty="0"/>
              <a:t>bestimmt der Gemeinsame Bundesausschuss Anforderungen an einrichtungsübergreifende Fehlermeldesysteme, die in besonderem Maße geeignet erscheinen, </a:t>
            </a:r>
            <a:r>
              <a:rPr lang="de-DE" b="1" dirty="0"/>
              <a:t>Risiken und Fehlerquellen in der stationären Versorgung zu erkennen, auszuwerten und zur Vermeidung unerwünschter Ereignisse beizutragen.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1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>
          <a:xfrm>
            <a:off x="7896200" y="1916832"/>
            <a:ext cx="4184267" cy="4104456"/>
          </a:xfrm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79376" y="548680"/>
            <a:ext cx="6480720" cy="5472709"/>
          </a:xfrm>
        </p:spPr>
        <p:txBody>
          <a:bodyPr/>
          <a:lstStyle/>
          <a:p>
            <a:r>
              <a:rPr lang="de-DE" sz="2000" dirty="0" smtClean="0"/>
              <a:t>	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Critical </a:t>
            </a:r>
            <a:r>
              <a:rPr lang="de-DE" sz="2000" dirty="0" err="1" smtClean="0"/>
              <a:t>Incident</a:t>
            </a:r>
            <a:r>
              <a:rPr lang="de-DE" sz="2000" dirty="0" smtClean="0"/>
              <a:t> Reporting System (CIRS): in </a:t>
            </a:r>
            <a:r>
              <a:rPr lang="de-DE" sz="2000" dirty="0"/>
              <a:t>der Praxis liegt Fokus auf Zwischenfällen </a:t>
            </a:r>
            <a:r>
              <a:rPr lang="de-DE" sz="2000" dirty="0" smtClean="0"/>
              <a:t>und </a:t>
            </a:r>
            <a:r>
              <a:rPr lang="de-DE" sz="2000" dirty="0" err="1"/>
              <a:t>Beinaheschäden</a:t>
            </a:r>
            <a:r>
              <a:rPr lang="de-D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Vergütungszuschläge bei Teilnahme an einrichtungsübergreifenden Systemen.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Positives Signal für den offenen Umgang mit </a:t>
            </a:r>
            <a:r>
              <a:rPr lang="de-DE" sz="2000" dirty="0" err="1" smtClean="0"/>
              <a:t>Beinaheschäden</a:t>
            </a:r>
            <a:r>
              <a:rPr lang="de-DE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Aber was ist mit den tatsächlichen fehlerbedingten Schäden?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2064" y="0"/>
            <a:ext cx="5735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meyer\Desktop\white-male-1992578__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84" y="0"/>
            <a:ext cx="561662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meyer\Desktop\males-2339850__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0"/>
            <a:ext cx="53742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meyer\Desktop\males-2339836__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73" y="-1"/>
            <a:ext cx="50960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meyer\Desktop\males-2339843__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1" y="4156"/>
            <a:ext cx="5588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209656738"/>
              </p:ext>
            </p:extLst>
          </p:nvPr>
        </p:nvGraphicFramePr>
        <p:xfrm>
          <a:off x="335361" y="620712"/>
          <a:ext cx="6120680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>
          <a:xfrm>
            <a:off x="7896200" y="1916832"/>
            <a:ext cx="4184267" cy="4104456"/>
          </a:xfrm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51385" y="1196753"/>
            <a:ext cx="5904656" cy="4824636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 Deutschland 111 Akut- und Rehakliniken, 89 MVZ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Jährlich ca. 1,3 Millionen Patienten vollstationär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Konzerninterne Schadenbearbeitung mit Risikomanagement</a:t>
            </a:r>
          </a:p>
          <a:p>
            <a:pPr marL="612900" lvl="2" indent="-342900">
              <a:buFont typeface="Wingdings" panose="05000000000000000000" pitchFamily="2" charset="2"/>
              <a:buChar char="§"/>
            </a:pPr>
            <a:r>
              <a:rPr lang="de-DE" sz="2000" dirty="0" smtClean="0"/>
              <a:t>Ca. 1.000 – 1.200 Haftpflichtansprüche im Jahr</a:t>
            </a:r>
            <a:endParaRPr lang="de-DE" sz="2000" dirty="0"/>
          </a:p>
        </p:txBody>
      </p:sp>
      <p:pic>
        <p:nvPicPr>
          <p:cNvPr id="1026" name="Picture 2" descr="C:\Users\mmeyer\AppData\Local\Microsoft\Windows\Temporary Internet Files\Content.Outlook\3M9EJ54E\helios_zentrale_16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0"/>
            <a:ext cx="5735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Fazit mit Verbesserungsvorschlägen</a:t>
            </a:r>
            <a:br>
              <a:rPr lang="de-DE" sz="3600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6303397"/>
              </p:ext>
            </p:extLst>
          </p:nvPr>
        </p:nvGraphicFramePr>
        <p:xfrm>
          <a:off x="766763" y="620712"/>
          <a:ext cx="5689277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>
          <a:xfrm>
            <a:off x="7536160" y="0"/>
            <a:ext cx="465584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128" y="0"/>
            <a:ext cx="5159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623392" y="1268760"/>
            <a:ext cx="7056784" cy="5040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Mehr Information und Transparenz durch Kodifizierung </a:t>
            </a:r>
            <a:r>
              <a:rPr lang="de-DE" sz="2000" dirty="0" smtClean="0"/>
              <a:t>erreicht und Patientenrechte gestärkt, da </a:t>
            </a:r>
            <a:r>
              <a:rPr lang="de-DE" sz="2000" dirty="0"/>
              <a:t>Hürden für eine unentgeltliche Überprüfung von Behandlungsfehlern weiter gesenkt.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Positives Signal für die Patientensicherheit und den Umgang mit Fehlern.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Strukturelles Ungleichgewicht zwischen Patient und Behandler nicht beseitigt; wohl auch unrealistisch angesichts der Komplexität von Recht und Medizin</a:t>
            </a:r>
            <a:r>
              <a:rPr lang="de-DE" sz="2000" dirty="0" smtClean="0"/>
              <a:t>.</a:t>
            </a:r>
            <a:endParaRPr lang="de-DE" dirty="0"/>
          </a:p>
          <a:p>
            <a:pPr marL="342900" lvl="0" indent="-342900" rtl="0">
              <a:buFont typeface="Wingdings" panose="05000000000000000000" pitchFamily="2" charset="2"/>
              <a:buChar char="Ø"/>
            </a:pPr>
            <a:endParaRPr lang="de-DE" sz="2000" b="1" dirty="0" smtClean="0"/>
          </a:p>
          <a:p>
            <a:pPr marL="342900" lvl="0" indent="-342900" rtl="0">
              <a:buFont typeface="Wingdings" panose="05000000000000000000" pitchFamily="2" charset="2"/>
              <a:buChar char="Ø"/>
            </a:pPr>
            <a:r>
              <a:rPr lang="de-DE" sz="2000" b="1" dirty="0" smtClean="0"/>
              <a:t>Wir benötigen keine „echte“ Reform des Patientenrechtegesetzes, lediglich punktuelle Verbesserungen.</a:t>
            </a:r>
          </a:p>
          <a:p>
            <a:pPr lvl="0" rtl="0"/>
            <a:endParaRPr lang="de-DE" sz="2000" dirty="0"/>
          </a:p>
          <a:p>
            <a:pPr lvl="0" rtl="0"/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2658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824761590"/>
              </p:ext>
            </p:extLst>
          </p:nvPr>
        </p:nvGraphicFramePr>
        <p:xfrm>
          <a:off x="766763" y="620712"/>
          <a:ext cx="9217025" cy="864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3392" y="1412776"/>
            <a:ext cx="9360397" cy="4392588"/>
          </a:xfrm>
        </p:spPr>
        <p:txBody>
          <a:bodyPr/>
          <a:lstStyle/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Möglichkeit einer Zweitmeinung bei „mengenanfälligen Indikationen“ gem. </a:t>
            </a:r>
            <a:r>
              <a:rPr lang="de-DE" dirty="0" smtClean="0"/>
              <a:t>§ 27b </a:t>
            </a:r>
            <a:r>
              <a:rPr lang="de-DE" dirty="0" smtClean="0"/>
              <a:t>Abs. 5 SGB V (Einigung bislang zur Indikationsstellung für Hysterektomien und Tonsillektomien).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Immer konkretere G-BA Richtlinien zu Strukturvoraussetzungen (Vorgaben zum Personalschlüssel; Mindestanzahl für Eingriffe etc.).</a:t>
            </a:r>
          </a:p>
        </p:txBody>
      </p:sp>
    </p:spTree>
    <p:extLst>
      <p:ext uri="{BB962C8B-B14F-4D97-AF65-F5344CB8AC3E}">
        <p14:creationId xmlns:p14="http://schemas.microsoft.com/office/powerpoint/2010/main" val="32053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650307454"/>
              </p:ext>
            </p:extLst>
          </p:nvPr>
        </p:nvGraphicFramePr>
        <p:xfrm>
          <a:off x="766763" y="620712"/>
          <a:ext cx="9217025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320287"/>
            <a:ext cx="34933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16" y="1268760"/>
            <a:ext cx="3568576" cy="49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560130919"/>
              </p:ext>
            </p:extLst>
          </p:nvPr>
        </p:nvGraphicFramePr>
        <p:xfrm>
          <a:off x="766763" y="476673"/>
          <a:ext cx="921702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3393" y="1196753"/>
            <a:ext cx="9360396" cy="48246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Qualitätssicherung der Gutachter von MDK/ Schlichtungsstellen/ Gutachterkommissionen.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Harmonisierung der Satzungen der ärztlichen Gutachter- und Schlichtungsstellen.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Harmonisierung des Datenschutzes (auch im Hinblick auf Risikomanagementaktivitäten).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Implementierung rechtlicher Grundzüge in den Ausbildungskatalog der Ärzte (insbesondere Aufklärung).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932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88801128"/>
              </p:ext>
            </p:extLst>
          </p:nvPr>
        </p:nvGraphicFramePr>
        <p:xfrm>
          <a:off x="766763" y="620712"/>
          <a:ext cx="5689277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/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3" y="0"/>
            <a:ext cx="537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meyer\Desktop\white-male-1871394__3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16632"/>
            <a:ext cx="57359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 smtClean="0"/>
              <a:t>Spezialisierung der LG-Kammern und OLG-Senate gem. </a:t>
            </a:r>
            <a:r>
              <a:rPr lang="de-DE" dirty="0" smtClean="0"/>
              <a:t>§§ 72a, 119a </a:t>
            </a:r>
            <a:r>
              <a:rPr lang="de-DE" dirty="0" smtClean="0"/>
              <a:t>GVG zum 01.01.2018.</a:t>
            </a:r>
          </a:p>
          <a:p>
            <a:pPr lvl="0"/>
            <a:endParaRPr lang="de-DE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dirty="0" smtClean="0"/>
              <a:t>Kontinuität bei der richterlichen Besetzung der Spruchkörper, regelmäßige Fortbildungen.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65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631156065"/>
              </p:ext>
            </p:extLst>
          </p:nvPr>
        </p:nvGraphicFramePr>
        <p:xfrm>
          <a:off x="766763" y="404664"/>
          <a:ext cx="5689277" cy="79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Inhaltsplatzhalter 11"/>
          <p:cNvSpPr>
            <a:spLocks noGrp="1"/>
          </p:cNvSpPr>
          <p:nvPr>
            <p:ph sz="quarter" idx="11"/>
          </p:nvPr>
        </p:nvSpPr>
        <p:spPr>
          <a:xfrm>
            <a:off x="839416" y="1484784"/>
            <a:ext cx="5689277" cy="4321175"/>
          </a:xfrm>
        </p:spPr>
        <p:txBody>
          <a:bodyPr/>
          <a:lstStyle/>
          <a:p>
            <a:r>
              <a:rPr lang="de-DE" dirty="0"/>
              <a:t>Angemessenheit des Tonfalls in den Medien und der (außer)gerichtlichen Verhandlung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Potentialausschöpfung in übergreifender Analyse von Schadensfällen und die Umsetzung präventiver Maßnahmen vor Ort (Risikomanagement</a:t>
            </a:r>
            <a:r>
              <a:rPr lang="de-DE" dirty="0" smtClean="0"/>
              <a:t>).</a:t>
            </a:r>
          </a:p>
          <a:p>
            <a:endParaRPr lang="de-DE" dirty="0"/>
          </a:p>
          <a:p>
            <a:r>
              <a:rPr lang="de-DE" dirty="0" smtClean="0"/>
              <a:t>Weiterentwicklung „Sorry Works“-Programme </a:t>
            </a:r>
            <a:endParaRPr lang="de-DE" dirty="0"/>
          </a:p>
          <a:p>
            <a:endParaRPr lang="de-DE" dirty="0"/>
          </a:p>
          <a:p>
            <a:pPr lvl="0"/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86" y="404664"/>
            <a:ext cx="2314252" cy="31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00" y="4077072"/>
            <a:ext cx="4043735" cy="214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Vielen Dank für </a:t>
            </a:r>
            <a:br>
              <a:rPr lang="de-DE" sz="3600" dirty="0" smtClean="0"/>
            </a:br>
            <a:r>
              <a:rPr lang="de-DE" sz="3600" dirty="0" smtClean="0"/>
              <a:t>Ihre Aufmerksamkeit</a:t>
            </a:r>
            <a:r>
              <a:rPr lang="de-DE" sz="5200" dirty="0" smtClean="0"/>
              <a:t/>
            </a:r>
            <a:br>
              <a:rPr lang="de-DE" sz="5200" dirty="0" smtClean="0"/>
            </a:br>
            <a:r>
              <a:rPr lang="de-DE" sz="5200" dirty="0" smtClean="0"/>
              <a:t>—</a:t>
            </a:r>
            <a:endParaRPr lang="de-DE" sz="5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4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043729116"/>
              </p:ext>
            </p:extLst>
          </p:nvPr>
        </p:nvGraphicFramePr>
        <p:xfrm>
          <a:off x="766763" y="620712"/>
          <a:ext cx="9217025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66763" y="1700213"/>
            <a:ext cx="9217025" cy="4321175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r>
              <a:rPr lang="de-DE" sz="2200" dirty="0" smtClean="0"/>
              <a:t> Sinn und Zweck der Einführung des Patientenrechtegesetzes</a:t>
            </a:r>
          </a:p>
          <a:p>
            <a:pPr lvl="0" rtl="0"/>
            <a:endParaRPr lang="de-DE" sz="2200" dirty="0" smtClean="0"/>
          </a:p>
          <a:p>
            <a:pPr lvl="0" rtl="0">
              <a:buChar char="•"/>
            </a:pPr>
            <a:r>
              <a:rPr lang="de-DE" sz="2200" dirty="0" smtClean="0"/>
              <a:t> Einzelnormen innerhalb des BGB mit Bewertung</a:t>
            </a:r>
          </a:p>
          <a:p>
            <a:pPr lvl="0" rtl="0">
              <a:buChar char="•"/>
            </a:pPr>
            <a:endParaRPr lang="de-DE" sz="2200" dirty="0"/>
          </a:p>
          <a:p>
            <a:pPr lvl="0" rtl="0">
              <a:buChar char="•"/>
            </a:pPr>
            <a:r>
              <a:rPr lang="de-DE" sz="2200" dirty="0" smtClean="0"/>
              <a:t> Einzelnormen innerhalb des SGB V mit Bewertung</a:t>
            </a:r>
          </a:p>
          <a:p>
            <a:pPr lvl="0" rtl="0"/>
            <a:endParaRPr lang="de-DE" sz="2200" dirty="0"/>
          </a:p>
          <a:p>
            <a:pPr lvl="0" rtl="0">
              <a:buChar char="•"/>
            </a:pPr>
            <a:r>
              <a:rPr lang="de-DE" sz="2200" dirty="0" smtClean="0"/>
              <a:t> Fazit mit Anregungen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1589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2492896"/>
            <a:ext cx="10513814" cy="1296144"/>
          </a:xfrm>
        </p:spPr>
        <p:txBody>
          <a:bodyPr/>
          <a:lstStyle/>
          <a:p>
            <a:r>
              <a:rPr lang="de-DE" sz="3600" dirty="0" smtClean="0"/>
              <a:t>Sinn und Zweck der Einführung des Patientenrechtegesetzes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 smtClean="0"/>
              <a:t>_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7408" y="3789040"/>
            <a:ext cx="10658475" cy="504056"/>
          </a:xfrm>
        </p:spPr>
        <p:txBody>
          <a:bodyPr/>
          <a:lstStyle/>
          <a:p>
            <a:r>
              <a:rPr lang="de-DE" dirty="0" smtClean="0"/>
              <a:t>Bundestagsdrucksache 17/10488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3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137495002"/>
              </p:ext>
            </p:extLst>
          </p:nvPr>
        </p:nvGraphicFramePr>
        <p:xfrm>
          <a:off x="766763" y="620712"/>
          <a:ext cx="9217025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767409" y="1196753"/>
            <a:ext cx="9216380" cy="48246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Patientenseite soll „auf Augenhöhe“ des Arztes agieren können durch Stärkung der Patienteninformation.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Mehr Transparenz durch Kodifizierung von Richterrecht.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Stärkung der Patientenrechte gegenüber den Leistungsträgern.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Förderung von Risiko- und Fehlervermeidungssystemen zur Erhöhung der Patientensicherheit.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Einzelnormen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Normen innerhalb des BGB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8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38248352"/>
              </p:ext>
            </p:extLst>
          </p:nvPr>
        </p:nvGraphicFramePr>
        <p:xfrm>
          <a:off x="766763" y="476672"/>
          <a:ext cx="9217025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[…] Sind für den Behandelnden </a:t>
            </a:r>
            <a:r>
              <a:rPr lang="de-DE" b="1" dirty="0" smtClean="0"/>
              <a:t>Umstände erkennbar</a:t>
            </a:r>
            <a:r>
              <a:rPr lang="de-DE" dirty="0" smtClean="0"/>
              <a:t>, die die Annahme eines </a:t>
            </a:r>
            <a:r>
              <a:rPr lang="de-DE" b="1" dirty="0" smtClean="0"/>
              <a:t>Behandlungsfehlers</a:t>
            </a:r>
            <a:r>
              <a:rPr lang="de-DE" dirty="0" smtClean="0"/>
              <a:t> begründen, hat er den Patienten über diese </a:t>
            </a:r>
            <a:r>
              <a:rPr lang="de-DE" b="1" dirty="0" smtClean="0"/>
              <a:t>auf Nachfrage </a:t>
            </a:r>
            <a:r>
              <a:rPr lang="de-DE" dirty="0" smtClean="0"/>
              <a:t>oder zur Abwendung gesundheitlicher Gefahren </a:t>
            </a:r>
            <a:r>
              <a:rPr lang="de-DE" b="1" dirty="0" smtClean="0"/>
              <a:t>zu informieren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Ist dem Behandelnden oder einem seiner in </a:t>
            </a:r>
            <a:r>
              <a:rPr lang="de-DE" dirty="0" smtClean="0"/>
              <a:t>§ </a:t>
            </a:r>
            <a:r>
              <a:rPr lang="de-DE" smtClean="0"/>
              <a:t>52 Absatz </a:t>
            </a:r>
            <a:r>
              <a:rPr lang="de-DE" dirty="0" smtClean="0"/>
              <a:t>1 </a:t>
            </a:r>
            <a:r>
              <a:rPr lang="de-DE" dirty="0" smtClean="0"/>
              <a:t>StPO bezeichneten Angehörigen ein </a:t>
            </a:r>
            <a:r>
              <a:rPr lang="de-DE" dirty="0"/>
              <a:t>B</a:t>
            </a:r>
            <a:r>
              <a:rPr lang="de-DE" dirty="0" smtClean="0"/>
              <a:t>ehandlungsfehler unterlaufen, darf die Information nach </a:t>
            </a:r>
            <a:r>
              <a:rPr lang="de-DE" dirty="0"/>
              <a:t>S</a:t>
            </a:r>
            <a:r>
              <a:rPr lang="de-DE" dirty="0" smtClean="0"/>
              <a:t>atz 2 zu Beweiszwecken in einem gegen den Behandelnden oder gegen seinen Angehörigen geführten </a:t>
            </a:r>
            <a:r>
              <a:rPr lang="de-DE" b="1" dirty="0" smtClean="0"/>
              <a:t>Straf- oder Bußgeldverfahren nur mit Zustimmung des Behandelnden </a:t>
            </a:r>
            <a:r>
              <a:rPr lang="de-DE" dirty="0" smtClean="0"/>
              <a:t>verwendet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r="5173"/>
          <a:stretch>
            <a:fillRect/>
          </a:stretch>
        </p:blipFill>
        <p:spPr>
          <a:xfrm>
            <a:off x="7896200" y="1916832"/>
            <a:ext cx="4184267" cy="4104456"/>
          </a:xfrm>
        </p:spPr>
      </p:pic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479376" y="548680"/>
            <a:ext cx="6768752" cy="5472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Positives </a:t>
            </a:r>
            <a:r>
              <a:rPr lang="de-DE" sz="2000" dirty="0"/>
              <a:t>Signal für eine offene Fehlerkultur</a:t>
            </a:r>
            <a:r>
              <a:rPr lang="de-DE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Keine </a:t>
            </a:r>
            <a:r>
              <a:rPr lang="de-DE" sz="2000" dirty="0"/>
              <a:t>Rechtsfolge für den Arzt ersichtlich, wenn er dies nicht befolgt. 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Offenbarungspflicht wenig </a:t>
            </a:r>
            <a:r>
              <a:rPr lang="de-DE" sz="2000" dirty="0"/>
              <a:t>praxistauglich wegen Komplexität der Materie</a:t>
            </a:r>
            <a:r>
              <a:rPr lang="de-DE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Strafrechtliche </a:t>
            </a:r>
            <a:r>
              <a:rPr lang="de-DE" sz="2000" dirty="0"/>
              <a:t>Komponente systemfremd</a:t>
            </a:r>
            <a:r>
              <a:rPr lang="de-DE" sz="2000" dirty="0" smtClean="0"/>
              <a:t>.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Genaue Ausgestaltung unklar, z.B. </a:t>
            </a:r>
            <a:r>
              <a:rPr lang="de-DE" sz="2000" dirty="0" smtClean="0"/>
              <a:t>bei </a:t>
            </a:r>
            <a:r>
              <a:rPr lang="de-DE" sz="2000" dirty="0"/>
              <a:t>Offenbarung </a:t>
            </a:r>
            <a:r>
              <a:rPr lang="de-DE" sz="2000" dirty="0" smtClean="0"/>
              <a:t>durch Dritte, daher Klarstellung </a:t>
            </a:r>
            <a:r>
              <a:rPr lang="de-DE" sz="2000" dirty="0"/>
              <a:t>wünschenswert, ob Beweisverwendungsverbot vergleichbar </a:t>
            </a:r>
            <a:r>
              <a:rPr lang="de-DE" sz="2000" dirty="0" smtClean="0"/>
              <a:t>der Parallelbestimmung </a:t>
            </a:r>
            <a:r>
              <a:rPr lang="de-DE" sz="2000" dirty="0" smtClean="0"/>
              <a:t>§ 97 </a:t>
            </a:r>
            <a:r>
              <a:rPr lang="de-DE" sz="2000" dirty="0" smtClean="0"/>
              <a:t>Abs</a:t>
            </a:r>
            <a:r>
              <a:rPr lang="de-DE" sz="2000" dirty="0" smtClean="0"/>
              <a:t>. 1 </a:t>
            </a:r>
            <a:r>
              <a:rPr lang="de-DE" sz="2000" dirty="0" smtClean="0"/>
              <a:t>S</a:t>
            </a:r>
            <a:r>
              <a:rPr lang="de-DE" sz="2000" dirty="0" smtClean="0"/>
              <a:t>. 3 </a:t>
            </a:r>
            <a:r>
              <a:rPr lang="de-DE" sz="2000" dirty="0" smtClean="0"/>
              <a:t>InsO </a:t>
            </a:r>
            <a:r>
              <a:rPr lang="de-DE" sz="2000" dirty="0"/>
              <a:t>gemeint ist, wo ausschließlich nach Zustimmung </a:t>
            </a:r>
            <a:r>
              <a:rPr lang="de-DE" sz="2000" dirty="0" smtClean="0"/>
              <a:t>des Schuldners Informationen </a:t>
            </a:r>
            <a:r>
              <a:rPr lang="de-DE" sz="2000" dirty="0"/>
              <a:t>verwendet werden </a:t>
            </a:r>
            <a:r>
              <a:rPr lang="de-DE" sz="2000" dirty="0" smtClean="0"/>
              <a:t>dürfen.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Picture 2" descr="C:\Users\mmeyer\Desktop\males-2339843_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156"/>
            <a:ext cx="5184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200345477"/>
              </p:ext>
            </p:extLst>
          </p:nvPr>
        </p:nvGraphicFramePr>
        <p:xfrm>
          <a:off x="766763" y="620712"/>
          <a:ext cx="9217025" cy="57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18.11.2017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Patientenrechtegesetz: Bestandsaufnahme und Ausblick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[…] Die Aufklärung muss </a:t>
            </a:r>
          </a:p>
          <a:p>
            <a:r>
              <a:rPr lang="de-DE" b="1" dirty="0" smtClean="0"/>
              <a:t>1.mündlich </a:t>
            </a:r>
            <a:r>
              <a:rPr lang="de-DE" dirty="0" smtClean="0"/>
              <a:t>durch den Behandelnden oder durch eine Person erfolgen, die über die zur Durchführung der Maßnahme notwendige Ausbildung verfügt; […]</a:t>
            </a:r>
          </a:p>
          <a:p>
            <a:endParaRPr lang="de-DE" b="1" dirty="0"/>
          </a:p>
          <a:p>
            <a:r>
              <a:rPr lang="de-DE" b="1" dirty="0" smtClean="0"/>
              <a:t>3. für den Patienten verständlich </a:t>
            </a:r>
            <a:r>
              <a:rPr lang="de-DE" dirty="0" smtClean="0"/>
              <a:t>sein.</a:t>
            </a:r>
          </a:p>
          <a:p>
            <a:endParaRPr lang="de-DE" dirty="0"/>
          </a:p>
          <a:p>
            <a:r>
              <a:rPr lang="de-DE" dirty="0" smtClean="0"/>
              <a:t>Dem Patienten sind </a:t>
            </a:r>
            <a:r>
              <a:rPr lang="de-DE" b="1" dirty="0" smtClean="0"/>
              <a:t>Abschriften</a:t>
            </a:r>
            <a:r>
              <a:rPr lang="de-DE" dirty="0" smtClean="0"/>
              <a:t> von Unterlagen, die er im Zusammenhang mit der Aufklärung oder Einwilligung unterzeichnet hat, </a:t>
            </a:r>
            <a:r>
              <a:rPr lang="de-DE" b="1" dirty="0" smtClean="0"/>
              <a:t>auszuhändigen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7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" val="1031"/>
</p:tagLst>
</file>

<file path=ppt/theme/theme1.xml><?xml version="1.0" encoding="utf-8"?>
<a:theme xmlns:a="http://schemas.openxmlformats.org/drawingml/2006/main" name="Helios_PPT_1.0.1">
  <a:themeElements>
    <a:clrScheme name="Helios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8DCE1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Helios_001_170726_fin.potx" id="{1111203A-C210-43EA-B54E-B7CEC65C6B6B}" vid="{DE92490F-E3B6-4998-9683-4E2E219DF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Helios_PPT_1.0.1</Template>
  <TotalTime>0</TotalTime>
  <Words>1186</Words>
  <Application>Microsoft Office PowerPoint</Application>
  <PresentationFormat>Benutzerdefiniert</PresentationFormat>
  <Paragraphs>170</Paragraphs>
  <Slides>27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Helios_PPT_1.0.1</vt:lpstr>
      <vt:lpstr>Patientenrechtegesetz:  Bestandsaufnahme und Ausblick – Brauchen wir eine „echte“ Reform des Arzthaftungsrechts?  Aus Sicht der stationären Einrichtungen/Krankenhäusern</vt:lpstr>
      <vt:lpstr>PowerPoint-Präsentation</vt:lpstr>
      <vt:lpstr>PowerPoint-Präsentation</vt:lpstr>
      <vt:lpstr>Sinn und Zweck der Einführung des Patientenrechtegesetzes _ </vt:lpstr>
      <vt:lpstr>PowerPoint-Präsentation</vt:lpstr>
      <vt:lpstr>Einzelnormen —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Einzelnormen —</vt:lpstr>
      <vt:lpstr>PowerPoint-Präsentation</vt:lpstr>
      <vt:lpstr>PowerPoint-Präsentation</vt:lpstr>
      <vt:lpstr>PowerPoint-Präsentation</vt:lpstr>
      <vt:lpstr>PowerPoint-Präsentation</vt:lpstr>
      <vt:lpstr>Fazit mit Verbesserungsvorschlägen —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 Ihre Aufmerksamkeit —</vt:lpstr>
    </vt:vector>
  </TitlesOfParts>
  <Company>HELIOS Kliniken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 Präsentation —</dc:title>
  <dc:creator>Habrom, Michel</dc:creator>
  <dc:description>Vorlage Praesentation – Office 2013;_x000d_
Version 001;_x000d_
2017-07-26;</dc:description>
  <cp:lastModifiedBy>Meyer-Küppers, Meike</cp:lastModifiedBy>
  <cp:revision>60</cp:revision>
  <cp:lastPrinted>2017-11-16T12:50:03Z</cp:lastPrinted>
  <dcterms:created xsi:type="dcterms:W3CDTF">2017-09-22T13:39:22Z</dcterms:created>
  <dcterms:modified xsi:type="dcterms:W3CDTF">2017-11-18T04:57:11Z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edenspiekermann</vt:lpwstr>
  </property>
  <property fmtid="{D5CDD505-2E9C-101B-9397-08002B2CF9AE}" pid="3" name="Erstellt am">
    <vt:lpwstr>2017-07-26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001</vt:lpwstr>
  </property>
  <property fmtid="{D5CDD505-2E9C-101B-9397-08002B2CF9AE}" pid="6" name="Version vom">
    <vt:lpwstr>2017-07-26</vt:lpwstr>
  </property>
</Properties>
</file>