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61" r:id="rId1"/>
    <p:sldMasterId id="2147487574" r:id="rId2"/>
  </p:sldMasterIdLst>
  <p:notesMasterIdLst>
    <p:notesMasterId r:id="rId58"/>
  </p:notesMasterIdLst>
  <p:sldIdLst>
    <p:sldId id="2112" r:id="rId3"/>
    <p:sldId id="2136" r:id="rId4"/>
    <p:sldId id="1299" r:id="rId5"/>
    <p:sldId id="2131" r:id="rId6"/>
    <p:sldId id="2089" r:id="rId7"/>
    <p:sldId id="2090" r:id="rId8"/>
    <p:sldId id="2084" r:id="rId9"/>
    <p:sldId id="2132" r:id="rId10"/>
    <p:sldId id="2134" r:id="rId11"/>
    <p:sldId id="2113" r:id="rId12"/>
    <p:sldId id="2133" r:id="rId13"/>
    <p:sldId id="2147" r:id="rId14"/>
    <p:sldId id="2117" r:id="rId15"/>
    <p:sldId id="2145" r:id="rId16"/>
    <p:sldId id="1900" r:id="rId17"/>
    <p:sldId id="1901" r:id="rId18"/>
    <p:sldId id="2146" r:id="rId19"/>
    <p:sldId id="1756" r:id="rId20"/>
    <p:sldId id="1645" r:id="rId21"/>
    <p:sldId id="1553" r:id="rId22"/>
    <p:sldId id="1936" r:id="rId23"/>
    <p:sldId id="1312" r:id="rId24"/>
    <p:sldId id="1952" r:id="rId25"/>
    <p:sldId id="1953" r:id="rId26"/>
    <p:sldId id="1962" r:id="rId27"/>
    <p:sldId id="1958" r:id="rId28"/>
    <p:sldId id="2092" r:id="rId29"/>
    <p:sldId id="1989" r:id="rId30"/>
    <p:sldId id="1757" r:id="rId31"/>
    <p:sldId id="1646" r:id="rId32"/>
    <p:sldId id="1790" r:id="rId33"/>
    <p:sldId id="2120" r:id="rId34"/>
    <p:sldId id="2122" r:id="rId35"/>
    <p:sldId id="2121" r:id="rId36"/>
    <p:sldId id="2009" r:id="rId37"/>
    <p:sldId id="2012" r:id="rId38"/>
    <p:sldId id="1352" r:id="rId39"/>
    <p:sldId id="2017" r:id="rId40"/>
    <p:sldId id="2093" r:id="rId41"/>
    <p:sldId id="2138" r:id="rId42"/>
    <p:sldId id="2140" r:id="rId43"/>
    <p:sldId id="2139" r:id="rId44"/>
    <p:sldId id="2141" r:id="rId45"/>
    <p:sldId id="2142" r:id="rId46"/>
    <p:sldId id="1496" r:id="rId47"/>
    <p:sldId id="2097" r:id="rId48"/>
    <p:sldId id="2103" r:id="rId49"/>
    <p:sldId id="2144" r:id="rId50"/>
    <p:sldId id="2105" r:id="rId51"/>
    <p:sldId id="2107" r:id="rId52"/>
    <p:sldId id="2123" r:id="rId53"/>
    <p:sldId id="2124" r:id="rId54"/>
    <p:sldId id="2127" r:id="rId55"/>
    <p:sldId id="2128" r:id="rId56"/>
    <p:sldId id="2129" r:id="rId5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FF00"/>
    <a:srgbClr val="333399"/>
    <a:srgbClr val="FF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17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3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143A685-7C07-4D5B-946F-F8AC2598FC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713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E31341-CB2B-4E85-BA2E-E904015BBE6C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6D10B-D227-4A33-B7D0-A7FA19430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81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5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41BA-731B-4B94-BA0C-09F5D97698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E31341-CB2B-4E85-BA2E-E904015BBE6C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6D10B-D227-4A33-B7D0-A7FA194303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12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901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9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310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5025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8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454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86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3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41BA-731B-4B94-BA0C-09F5D976988B}" type="slidenum">
              <a:rPr lang="en-US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1553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0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10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E31341-CB2B-4E85-BA2E-E904015BBE6C}" type="datetimeFigureOut">
              <a:rPr lang="de-DE" smtClean="0">
                <a:solidFill>
                  <a:prstClr val="black"/>
                </a:solidFill>
              </a:rPr>
              <a:pPr/>
              <a:t>18.11.2017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36D10B-D227-4A33-B7D0-A7FA194303F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4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E31341-CB2B-4E85-BA2E-E904015BBE6C}" type="datetimeFigureOut">
              <a:rPr lang="de-DE" smtClean="0">
                <a:solidFill>
                  <a:prstClr val="white"/>
                </a:solidFill>
              </a:rPr>
              <a:pPr/>
              <a:t>18.11.2017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36D10B-D227-4A33-B7D0-A7FA194303FF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  <a:cs typeface="+mn-cs"/>
            </a:endParaRPr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31341-CB2B-4E85-BA2E-E904015BBE6C}" type="datetimeFigureOut">
              <a:rPr lang="de-DE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18.11.2017</a:t>
            </a:fld>
            <a:endParaRPr lang="de-DE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36D10B-D227-4A33-B7D0-A7FA194303FF}" type="slidenum">
              <a:rPr lang="de-DE" smtClean="0">
                <a:solidFill>
                  <a:prstClr val="black"/>
                </a:solidFill>
                <a:latin typeface="Lucida Sans Unicod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62" r:id="rId1"/>
    <p:sldLayoutId id="2147487563" r:id="rId2"/>
    <p:sldLayoutId id="2147487564" r:id="rId3"/>
    <p:sldLayoutId id="2147487565" r:id="rId4"/>
    <p:sldLayoutId id="2147487566" r:id="rId5"/>
    <p:sldLayoutId id="2147487567" r:id="rId6"/>
    <p:sldLayoutId id="2147487568" r:id="rId7"/>
    <p:sldLayoutId id="2147487569" r:id="rId8"/>
    <p:sldLayoutId id="2147487570" r:id="rId9"/>
    <p:sldLayoutId id="2147487571" r:id="rId10"/>
    <p:sldLayoutId id="2147487572" r:id="rId11"/>
    <p:sldLayoutId id="21474875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E31341-CB2B-4E85-BA2E-E904015BBE6C}" type="datetimeFigureOut">
              <a:rPr lang="de-DE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18.11.2017</a:t>
            </a:fld>
            <a:endParaRPr lang="de-DE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36D10B-D227-4A33-B7D0-A7FA194303FF}" type="slidenum">
              <a:rPr lang="de-DE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265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  <p:sldLayoutId id="21474875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Reaktionen auf das </a:t>
            </a:r>
            <a:r>
              <a:rPr lang="de-DE" dirty="0" err="1"/>
              <a:t>PatientenrechteG</a:t>
            </a:r>
            <a:r>
              <a:rPr lang="de-DE" dirty="0"/>
              <a:t> in der </a:t>
            </a:r>
            <a:r>
              <a:rPr lang="de-DE" dirty="0" smtClean="0"/>
              <a:t>Forensik: Aus der Sicht des betroffenen Arztes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6" y="1484784"/>
            <a:ext cx="7705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2"/>
            <a:ext cx="65293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(1) Der Behandelnde ist verpflichtet, den Patienten über </a:t>
            </a:r>
            <a:r>
              <a:rPr lang="de-DE" sz="3200" dirty="0">
                <a:solidFill>
                  <a:srgbClr val="FF0000"/>
                </a:solidFill>
              </a:rPr>
              <a:t>sämtliche für die Einwilligung wesentlichen Umstände </a:t>
            </a:r>
            <a:r>
              <a:rPr lang="de-DE" sz="3200" dirty="0"/>
              <a:t>aufzuklären.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err="1" smtClean="0"/>
              <a:t>PatientenrechteG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smtClean="0">
                <a:effectLst/>
              </a:rPr>
              <a:t>§ </a:t>
            </a:r>
            <a:r>
              <a:rPr lang="de-DE" sz="2800" dirty="0">
                <a:effectLst/>
              </a:rPr>
              <a:t>630e </a:t>
            </a:r>
            <a:r>
              <a:rPr lang="de-DE" sz="2800" dirty="0" smtClean="0">
                <a:effectLst/>
              </a:rPr>
              <a:t>Aufklärungspflichten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598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400" dirty="0" smtClean="0">
                <a:solidFill>
                  <a:srgbClr val="FF0000"/>
                </a:solidFill>
              </a:rPr>
              <a:t>Er </a:t>
            </a:r>
            <a:r>
              <a:rPr lang="de-DE" sz="4400" dirty="0">
                <a:solidFill>
                  <a:srgbClr val="FF0000"/>
                </a:solidFill>
              </a:rPr>
              <a:t>habe nicht im Entferntesten daran gedacht, </a:t>
            </a:r>
            <a:r>
              <a:rPr lang="de-DE" sz="4400" dirty="0"/>
              <a:t>den chirurgischen </a:t>
            </a:r>
            <a:r>
              <a:rPr lang="de-DE" sz="4400" dirty="0" smtClean="0"/>
              <a:t>Hintergrunddienst </a:t>
            </a:r>
            <a:r>
              <a:rPr lang="de-DE" sz="4400" dirty="0"/>
              <a:t>einzuschalten.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  <a:effectLst/>
              </a:rPr>
              <a:t>Einlassung des </a:t>
            </a:r>
            <a:r>
              <a:rPr lang="de-DE" dirty="0" smtClean="0">
                <a:solidFill>
                  <a:schemeClr val="tx1"/>
                </a:solidFill>
                <a:effectLst/>
              </a:rPr>
              <a:t>Dienstarzt (Assistenzarzt Innere Medizin)</a:t>
            </a:r>
            <a:endParaRPr lang="de-DE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5949280"/>
            <a:ext cx="8222583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Fachübergreifende </a:t>
            </a:r>
            <a:r>
              <a:rPr lang="de-DE" sz="14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Bereitschaftsdienste </a:t>
            </a:r>
            <a:r>
              <a:rPr lang="de-DE" sz="14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nur unter besonderen </a:t>
            </a:r>
            <a:r>
              <a:rPr lang="de-DE" sz="14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Voraussetzungen zulässig.</a:t>
            </a:r>
            <a:endParaRPr lang="de-DE" sz="14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Urteil des Landgerichts Augsburg vom 30.9.2004 - 3 KLs 400 </a:t>
            </a:r>
            <a:r>
              <a:rPr lang="de-DE" sz="1400" dirty="0" err="1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Js</a:t>
            </a:r>
            <a:r>
              <a:rPr lang="de-DE" sz="14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14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109903/01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Dr. Manfred Andreas (2005) </a:t>
            </a:r>
            <a:r>
              <a:rPr lang="de-DE" sz="1400" dirty="0" err="1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ArztR</a:t>
            </a:r>
            <a:r>
              <a:rPr lang="de-DE" sz="14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40:  205-215</a:t>
            </a:r>
            <a:endParaRPr lang="de-DE" sz="14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15816" y="4978042"/>
            <a:ext cx="568863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+mn-lt"/>
              </a:rPr>
              <a:t>Wesentlicher Umstand: Fachübergreifender Bereitschaftsdienst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9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(1) Der Behandelnde ist verpflichtet, den Patienten über </a:t>
            </a:r>
            <a:r>
              <a:rPr lang="de-DE" sz="3200" dirty="0">
                <a:solidFill>
                  <a:srgbClr val="FF0000"/>
                </a:solidFill>
              </a:rPr>
              <a:t>sämtliche für die Einwilligung wesentlichen Umstände </a:t>
            </a:r>
            <a:r>
              <a:rPr lang="de-DE" sz="3200" dirty="0"/>
              <a:t>aufzuklären.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err="1" smtClean="0"/>
              <a:t>PatientenrechteG</a:t>
            </a:r>
            <a:r>
              <a:rPr lang="de-DE" sz="2800" dirty="0" smtClean="0"/>
              <a:t>:</a:t>
            </a:r>
            <a:br>
              <a:rPr lang="de-DE" sz="2800" dirty="0" smtClean="0"/>
            </a:br>
            <a:r>
              <a:rPr lang="de-DE" sz="2800" dirty="0" smtClean="0">
                <a:effectLst/>
              </a:rPr>
              <a:t>§ </a:t>
            </a:r>
            <a:r>
              <a:rPr lang="de-DE" sz="2800" dirty="0">
                <a:effectLst/>
              </a:rPr>
              <a:t>630e </a:t>
            </a:r>
            <a:r>
              <a:rPr lang="de-DE" sz="2800" dirty="0" smtClean="0">
                <a:effectLst/>
              </a:rPr>
              <a:t>Aufklärungspflichten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167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76" y="836712"/>
            <a:ext cx="7772400" cy="2051800"/>
          </a:xfrm>
        </p:spPr>
        <p:txBody>
          <a:bodyPr>
            <a:noAutofit/>
          </a:bodyPr>
          <a:lstStyle/>
          <a:p>
            <a:r>
              <a:rPr lang="de-DE" sz="4400" dirty="0" smtClean="0">
                <a:solidFill>
                  <a:schemeClr val="tx1"/>
                </a:solidFill>
              </a:rPr>
              <a:t>Patientenschädigung</a:t>
            </a:r>
            <a:endParaRPr lang="de-DE" sz="4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smtClean="0"/>
              <a:t>in Gegenwart wissentlich geschaffener  „Billigstrukturen</a:t>
            </a:r>
            <a:r>
              <a:rPr lang="de-DE" sz="2400" dirty="0" smtClean="0"/>
              <a:t>“.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843808" y="4653136"/>
            <a:ext cx="5904656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Wesentlicher Umstand: 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Operationen in der Arztpraxis ohne Aufwachraum</a:t>
            </a:r>
            <a:endParaRPr lang="de-DE" sz="28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4400" dirty="0"/>
              <a:t>Nach Ausleitung der Narkose wurde das </a:t>
            </a:r>
            <a:r>
              <a:rPr lang="de-DE" sz="4400" dirty="0">
                <a:solidFill>
                  <a:srgbClr val="FF0000"/>
                </a:solidFill>
              </a:rPr>
              <a:t>noch bewusstlose </a:t>
            </a:r>
            <a:r>
              <a:rPr lang="de-DE" sz="4400" dirty="0"/>
              <a:t>Kind in den sog. „Ruheraum" verbracht und </a:t>
            </a:r>
            <a:r>
              <a:rPr lang="de-DE" sz="4400" dirty="0">
                <a:solidFill>
                  <a:srgbClr val="FF0000"/>
                </a:solidFill>
              </a:rPr>
              <a:t>hier ausschließlich durch seine Mutter überwacht</a:t>
            </a:r>
            <a:r>
              <a:rPr lang="de-DE" sz="4400" dirty="0"/>
              <a:t>. </a:t>
            </a:r>
            <a:endParaRPr lang="de-DE" sz="4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Stilles Sterben im Aufwachraum –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Organisationsverschulden mit Todesfolge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Zinka B, Neelmeier T (2013) Archiv für Kriminologie 232: 17-33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muss nicht immer schief gehen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muss nicht immer schief gehen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Das kann aber - nie und nimmer - IMMER gut gehen!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354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Erst </a:t>
            </a:r>
            <a:r>
              <a:rPr lang="de-DE" sz="2800" dirty="0"/>
              <a:t>10 min später, </a:t>
            </a:r>
            <a:r>
              <a:rPr lang="de-DE" sz="2800" dirty="0">
                <a:solidFill>
                  <a:srgbClr val="FF0000"/>
                </a:solidFill>
              </a:rPr>
              <a:t>nach Feststellung einer Zyanose und „blauer Finger" durch die Mutter</a:t>
            </a:r>
            <a:r>
              <a:rPr lang="de-DE" sz="2800" dirty="0"/>
              <a:t>, wurden Reanimationsversuche durch die beiden Ärzte </a:t>
            </a:r>
            <a:r>
              <a:rPr lang="de-DE" sz="2800" dirty="0" smtClean="0"/>
              <a:t>durchgeführt…</a:t>
            </a:r>
          </a:p>
          <a:p>
            <a:r>
              <a:rPr lang="de-DE" sz="2800" dirty="0" smtClean="0"/>
              <a:t>Erst </a:t>
            </a:r>
            <a:r>
              <a:rPr lang="de-DE" sz="2800" dirty="0"/>
              <a:t>20 min nach Reanimationsbeginn wurde ein Notarzt verständigt. </a:t>
            </a:r>
            <a:r>
              <a:rPr lang="de-DE" sz="2800" dirty="0">
                <a:solidFill>
                  <a:srgbClr val="FF0000"/>
                </a:solidFill>
              </a:rPr>
              <a:t>Das Mädchen verstarb wenige Tage später im Krankenhaus an einem </a:t>
            </a:r>
            <a:r>
              <a:rPr lang="de-DE" sz="2800" dirty="0" err="1">
                <a:solidFill>
                  <a:srgbClr val="FF0000"/>
                </a:solidFill>
              </a:rPr>
              <a:t>hypoxischen</a:t>
            </a:r>
            <a:r>
              <a:rPr lang="de-DE" sz="2800" dirty="0">
                <a:solidFill>
                  <a:srgbClr val="FF0000"/>
                </a:solidFill>
              </a:rPr>
              <a:t> Hirnschaden.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Stilles Sterben im Aufwachraum –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Organisationsverschulden mit Todesfolge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Zinka B, Neelmeier T (2013) Archiv für Kriminologie 232: 17-33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eaLnBrk="1" hangingPunct="1">
              <a:buClr>
                <a:srgbClr val="FFFFCC"/>
              </a:buClr>
            </a:pPr>
            <a:r>
              <a:rPr lang="de-DE" b="1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 </a:t>
            </a:r>
            <a:r>
              <a:rPr lang="de-DE" sz="2400" kern="1200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§ 630e </a:t>
            </a:r>
            <a:r>
              <a:rPr lang="de-DE" sz="2400" kern="1200" dirty="0" smtClean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Aufklärungspflichten:</a:t>
            </a:r>
          </a:p>
          <a:p>
            <a:pPr marL="256032" lvl="1" indent="0">
              <a:buClr>
                <a:srgbClr val="FFFFCC"/>
              </a:buClr>
            </a:pPr>
            <a:r>
              <a:rPr lang="de-DE" sz="2000" kern="1200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de-DE" sz="2000" kern="1200" dirty="0" smtClean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Der </a:t>
            </a:r>
            <a:r>
              <a:rPr lang="de-DE" sz="2000" kern="1200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Behandelnde ist verpflichtet, den Patienten über </a:t>
            </a:r>
            <a:r>
              <a:rPr lang="de-DE" sz="2000" kern="1200" dirty="0">
                <a:solidFill>
                  <a:srgbClr val="FFFF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sämtliche</a:t>
            </a:r>
            <a:r>
              <a:rPr lang="de-DE" sz="2000" kern="1200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für die Einwilligung </a:t>
            </a:r>
            <a:r>
              <a:rPr lang="de-DE" sz="2000" kern="1200" dirty="0">
                <a:solidFill>
                  <a:srgbClr val="FFFF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wesentlichen Umstände</a:t>
            </a:r>
            <a:r>
              <a:rPr lang="de-DE" sz="2000" kern="1200" dirty="0"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aufzuklären.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Anästhesist arbeitete allein</a:t>
            </a:r>
          </a:p>
          <a:p>
            <a:pPr lvl="1"/>
            <a:r>
              <a:rPr lang="de-DE" sz="3200" dirty="0" smtClean="0">
                <a:solidFill>
                  <a:srgbClr val="FFFF00"/>
                </a:solidFill>
              </a:rPr>
              <a:t>Kein mit Fachpersonal besetzter Aufwachraum 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Was wusste der Patient über die Infrastruktur/Organisation der Einrichtung?</a:t>
            </a:r>
            <a:endParaRPr lang="de-DE" sz="3200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4932040" y="1772816"/>
            <a:ext cx="2880320" cy="33123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076056" y="1916832"/>
            <a:ext cx="2952328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1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4" y="3255428"/>
            <a:ext cx="8507940" cy="152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 rot="1259280">
            <a:off x="6029210" y="2191463"/>
            <a:ext cx="360040" cy="13681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6348">
            <a:off x="4828534" y="3976928"/>
            <a:ext cx="7191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Entwertung der Einwilligung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4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nhal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0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416800" cy="1189038"/>
          </a:xfrm>
          <a:noFill/>
        </p:spPr>
        <p:txBody>
          <a:bodyPr/>
          <a:lstStyle/>
          <a:p>
            <a:pPr algn="l" eaLnBrk="1" hangingPunct="1"/>
            <a:r>
              <a:rPr lang="de-DE" altLang="de-DE" sz="3600" dirty="0" smtClean="0">
                <a:solidFill>
                  <a:srgbClr val="960228"/>
                </a:solidFill>
              </a:rPr>
              <a:t>Pauschalierte Vergütungssysteme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85225" cy="3671888"/>
          </a:xfrm>
        </p:spPr>
        <p:txBody>
          <a:bodyPr/>
          <a:lstStyle/>
          <a:p>
            <a:pPr marL="0" indent="-609600" algn="just" eaLnBrk="1" hangingPunct="1">
              <a:buFontTx/>
              <a:buNone/>
            </a:pPr>
            <a:endParaRPr lang="de-DE" altLang="de-DE" sz="2400" dirty="0" smtClean="0"/>
          </a:p>
          <a:p>
            <a:pPr marL="0" indent="-609600" algn="just" eaLnBrk="1" hangingPunct="1">
              <a:buFontTx/>
              <a:buNone/>
            </a:pPr>
            <a:r>
              <a:rPr lang="de-DE" altLang="de-DE" sz="2400" b="1" dirty="0" smtClean="0">
                <a:latin typeface="Calibri" pitchFamily="34" charset="0"/>
              </a:rPr>
              <a:t>→</a:t>
            </a:r>
            <a:r>
              <a:rPr lang="de-DE" altLang="de-DE" sz="2400" dirty="0" smtClean="0">
                <a:latin typeface="Calibri" pitchFamily="34" charset="0"/>
              </a:rPr>
              <a:t>	</a:t>
            </a:r>
            <a:r>
              <a:rPr lang="de-DE" altLang="de-DE" sz="2400" b="1" dirty="0" smtClean="0"/>
              <a:t>Anreiz zu maximaler Arbeitsverdichtung 		bei minimalem Ressourceneinsatz</a:t>
            </a:r>
            <a:endParaRPr lang="de-DE" altLang="de-DE" sz="2400" dirty="0" smtClean="0"/>
          </a:p>
          <a:p>
            <a:pPr marL="0" indent="-609600" algn="just" eaLnBrk="1" hangingPunct="1">
              <a:buFontTx/>
              <a:buNone/>
            </a:pPr>
            <a:endParaRPr lang="de-DE" altLang="de-DE" sz="2400" b="1" dirty="0" smtClean="0"/>
          </a:p>
          <a:p>
            <a:pPr marL="0" indent="-609600" algn="just" eaLnBrk="1" hangingPunct="1">
              <a:buFontTx/>
              <a:buNone/>
            </a:pPr>
            <a:r>
              <a:rPr lang="de-DE" altLang="de-DE" sz="2400" b="1" dirty="0" smtClean="0">
                <a:latin typeface="Calibri" pitchFamily="34" charset="0"/>
              </a:rPr>
              <a:t>→	</a:t>
            </a:r>
            <a:r>
              <a:rPr lang="de-DE" altLang="de-DE" sz="2400" b="1" dirty="0" smtClean="0"/>
              <a:t>„Wer überleben will, braucht Fälle.“</a:t>
            </a:r>
          </a:p>
          <a:p>
            <a:pPr marL="0" indent="-609600" algn="just" eaLnBrk="1" hangingPunct="1">
              <a:buFontTx/>
              <a:buNone/>
            </a:pPr>
            <a:endParaRPr lang="de-DE" altLang="de-DE" sz="2400" dirty="0" smtClean="0">
              <a:solidFill>
                <a:srgbClr val="960228"/>
              </a:solidFill>
            </a:endParaRPr>
          </a:p>
          <a:p>
            <a:pPr marL="0" indent="-609600" algn="just" eaLnBrk="1" hangingPunct="1">
              <a:buFontTx/>
              <a:buNone/>
            </a:pPr>
            <a:endParaRPr lang="de-DE" altLang="de-DE" sz="2400" dirty="0" smtClean="0">
              <a:solidFill>
                <a:srgbClr val="960228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EA47B-9124-46F9-BD45-8DFF0341FEA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6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schweren Verstöße gegen die anerkannten Regeln der ärztlichen Kunst, wie </a:t>
            </a:r>
            <a:r>
              <a:rPr lang="de-DE" dirty="0" smtClean="0"/>
              <a:t>unter den Bedingungen der „Billigproduktion“ geplant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unterlaufen und </a:t>
            </a:r>
            <a:r>
              <a:rPr lang="de-DE" dirty="0" smtClean="0">
                <a:solidFill>
                  <a:srgbClr val="FF0000"/>
                </a:solidFill>
              </a:rPr>
              <a:t>entwerten die </a:t>
            </a:r>
            <a:r>
              <a:rPr lang="de-DE" dirty="0">
                <a:solidFill>
                  <a:srgbClr val="FF0000"/>
                </a:solidFill>
              </a:rPr>
              <a:t>Einwilligung </a:t>
            </a:r>
            <a:r>
              <a:rPr lang="de-DE" dirty="0"/>
              <a:t>des ahnungslosen Patienten in die </a:t>
            </a:r>
            <a:r>
              <a:rPr lang="de-DE" dirty="0" smtClean="0"/>
              <a:t>Behandlung!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Einwilligung des </a:t>
            </a:r>
            <a:r>
              <a:rPr lang="de-DE" sz="2800" dirty="0" smtClean="0"/>
              <a:t>Patienten </a:t>
            </a:r>
            <a:r>
              <a:rPr lang="de-DE" sz="2800" dirty="0"/>
              <a:t>in die Behandlung </a:t>
            </a:r>
            <a:r>
              <a:rPr lang="de-DE" sz="2800" dirty="0" smtClean="0"/>
              <a:t>wird entwertet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865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76" y="836712"/>
            <a:ext cx="7772400" cy="2051800"/>
          </a:xfrm>
        </p:spPr>
        <p:txBody>
          <a:bodyPr>
            <a:noAutofit/>
          </a:bodyPr>
          <a:lstStyle/>
          <a:p>
            <a:r>
              <a:rPr lang="de-DE" sz="4400" dirty="0" smtClean="0">
                <a:solidFill>
                  <a:schemeClr val="tx1"/>
                </a:solidFill>
              </a:rPr>
              <a:t>Patientenschädigung</a:t>
            </a:r>
            <a:endParaRPr lang="de-DE" sz="4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in Gegenwart wissentlich geschaffener  „Billigstrukturen</a:t>
            </a:r>
            <a:r>
              <a:rPr lang="de-DE" sz="2400" dirty="0"/>
              <a:t>“.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851920" y="5085184"/>
            <a:ext cx="482453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Wesentlicher Umstand: 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Sedierung ohne 2. Arzt</a:t>
            </a:r>
            <a:endParaRPr lang="de-DE" sz="28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703"/>
            <a:ext cx="4546476" cy="58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63688" y="6093296"/>
            <a:ext cx="7128792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http://www.augsburger-allgemeine.de/augsburg/Patient-stirbt-nach-Darmspiegelung-Arzt-bereut-seine-Fehler-id27835432.html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00192" y="33265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Augsburger Allgemeine 22.11.2013</a:t>
            </a:r>
            <a:endParaRPr lang="de-DE" sz="2400" b="1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83768" y="116307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u="sng" dirty="0" smtClean="0"/>
              <a:t>Problem</a:t>
            </a:r>
            <a:endParaRPr lang="de-DE" sz="54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2777823"/>
            <a:ext cx="4875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Die Sedierung kann zur Narkose</a:t>
            </a:r>
          </a:p>
          <a:p>
            <a:pPr algn="ctr"/>
            <a:r>
              <a:rPr lang="de-DE" sz="4000" b="1" dirty="0" smtClean="0"/>
              <a:t>werden!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1344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675864"/>
          </a:xfrm>
        </p:spPr>
        <p:txBody>
          <a:bodyPr/>
          <a:lstStyle/>
          <a:p>
            <a:r>
              <a:rPr lang="de-DE" sz="2800" dirty="0"/>
              <a:t>D</a:t>
            </a:r>
            <a:r>
              <a:rPr lang="de-DE" sz="2800" dirty="0" smtClean="0"/>
              <a:t>ie </a:t>
            </a:r>
            <a:r>
              <a:rPr lang="de-DE" sz="2800" dirty="0"/>
              <a:t>verwendeten Substanzen </a:t>
            </a:r>
            <a:r>
              <a:rPr lang="de-DE" sz="2800" dirty="0" smtClean="0"/>
              <a:t>(Narkosemedikamente, insbes. </a:t>
            </a:r>
            <a:r>
              <a:rPr lang="de-DE" sz="2800" dirty="0" err="1" smtClean="0"/>
              <a:t>Propofol</a:t>
            </a:r>
            <a:r>
              <a:rPr lang="de-DE" sz="2800" dirty="0" smtClean="0"/>
              <a:t>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dämpfen den </a:t>
            </a:r>
            <a:r>
              <a:rPr lang="de-DE" dirty="0"/>
              <a:t>Atemantrieb </a:t>
            </a:r>
            <a:r>
              <a:rPr lang="de-DE" dirty="0" smtClean="0"/>
              <a:t>(Atemdepression)</a:t>
            </a:r>
            <a:br>
              <a:rPr lang="de-DE" dirty="0" smtClean="0"/>
            </a:br>
            <a:r>
              <a:rPr lang="de-DE" dirty="0" smtClean="0"/>
              <a:t>bis hin zum </a:t>
            </a:r>
            <a:r>
              <a:rPr lang="de-DE" dirty="0"/>
              <a:t>kompletten Atemstillstand </a:t>
            </a:r>
            <a:r>
              <a:rPr lang="de-DE" dirty="0" smtClean="0"/>
              <a:t>(</a:t>
            </a:r>
            <a:r>
              <a:rPr lang="de-DE" dirty="0"/>
              <a:t>Apnoe</a:t>
            </a:r>
            <a:r>
              <a:rPr lang="de-DE" dirty="0" smtClean="0"/>
              <a:t>)</a:t>
            </a:r>
          </a:p>
          <a:p>
            <a:pPr marL="393192" lvl="1" indent="0">
              <a:buNone/>
            </a:pPr>
            <a:endParaRPr lang="de-DE" dirty="0" smtClean="0"/>
          </a:p>
          <a:p>
            <a:pPr lvl="1"/>
            <a:r>
              <a:rPr lang="de-DE" dirty="0"/>
              <a:t>dämpfen den Kreislauf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(Blutdruckabfall, </a:t>
            </a:r>
            <a:r>
              <a:rPr lang="de-DE" dirty="0"/>
              <a:t>Verlangsamung der Pulsfrequenz) bis hin zum </a:t>
            </a:r>
            <a:r>
              <a:rPr lang="de-DE" dirty="0" smtClean="0"/>
              <a:t>Herz-Kreislaufstillstand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b="1" dirty="0" smtClean="0"/>
              <a:t>Gefahr bei jeder Sedierung: </a:t>
            </a:r>
            <a:br>
              <a:rPr lang="de-DE" sz="2400" b="1" dirty="0" smtClean="0"/>
            </a:br>
            <a:r>
              <a:rPr lang="de-DE" sz="2400" b="1" dirty="0" smtClean="0"/>
              <a:t>durch Sauerstoffmangel bedingter </a:t>
            </a:r>
            <a:r>
              <a:rPr lang="de-DE" sz="2400" b="1" dirty="0"/>
              <a:t>(</a:t>
            </a:r>
            <a:r>
              <a:rPr lang="de-DE" sz="2400" b="1" dirty="0" err="1" smtClean="0"/>
              <a:t>hypoxischer</a:t>
            </a:r>
            <a:r>
              <a:rPr lang="de-DE" sz="2400" b="1" dirty="0" smtClean="0"/>
              <a:t>) Herz-Kreislaufstillstand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45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Diese bekannten Tatsachen begründen medizinisch die </a:t>
            </a:r>
            <a:r>
              <a:rPr lang="de-DE" sz="2800" dirty="0" smtClean="0"/>
              <a:t>Notwendigkeit, die  Sedierung, d.h. die „</a:t>
            </a:r>
            <a:r>
              <a:rPr lang="de-DE" sz="2800" dirty="0"/>
              <a:t>Zwillingsschwester“ der Anästhesie  – </a:t>
            </a:r>
            <a:r>
              <a:rPr lang="de-DE" sz="2800" dirty="0">
                <a:solidFill>
                  <a:srgbClr val="FF0000"/>
                </a:solidFill>
              </a:rPr>
              <a:t>zu führen</a:t>
            </a:r>
            <a:r>
              <a:rPr lang="de-DE" sz="2800" dirty="0"/>
              <a:t>, </a:t>
            </a:r>
            <a:r>
              <a:rPr lang="de-DE" sz="2800" dirty="0" smtClean="0"/>
              <a:t>die </a:t>
            </a:r>
            <a:r>
              <a:rPr lang="de-DE" sz="2800" dirty="0"/>
              <a:t>Vitalfunktionen </a:t>
            </a:r>
            <a:r>
              <a:rPr lang="de-DE" sz="2800" dirty="0" smtClean="0"/>
              <a:t>des Patienten (Atmung</a:t>
            </a:r>
            <a:r>
              <a:rPr lang="de-DE" sz="2800" dirty="0"/>
              <a:t>, </a:t>
            </a:r>
            <a:r>
              <a:rPr lang="de-DE" sz="2800" dirty="0" smtClean="0"/>
              <a:t>Kreislauf, Bewusstsein</a:t>
            </a:r>
            <a:r>
              <a:rPr lang="de-DE" sz="2800" dirty="0"/>
              <a:t>, Schutzreflexe) </a:t>
            </a:r>
            <a:r>
              <a:rPr lang="de-DE" sz="2800" dirty="0" smtClean="0"/>
              <a:t>minutiös zu überwachen und</a:t>
            </a:r>
          </a:p>
          <a:p>
            <a:pPr marL="109728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hierdurch die Sauerstoffversorgung </a:t>
            </a:r>
            <a:r>
              <a:rPr lang="de-DE" sz="2800" dirty="0"/>
              <a:t>des </a:t>
            </a:r>
            <a:endParaRPr lang="de-DE" sz="2800" dirty="0" smtClean="0"/>
          </a:p>
          <a:p>
            <a:pPr marL="109728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Organismus aufrechtzuerhalten.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417638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Die Sedierung muss</a:t>
            </a:r>
            <a:br>
              <a:rPr lang="de-DE" sz="3200" b="1" dirty="0" smtClean="0"/>
            </a:br>
            <a:r>
              <a:rPr lang="de-DE" sz="3200" b="1" dirty="0" smtClean="0"/>
              <a:t>- </a:t>
            </a:r>
            <a:r>
              <a:rPr lang="de-DE" sz="3200" dirty="0" smtClean="0"/>
              <a:t>zusätzlich zu dem </a:t>
            </a:r>
            <a:r>
              <a:rPr lang="de-DE" sz="3200" b="1" dirty="0" err="1" smtClean="0"/>
              <a:t>endoskopierenden</a:t>
            </a:r>
            <a:r>
              <a:rPr lang="de-DE" sz="3200" b="1" dirty="0" smtClean="0"/>
              <a:t> Arzt </a:t>
            </a:r>
            <a:r>
              <a:rPr lang="de-DE" sz="3200" dirty="0"/>
              <a:t>– </a:t>
            </a:r>
            <a:br>
              <a:rPr lang="de-DE" sz="3200" dirty="0"/>
            </a:br>
            <a:r>
              <a:rPr lang="de-DE" sz="3200" dirty="0"/>
              <a:t>von einem 2. Arzt </a:t>
            </a:r>
            <a:r>
              <a:rPr lang="de-DE" sz="3200" dirty="0" smtClean="0"/>
              <a:t>ge</a:t>
            </a:r>
            <a:r>
              <a:rPr lang="de-DE" sz="3200" b="1" dirty="0" smtClean="0"/>
              <a:t>führt werden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8142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700808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u="sng" dirty="0" smtClean="0"/>
              <a:t>Die Konsequenz:</a:t>
            </a:r>
          </a:p>
          <a:p>
            <a:pPr algn="ctr"/>
            <a:endParaRPr lang="de-DE" sz="44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400" b="1" dirty="0" smtClean="0"/>
              <a:t>mehr Personal</a:t>
            </a:r>
          </a:p>
          <a:p>
            <a:endParaRPr lang="de-DE" sz="44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4400" b="1" dirty="0" smtClean="0"/>
              <a:t>qualifiziertes Personal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7062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254" y="1844824"/>
            <a:ext cx="7543800" cy="4114800"/>
          </a:xfrm>
        </p:spPr>
        <p:txBody>
          <a:bodyPr/>
          <a:lstStyle/>
          <a:p>
            <a:r>
              <a:rPr lang="de-DE" dirty="0" smtClean="0"/>
              <a:t>„Personal </a:t>
            </a:r>
            <a:r>
              <a:rPr lang="de-DE" dirty="0"/>
              <a:t>ist teuer“  und </a:t>
            </a:r>
            <a:r>
              <a:rPr lang="de-DE" dirty="0" smtClean="0"/>
              <a:t>damit</a:t>
            </a:r>
            <a:endParaRPr lang="de-DE" dirty="0"/>
          </a:p>
          <a:p>
            <a:pPr lvl="1"/>
            <a:r>
              <a:rPr lang="de-DE" sz="3600" dirty="0" smtClean="0"/>
              <a:t> </a:t>
            </a:r>
            <a:r>
              <a:rPr lang="de-DE" sz="3600" dirty="0">
                <a:solidFill>
                  <a:srgbClr val="FF0000"/>
                </a:solidFill>
              </a:rPr>
              <a:t>„[kollidieren] ökonomische Überlegungen zur Betriebskostensenkung folglich zentral mit den Anliegen der Patientensicherheit ...“</a:t>
            </a:r>
            <a:r>
              <a:rPr lang="de-DE" sz="3600" dirty="0"/>
              <a:t> 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/>
              <a:t>Ökonomische </a:t>
            </a:r>
            <a:r>
              <a:rPr lang="de-DE" sz="2400" dirty="0"/>
              <a:t>Überlegungen zur Betriebskostensenkung </a:t>
            </a:r>
            <a:r>
              <a:rPr lang="de-DE" sz="2400" dirty="0" smtClean="0"/>
              <a:t>kollidieren </a:t>
            </a:r>
            <a:r>
              <a:rPr lang="de-DE" sz="2400" dirty="0"/>
              <a:t>zentral mit den Anliegen der Patientensicherheit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5902384"/>
            <a:ext cx="8064896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 smtClean="0">
                <a:solidFill>
                  <a:srgbClr val="FFFF00"/>
                </a:solidFill>
                <a:latin typeface="Tahoma"/>
              </a:rPr>
              <a:t>Patienten-Vertretung </a:t>
            </a:r>
            <a:r>
              <a:rPr lang="de-DE" sz="1050" dirty="0">
                <a:solidFill>
                  <a:srgbClr val="FFFF00"/>
                </a:solidFill>
                <a:latin typeface="Tahoma"/>
              </a:rPr>
              <a:t>im Unterausschuss Qualitätssicherung (06.05.2013) Stellungnahme der maßgeblichen Organisationen nach § 140f SGB V zum Vorbericht „Vermeidung nosokomialer Infektionen: Postoperative Wundinfektionen (Stand 08. 03. 2013) der Institution nach § 137a SGB V (AQUA-Institut). http://</a:t>
            </a:r>
            <a:r>
              <a:rPr lang="de-DE" sz="1050" dirty="0" smtClean="0">
                <a:solidFill>
                  <a:srgbClr val="FFFF00"/>
                </a:solidFill>
                <a:latin typeface="Tahoma"/>
              </a:rPr>
              <a:t>www.vzbv.de/cps/rde/xbcr/vzbv/Krankenhausinfektionen-Stellungnahme-Patientenvertretung-2013-05-06.pdf</a:t>
            </a:r>
            <a:endParaRPr lang="de-DE" sz="1050" dirty="0">
              <a:solidFill>
                <a:srgbClr val="FFFF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18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703"/>
            <a:ext cx="4546476" cy="58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47864" y="1772816"/>
            <a:ext cx="49685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„In </a:t>
            </a:r>
            <a:r>
              <a:rPr lang="de-DE" sz="2800" dirty="0">
                <a:solidFill>
                  <a:srgbClr val="FFFF00"/>
                </a:solidFill>
                <a:latin typeface="Arial" charset="0"/>
                <a:cs typeface="Arial" charset="0"/>
              </a:rPr>
              <a:t>der Regel sollte bei einem Eingriff dieser Art ein zweiter Arzt zugegen sein – </a:t>
            </a:r>
            <a:r>
              <a:rPr lang="de-DE" sz="2800" u="sng" dirty="0">
                <a:solidFill>
                  <a:srgbClr val="FFFF00"/>
                </a:solidFill>
                <a:latin typeface="Arial" charset="0"/>
                <a:cs typeface="Arial" charset="0"/>
              </a:rPr>
              <a:t>was nicht der Fall war</a:t>
            </a:r>
            <a:r>
              <a:rPr lang="de-DE" sz="2800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FF00"/>
                </a:solidFill>
                <a:latin typeface="Arial" charset="0"/>
                <a:cs typeface="Arial" charset="0"/>
              </a:rPr>
              <a:t>Arzthelferinnen fehlten überdies notwendige Zusatzqualifikationen.“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04661" y="6093296"/>
            <a:ext cx="6552728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FFFFFF"/>
                </a:solidFill>
                <a:latin typeface="Arial" charset="0"/>
                <a:cs typeface="Arial" charset="0"/>
              </a:rPr>
              <a:t>http://www.augsburger-allgemeine.de/augsburg/Patient-stirbt-nach-Darmspiegelung-Arzt-bereut-seine-Fehler-id27835432.html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92280" y="3326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  <a:latin typeface="Arial" charset="0"/>
                <a:cs typeface="Arial" charset="0"/>
              </a:rPr>
              <a:t>Augsburger Allgemeine 22.11.2013</a:t>
            </a:r>
          </a:p>
        </p:txBody>
      </p:sp>
    </p:spTree>
    <p:extLst>
      <p:ext uri="{BB962C8B-B14F-4D97-AF65-F5344CB8AC3E}">
        <p14:creationId xmlns:p14="http://schemas.microsoft.com/office/powerpoint/2010/main" val="28258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eaLnBrk="1" hangingPunct="1">
              <a:buClr>
                <a:srgbClr val="FFFFCC"/>
              </a:buClr>
            </a:pPr>
            <a:r>
              <a:rPr lang="de-DE" b="1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 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§ 630e </a:t>
            </a:r>
            <a:r>
              <a:rPr lang="de-DE" sz="2400" kern="1200" dirty="0" smtClean="0">
                <a:effectLst/>
                <a:latin typeface="Tahoma" pitchFamily="34" charset="0"/>
                <a:cs typeface="Arial" charset="0"/>
              </a:rPr>
              <a:t>Aufklärungspflichten:</a:t>
            </a:r>
          </a:p>
          <a:p>
            <a:pPr marL="0" lvl="0" indent="0" eaLnBrk="1" hangingPunct="1">
              <a:buClr>
                <a:srgbClr val="FFFFCC"/>
              </a:buClr>
            </a:pP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</a:t>
            </a:r>
            <a:r>
              <a:rPr lang="de-DE" sz="2400" kern="1200" dirty="0" smtClean="0">
                <a:effectLst/>
                <a:latin typeface="Tahoma" pitchFamily="34" charset="0"/>
                <a:cs typeface="Arial" charset="0"/>
              </a:rPr>
              <a:t>Der 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Behandelnde ist verpflichtet, den Patienten über </a:t>
            </a:r>
            <a:r>
              <a:rPr lang="de-DE" sz="2400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sämtliche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für die Einwilligung </a:t>
            </a:r>
            <a:r>
              <a:rPr lang="de-DE" sz="2400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wesentlichen Umstände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aufzuklären.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Gastroenterologe  arbeitete allein</a:t>
            </a:r>
          </a:p>
          <a:p>
            <a:r>
              <a:rPr lang="de-DE" dirty="0" smtClean="0"/>
              <a:t>Kann sich um Vitalfunktionen nicht kümmern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Was wusste der Patient über die Infrastruktur/Organisation der Einrichtung?</a:t>
            </a:r>
            <a:endParaRPr lang="de-DE" sz="3200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4932040" y="1556792"/>
            <a:ext cx="3024336" cy="3240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364088" y="1844824"/>
            <a:ext cx="2448272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2807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2" y="1988841"/>
            <a:ext cx="84722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 rot="1697291">
            <a:off x="4676227" y="1285854"/>
            <a:ext cx="295232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3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solange Patienten zwar formularartige Vorträge über seltenste Komplikationen zu hören bekommen, </a:t>
            </a:r>
            <a:r>
              <a:rPr lang="de-DE" sz="2800" dirty="0">
                <a:solidFill>
                  <a:srgbClr val="FF0000"/>
                </a:solidFill>
              </a:rPr>
              <a:t>die auch unter optimaler medizinischer Versorgung unvermeidbar </a:t>
            </a:r>
            <a:r>
              <a:rPr lang="de-DE" sz="2800" dirty="0" smtClean="0">
                <a:solidFill>
                  <a:srgbClr val="FF0000"/>
                </a:solidFill>
              </a:rPr>
              <a:t>bleiben</a:t>
            </a:r>
            <a:r>
              <a:rPr lang="de-DE" sz="2800" dirty="0" smtClean="0"/>
              <a:t>,</a:t>
            </a:r>
          </a:p>
          <a:p>
            <a:r>
              <a:rPr lang="de-DE" sz="2800" dirty="0" smtClean="0"/>
              <a:t>jedoch </a:t>
            </a:r>
            <a:r>
              <a:rPr lang="de-DE" sz="2800" dirty="0">
                <a:solidFill>
                  <a:srgbClr val="FF0000"/>
                </a:solidFill>
              </a:rPr>
              <a:t>keine Informationen </a:t>
            </a:r>
            <a:r>
              <a:rPr lang="de-DE" sz="2800" dirty="0"/>
              <a:t>darüber, wie gut die konkrete Einrichtung solche Komplikationen zu bewältigen </a:t>
            </a:r>
            <a:r>
              <a:rPr lang="de-DE" sz="2800" dirty="0" smtClean="0"/>
              <a:t>vermag!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Diese Aufklärung ist unvollständig </a:t>
            </a: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3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Niemand kann oder muss rechtserheblich </a:t>
            </a:r>
            <a:r>
              <a:rPr lang="de-DE" sz="1800" dirty="0"/>
              <a:t>und gleichsam vorsorglich darüber </a:t>
            </a:r>
            <a:r>
              <a:rPr lang="de-DE" sz="1800" dirty="0" smtClean="0"/>
              <a:t>aufklären, </a:t>
            </a:r>
            <a:r>
              <a:rPr lang="de-DE" sz="1800" dirty="0"/>
              <a:t>„dass ihm etwaige Behandlungsfehler unterlaufen können" (BGH, NJW 1985, 2193; NJW 1992, 1558, 1559</a:t>
            </a:r>
            <a:r>
              <a:rPr lang="de-DE" sz="1800" dirty="0" smtClean="0"/>
              <a:t>).</a:t>
            </a:r>
          </a:p>
          <a:p>
            <a:r>
              <a:rPr lang="de-DE" sz="1800" dirty="0" smtClean="0"/>
              <a:t>Bei der </a:t>
            </a:r>
            <a:r>
              <a:rPr lang="de-DE" sz="1800" dirty="0" smtClean="0">
                <a:solidFill>
                  <a:srgbClr val="FF0000"/>
                </a:solidFill>
              </a:rPr>
              <a:t>Einrichtungsbezogenen Aufklärung </a:t>
            </a:r>
            <a:r>
              <a:rPr lang="de-DE" sz="1800" dirty="0" smtClean="0"/>
              <a:t>geht es um Konstellationen</a:t>
            </a:r>
            <a:r>
              <a:rPr lang="de-DE" sz="1800" dirty="0"/>
              <a:t>, in denen der Behandlungsseite </a:t>
            </a:r>
            <a:r>
              <a:rPr lang="de-DE" sz="1800" dirty="0">
                <a:solidFill>
                  <a:srgbClr val="FF0000"/>
                </a:solidFill>
              </a:rPr>
              <a:t>vor Beginn der Behandlung bereits bekannt ist, dass die Behandlungsinfrastruktur den Standard unterschreitet</a:t>
            </a:r>
            <a:r>
              <a:rPr lang="de-DE" sz="1800" dirty="0"/>
              <a:t> (absolute Mangelausstattung, vgl. im Haftungsrecht BGH, NJW 1971, 241, 242; BGHZ 88, 248; ferner BGH, NJW 1982, 2121, 2123; NJW 1987, 2291, 2293; Steffen/</a:t>
            </a:r>
            <a:r>
              <a:rPr lang="de-DE" sz="1800" dirty="0" err="1"/>
              <a:t>Pauge</a:t>
            </a:r>
            <a:r>
              <a:rPr lang="de-DE" sz="1800" dirty="0"/>
              <a:t>, Arzthaftungsrecht, 12. Aufl. 2013, </a:t>
            </a:r>
            <a:r>
              <a:rPr lang="de-DE" sz="1800" dirty="0" err="1"/>
              <a:t>Rn</a:t>
            </a:r>
            <a:r>
              <a:rPr lang="de-DE" sz="1800" dirty="0"/>
              <a:t>. 519; im Strafrecht </a:t>
            </a:r>
            <a:r>
              <a:rPr lang="de-DE" sz="1800" dirty="0" err="1"/>
              <a:t>st.</a:t>
            </a:r>
            <a:r>
              <a:rPr lang="de-DE" sz="1800" dirty="0"/>
              <a:t> </a:t>
            </a:r>
            <a:r>
              <a:rPr lang="de-DE" sz="1800" dirty="0" err="1"/>
              <a:t>Rspr</a:t>
            </a:r>
            <a:r>
              <a:rPr lang="de-DE" sz="1800" dirty="0"/>
              <a:t>. seit </a:t>
            </a:r>
            <a:r>
              <a:rPr lang="de-DE" sz="1800" dirty="0" err="1"/>
              <a:t>BGHSt</a:t>
            </a:r>
            <a:r>
              <a:rPr lang="de-DE" sz="1800" dirty="0"/>
              <a:t> 43, 306, </a:t>
            </a:r>
            <a:r>
              <a:rPr lang="de-DE" sz="1800" dirty="0" err="1"/>
              <a:t>Ls</a:t>
            </a:r>
            <a:r>
              <a:rPr lang="de-DE" sz="1800" dirty="0"/>
              <a:t>. 1; zuletzt </a:t>
            </a:r>
            <a:r>
              <a:rPr lang="de-DE" sz="1800" dirty="0" err="1"/>
              <a:t>BGHSt</a:t>
            </a:r>
            <a:r>
              <a:rPr lang="de-DE" sz="1800" dirty="0"/>
              <a:t> 56, 277 </a:t>
            </a:r>
            <a:r>
              <a:rPr lang="de-DE" sz="1800" dirty="0" err="1"/>
              <a:t>Rn</a:t>
            </a:r>
            <a:r>
              <a:rPr lang="de-DE" sz="1800" dirty="0"/>
              <a:t>. 21, 30</a:t>
            </a:r>
            <a:r>
              <a:rPr lang="de-DE" sz="1800" dirty="0" smtClean="0"/>
              <a:t>). 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Wesentliche Umstände</a:t>
            </a:r>
            <a:r>
              <a:rPr lang="de-DE" sz="3200" dirty="0" smtClean="0"/>
              <a:t>: Aufklärung bei geplanter Substandardversorgung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43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„Aufzuklären ist insbesondere </a:t>
            </a:r>
            <a:r>
              <a:rPr lang="de-DE" sz="2400" dirty="0" smtClean="0"/>
              <a:t>… über </a:t>
            </a:r>
            <a:r>
              <a:rPr lang="de-DE" sz="2400" dirty="0"/>
              <a:t>Organisationsfragen, z.B</a:t>
            </a:r>
            <a:r>
              <a:rPr lang="de-DE" sz="2400" dirty="0" smtClean="0"/>
              <a:t>. …</a:t>
            </a:r>
          </a:p>
          <a:p>
            <a:pPr lvl="1"/>
            <a:r>
              <a:rPr lang="de-DE" sz="1800" dirty="0" smtClean="0"/>
              <a:t>Notfallversorgung</a:t>
            </a:r>
            <a:r>
              <a:rPr lang="de-DE" sz="1800" dirty="0"/>
              <a:t>, Qualität der behandelnden Ärzte, medizinischer, personeller oder technischer Standard der </a:t>
            </a:r>
            <a:r>
              <a:rPr lang="de-DE" sz="1800" dirty="0" smtClean="0"/>
              <a:t>Behandlung …</a:t>
            </a: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Standardabweichung </a:t>
            </a:r>
            <a:r>
              <a:rPr lang="de-DE" sz="1800" dirty="0">
                <a:solidFill>
                  <a:srgbClr val="FF0000"/>
                </a:solidFill>
              </a:rPr>
              <a:t>mit Risikoerhöhung), evtl. Einschränkungen aus finanziellen </a:t>
            </a:r>
            <a:r>
              <a:rPr lang="de-DE" sz="1800" dirty="0" smtClean="0">
                <a:solidFill>
                  <a:srgbClr val="FF0000"/>
                </a:solidFill>
              </a:rPr>
              <a:t>Gründen </a:t>
            </a:r>
            <a:r>
              <a:rPr lang="de-DE" sz="1800" dirty="0" smtClean="0"/>
              <a:t>… </a:t>
            </a:r>
          </a:p>
          <a:p>
            <a:r>
              <a:rPr lang="de-DE" sz="2400" dirty="0" smtClean="0"/>
              <a:t>nur</a:t>
            </a:r>
            <a:r>
              <a:rPr lang="de-DE" sz="2400" dirty="0"/>
              <a:t>, </a:t>
            </a:r>
            <a:r>
              <a:rPr lang="de-DE" sz="2400" dirty="0">
                <a:solidFill>
                  <a:srgbClr val="FF0000"/>
                </a:solidFill>
              </a:rPr>
              <a:t>soweit sie sich medizinisch auswirken können </a:t>
            </a:r>
            <a:r>
              <a:rPr lang="de-DE" sz="2400" dirty="0"/>
              <a:t>(OLG Köln NJW 78, 1690, VersR 82, 453; siehe auch BGH NJW 88, 763, Neelmeier/Schulte-Sasse </a:t>
            </a:r>
            <a:r>
              <a:rPr lang="de-DE" sz="2400" dirty="0" err="1"/>
              <a:t>GesundhR</a:t>
            </a:r>
            <a:r>
              <a:rPr lang="de-DE" sz="2400" dirty="0"/>
              <a:t> 12, 65, 13, 78)."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effectLst/>
              </a:rPr>
              <a:t>Palandt-Weidenkaff, BGB, 75. Aufl. </a:t>
            </a:r>
            <a:r>
              <a:rPr lang="de-DE" sz="3200" dirty="0">
                <a:solidFill>
                  <a:srgbClr val="FF0000"/>
                </a:solidFill>
                <a:effectLst/>
              </a:rPr>
              <a:t>2016</a:t>
            </a:r>
            <a:r>
              <a:rPr lang="de-DE" sz="3200" dirty="0">
                <a:effectLst/>
              </a:rPr>
              <a:t>, § 630e </a:t>
            </a:r>
            <a:r>
              <a:rPr lang="de-DE" sz="3200" dirty="0" err="1">
                <a:effectLst/>
              </a:rPr>
              <a:t>Rn</a:t>
            </a:r>
            <a:r>
              <a:rPr lang="de-DE" sz="3200" dirty="0">
                <a:effectLst/>
              </a:rPr>
              <a:t>. 2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583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73"/>
            <a:ext cx="3813146" cy="571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4526000" cy="34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16016" y="188640"/>
            <a:ext cx="4248472" cy="28623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„Bundestagspräsident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Norbert Lammert verlieh am 26. 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 2015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 Kaisersaal der Deutschen Parlamentarischen Gesellschaft in Berlin den Deutschen Studienpreis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Die </a:t>
            </a:r>
            <a:r>
              <a:rPr lang="de-DE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Körber-Stiftung vergibt die Auszeichnung für exzellente Dissertationen, die zugleich von besonderer gesellschaftlicher Bedeutung sind</a:t>
            </a:r>
            <a:r>
              <a:rPr lang="de-DE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.“ </a:t>
            </a:r>
            <a:endParaRPr lang="de-DE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76" y="836712"/>
            <a:ext cx="7772400" cy="2051800"/>
          </a:xfrm>
        </p:spPr>
        <p:txBody>
          <a:bodyPr>
            <a:noAutofit/>
          </a:bodyPr>
          <a:lstStyle/>
          <a:p>
            <a:r>
              <a:rPr lang="de-DE" sz="4400" dirty="0" smtClean="0">
                <a:solidFill>
                  <a:schemeClr val="tx1"/>
                </a:solidFill>
              </a:rPr>
              <a:t>Patientenschädigung</a:t>
            </a:r>
            <a:endParaRPr lang="de-DE" sz="4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in Gegenwart wissentlich geschaffener  „Billigstrukturen</a:t>
            </a:r>
            <a:r>
              <a:rPr lang="de-DE" sz="2400" dirty="0"/>
              <a:t>“.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339752" y="4581128"/>
            <a:ext cx="6336704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Wesentlicher Umstand: </a:t>
            </a:r>
            <a:r>
              <a:rPr lang="de-DE" sz="2800" dirty="0" err="1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Notsectio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nicht innerhalb der </a:t>
            </a:r>
            <a:r>
              <a:rPr lang="de-DE" sz="2800" dirty="0" err="1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Hypoxietoleranz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des Kindes durchzuführen.</a:t>
            </a:r>
            <a:endParaRPr lang="de-DE" sz="28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7524" y="620688"/>
            <a:ext cx="90010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Medizinische Tatsache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(gesichertes unbestreitbares Wissen)</a:t>
            </a:r>
            <a:br>
              <a:rPr lang="de-DE" sz="3100" dirty="0" smtClean="0"/>
            </a:br>
            <a:r>
              <a:rPr lang="de-DE" sz="3100" dirty="0" smtClean="0"/>
              <a:t/>
            </a:r>
            <a:br>
              <a:rPr lang="de-DE" sz="3100" dirty="0" smtClean="0"/>
            </a:br>
            <a:r>
              <a:rPr lang="de-DE" dirty="0" smtClean="0"/>
              <a:t>Während jeder Geburt kann es </a:t>
            </a:r>
            <a:br>
              <a:rPr lang="de-DE" dirty="0" smtClean="0"/>
            </a:br>
            <a:r>
              <a:rPr lang="de-DE" dirty="0" smtClean="0"/>
              <a:t>jederzeit ohne Vorwarnung </a:t>
            </a:r>
            <a:br>
              <a:rPr lang="de-DE" dirty="0" smtClean="0"/>
            </a:br>
            <a:r>
              <a:rPr lang="de-DE" dirty="0" smtClean="0"/>
              <a:t>notwendig werden, </a:t>
            </a:r>
            <a:br>
              <a:rPr lang="de-DE" dirty="0" smtClean="0"/>
            </a:br>
            <a:r>
              <a:rPr lang="de-DE" dirty="0" smtClean="0"/>
              <a:t>eine Not-Sectio durchzuführen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47664" y="459194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 smtClean="0"/>
              <a:t>Beispiele: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 smtClean="0"/>
              <a:t>Nabelschnur-Umschlingung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3200" dirty="0" smtClean="0"/>
              <a:t>Uterus-Ruptur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883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Frauenarzt</a:t>
            </a:r>
          </a:p>
          <a:p>
            <a:r>
              <a:rPr lang="de-DE" dirty="0" smtClean="0"/>
              <a:t>Narkosearzt</a:t>
            </a:r>
          </a:p>
          <a:p>
            <a:r>
              <a:rPr lang="de-DE" dirty="0" smtClean="0"/>
              <a:t>Kinderarzt (</a:t>
            </a:r>
            <a:r>
              <a:rPr lang="de-DE" dirty="0" err="1" smtClean="0"/>
              <a:t>Neonatologe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eine </a:t>
            </a:r>
            <a:r>
              <a:rPr lang="de-DE" dirty="0" err="1" smtClean="0"/>
              <a:t>Notsectio</a:t>
            </a:r>
            <a:r>
              <a:rPr lang="de-DE" dirty="0" smtClean="0"/>
              <a:t> notwendig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Den Gesetzen der Zellphysiologie folgend ist bei der Organisation von einer sicheren rund um die Uhr Geburtshilfe zu berücksichtigen, dass </a:t>
            </a:r>
          </a:p>
          <a:p>
            <a:pPr marL="109728" indent="0">
              <a:buNone/>
            </a:pPr>
            <a:endParaRPr lang="de-DE" dirty="0" smtClean="0"/>
          </a:p>
          <a:p>
            <a:pPr lvl="1"/>
            <a:r>
              <a:rPr lang="de-DE" sz="3600" dirty="0" smtClean="0"/>
              <a:t>„</a:t>
            </a:r>
            <a:r>
              <a:rPr lang="de-DE" sz="3600" dirty="0" smtClean="0">
                <a:solidFill>
                  <a:srgbClr val="FF0000"/>
                </a:solidFill>
              </a:rPr>
              <a:t>ab zehn, sicher ab 18 Minuten</a:t>
            </a:r>
            <a:r>
              <a:rPr lang="de-DE" sz="3600" dirty="0" smtClean="0"/>
              <a:t> [ist] bei einer absoluten Versorgungsstörung </a:t>
            </a:r>
            <a:r>
              <a:rPr lang="de-DE" sz="3600" dirty="0" smtClean="0">
                <a:solidFill>
                  <a:srgbClr val="FF0000"/>
                </a:solidFill>
              </a:rPr>
              <a:t>mit bleibenden Schäden beim Kind zu rechnen</a:t>
            </a:r>
            <a:r>
              <a:rPr lang="de-DE" sz="3600" dirty="0" smtClean="0"/>
              <a:t>“. </a:t>
            </a:r>
            <a:endParaRPr lang="de-DE" sz="3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err="1" smtClean="0"/>
              <a:t>Hypoxietoleranz</a:t>
            </a:r>
            <a:r>
              <a:rPr lang="de-DE" sz="3200" b="1" dirty="0" smtClean="0"/>
              <a:t> des kindlichen Gehirns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dirty="0" smtClean="0"/>
              <a:t>Vetter K (2003) Geburtseinleitung und EE-Zeit kritisch betrachtet. Frauenarzt 44: 630-631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731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813"/>
            <a:ext cx="7572375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83968" y="404664"/>
            <a:ext cx="3600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Oberarzt Gynäkologie im Haus</a:t>
            </a:r>
          </a:p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Oberarzt Anaesthesie im Haus</a:t>
            </a:r>
          </a:p>
          <a:p>
            <a:pPr>
              <a:defRPr/>
            </a:pPr>
            <a:r>
              <a:rPr lang="de-DE" dirty="0">
                <a:solidFill>
                  <a:srgbClr val="FFFF00"/>
                </a:solidFill>
              </a:rPr>
              <a:t>Oberarzt Kinderklinik im Haus</a:t>
            </a:r>
          </a:p>
        </p:txBody>
      </p:sp>
      <p:sp>
        <p:nvSpPr>
          <p:cNvPr id="4" name="Rechteck 3"/>
          <p:cNvSpPr/>
          <p:nvPr/>
        </p:nvSpPr>
        <p:spPr>
          <a:xfrm>
            <a:off x="4067944" y="2564904"/>
            <a:ext cx="864096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2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de-DE" sz="2800" kern="1200" dirty="0">
                <a:solidFill>
                  <a:srgbClr val="FFFFFF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Konflikt Patientensicherheit vs. Sparen/Gewinnoptimierung</a:t>
            </a:r>
          </a:p>
        </p:txBody>
      </p:sp>
      <p:pic>
        <p:nvPicPr>
          <p:cNvPr id="13517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72816"/>
            <a:ext cx="3092384" cy="4541336"/>
          </a:xfr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86421"/>
              </p:ext>
            </p:extLst>
          </p:nvPr>
        </p:nvGraphicFramePr>
        <p:xfrm>
          <a:off x="3884525" y="2348880"/>
          <a:ext cx="4759326" cy="2852738"/>
        </p:xfrm>
        <a:graphic>
          <a:graphicData uri="http://schemas.openxmlformats.org/drawingml/2006/table">
            <a:tbl>
              <a:tblPr/>
              <a:tblGrid>
                <a:gridCol w="1586442"/>
                <a:gridCol w="1586442"/>
                <a:gridCol w="1586442"/>
              </a:tblGrid>
              <a:tr h="587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Chirugische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Klinik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Medizinische Klinik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2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Fachbezogener Bereitschafts-dienst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Assistenzarzt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Assistenzarzt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2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Fachüber-greifender Bereitschafts-dienst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 Assistenzarzt</a:t>
                      </a:r>
                    </a:p>
                  </a:txBody>
                  <a:tcPr marL="90012" marR="90012" marT="46784" marB="46784" anchor="ctr" anchorCtr="1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779912" y="5589240"/>
            <a:ext cx="50405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2400" kern="0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pauschalierte Behandlungsvergütung</a:t>
            </a:r>
            <a:endParaRPr lang="de-DE" sz="14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/>
                <a:ea typeface="Times New Roman"/>
              </a:rPr>
              <a:t>Als Zeitvorgabe ist in Empfehlungen heute </a:t>
            </a:r>
            <a:r>
              <a:rPr lang="de-DE" sz="3200" dirty="0">
                <a:solidFill>
                  <a:srgbClr val="FF0000"/>
                </a:solidFill>
                <a:latin typeface="Arial"/>
                <a:ea typeface="Times New Roman"/>
              </a:rPr>
              <a:t>in einem Konsensverfahren </a:t>
            </a:r>
            <a:r>
              <a:rPr lang="de-DE" sz="3200" dirty="0">
                <a:latin typeface="Arial"/>
                <a:ea typeface="Times New Roman"/>
              </a:rPr>
              <a:t>festgelegt: „Jede geburtshilfliche Klinik muss sicherstellen, dass </a:t>
            </a:r>
            <a:r>
              <a:rPr lang="de-DE" sz="3200" dirty="0" smtClean="0">
                <a:latin typeface="Arial"/>
                <a:ea typeface="Times New Roman"/>
              </a:rPr>
              <a:t>für </a:t>
            </a:r>
            <a:r>
              <a:rPr lang="de-DE" sz="3200" dirty="0">
                <a:latin typeface="Arial"/>
                <a:ea typeface="Times New Roman"/>
              </a:rPr>
              <a:t>die Sicherheit von Mutter und Kind </a:t>
            </a:r>
            <a:r>
              <a:rPr lang="de-DE" sz="3200" dirty="0" smtClean="0">
                <a:latin typeface="Arial"/>
                <a:ea typeface="Times New Roman"/>
              </a:rPr>
              <a:t>die Entscheidungs-Entbindungszeit </a:t>
            </a:r>
            <a:r>
              <a:rPr lang="de-DE" sz="3200" dirty="0">
                <a:solidFill>
                  <a:srgbClr val="FF0000"/>
                </a:solidFill>
                <a:latin typeface="Arial"/>
                <a:ea typeface="Times New Roman"/>
              </a:rPr>
              <a:t>(„E-E-Zeit“) unter 20 Minuten</a:t>
            </a:r>
            <a:r>
              <a:rPr lang="de-DE" sz="3200" dirty="0">
                <a:latin typeface="Arial"/>
                <a:ea typeface="Times New Roman"/>
              </a:rPr>
              <a:t> jederzeit einzuhalten ist</a:t>
            </a:r>
            <a:r>
              <a:rPr lang="de-DE" sz="3200" dirty="0" smtClean="0">
                <a:latin typeface="Arial"/>
                <a:ea typeface="Times New Roman"/>
              </a:rPr>
              <a:t>.“</a:t>
            </a:r>
            <a:endParaRPr lang="de-DE" sz="2000" dirty="0">
              <a:latin typeface="Arial"/>
              <a:ea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>
                <a:latin typeface="Arial"/>
                <a:ea typeface="Times New Roman"/>
              </a:rPr>
              <a:t>S1-Leitlinie 087-001: Empfehlungen für die strukturellen Voraussetzungen der </a:t>
            </a:r>
            <a:r>
              <a:rPr lang="de-DE" sz="2000" dirty="0" err="1">
                <a:latin typeface="Arial"/>
                <a:ea typeface="Times New Roman"/>
              </a:rPr>
              <a:t>perinatologischen</a:t>
            </a:r>
            <a:r>
              <a:rPr lang="de-DE" sz="2000" dirty="0">
                <a:latin typeface="Arial"/>
                <a:ea typeface="Times New Roman"/>
              </a:rPr>
              <a:t> Versorgung in Deutschland - aktueller Stand:05/2015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>
                <a:solidFill>
                  <a:srgbClr val="FFFFFF"/>
                </a:solidFill>
                <a:latin typeface="Tahoma"/>
              </a:rPr>
              <a:t>„Bei einem kompletten Stopp der fetalen Sauerstoffversorgung über ein Zeitintervall von 20 Minuten beträgt das Risiko für eine bleibende zerebrale Schädigung mehr als 50%.“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Leitliniengerechte </a:t>
            </a:r>
            <a:r>
              <a:rPr lang="de-DE" dirty="0" err="1" smtClean="0">
                <a:solidFill>
                  <a:srgbClr val="FFFF00"/>
                </a:solidFill>
              </a:rPr>
              <a:t>Hypoxieschädigung</a:t>
            </a:r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5" name="Picture 2" descr="CTG_1_20_Uh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7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31840" y="1052736"/>
            <a:ext cx="3168650" cy="215900"/>
          </a:xfrm>
          <a:prstGeom prst="rightArrow">
            <a:avLst>
              <a:gd name="adj1" fmla="val 50000"/>
              <a:gd name="adj2" fmla="val 366912"/>
            </a:avLst>
          </a:prstGeom>
          <a:solidFill>
            <a:srgbClr val="FF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851144"/>
            <a:ext cx="6012159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169813" y="683404"/>
            <a:ext cx="295175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srgbClr val="FFFFFF"/>
                </a:solidFill>
                <a:latin typeface="Tahoma"/>
              </a:rPr>
              <a:t>Hypoxietoleranz</a:t>
            </a:r>
            <a:r>
              <a:rPr lang="de-DE" dirty="0" smtClean="0">
                <a:solidFill>
                  <a:srgbClr val="FFFFFF"/>
                </a:solidFill>
                <a:latin typeface="Tahoma"/>
              </a:rPr>
              <a:t> des Kindes</a:t>
            </a:r>
            <a:endParaRPr lang="de-DE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11883" y="3140968"/>
            <a:ext cx="5544480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kern="0" dirty="0" smtClean="0">
                <a:solidFill>
                  <a:srgbClr val="FFFF00"/>
                </a:solidFill>
                <a:latin typeface="+mn-lt"/>
                <a:cs typeface="+mn-cs"/>
              </a:rPr>
              <a:t>EE Zeit unter 20 min (+ 10 min </a:t>
            </a:r>
            <a:r>
              <a:rPr lang="de-DE" sz="2000" kern="0" dirty="0" err="1" smtClean="0">
                <a:solidFill>
                  <a:srgbClr val="FFFF00"/>
                </a:solidFill>
                <a:latin typeface="+mn-lt"/>
                <a:cs typeface="+mn-cs"/>
              </a:rPr>
              <a:t>Wegezeit</a:t>
            </a:r>
            <a:r>
              <a:rPr lang="de-DE" sz="2000" kern="0" dirty="0" smtClean="0">
                <a:solidFill>
                  <a:srgbClr val="FFFF00"/>
                </a:solidFill>
                <a:latin typeface="+mn-lt"/>
                <a:cs typeface="+mn-cs"/>
              </a:rPr>
              <a:t>)</a:t>
            </a:r>
            <a:endParaRPr lang="de-DE" sz="2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de-DE" sz="3600" dirty="0"/>
              <a:t>Die nicht „</a:t>
            </a:r>
            <a:r>
              <a:rPr lang="de-DE" sz="3600" dirty="0" err="1"/>
              <a:t>evidence</a:t>
            </a:r>
            <a:r>
              <a:rPr lang="de-DE" sz="3600" dirty="0"/>
              <a:t> basierte“ EE Zeit ist das Ergebnis </a:t>
            </a:r>
            <a:r>
              <a:rPr lang="de-DE" sz="3600" dirty="0" smtClean="0"/>
              <a:t>eines berufspolitischen Konsensverfahrens</a:t>
            </a:r>
          </a:p>
          <a:p>
            <a:endParaRPr lang="de-DE" sz="3600" dirty="0"/>
          </a:p>
          <a:p>
            <a:r>
              <a:rPr lang="de-DE" sz="3600" dirty="0" smtClean="0"/>
              <a:t>Die </a:t>
            </a:r>
            <a:r>
              <a:rPr lang="de-DE" sz="3600" dirty="0" err="1"/>
              <a:t>Hypoxietoleranz</a:t>
            </a:r>
            <a:r>
              <a:rPr lang="de-DE" sz="3600" dirty="0"/>
              <a:t> </a:t>
            </a:r>
            <a:r>
              <a:rPr lang="de-DE" sz="3600" dirty="0" smtClean="0"/>
              <a:t>des </a:t>
            </a:r>
            <a:r>
              <a:rPr lang="de-DE" sz="3600" dirty="0"/>
              <a:t>kindlichen Gehirns </a:t>
            </a:r>
            <a:r>
              <a:rPr lang="de-DE" sz="3600" dirty="0" smtClean="0"/>
              <a:t>kann durch berufspolitische Konsensverfahren aber nicht verlängert werden.</a:t>
            </a:r>
          </a:p>
          <a:p>
            <a:endParaRPr lang="de-DE" sz="3600" dirty="0"/>
          </a:p>
          <a:p>
            <a:r>
              <a:rPr lang="de-DE" sz="3600" u="sng" dirty="0" smtClean="0"/>
              <a:t>Bei Überschreitung der </a:t>
            </a:r>
            <a:r>
              <a:rPr lang="de-DE" sz="3600" u="sng" dirty="0" err="1" smtClean="0"/>
              <a:t>Hypoxietoleranz</a:t>
            </a:r>
            <a:r>
              <a:rPr lang="de-DE" sz="3600" u="sng" dirty="0" smtClean="0"/>
              <a:t> ist das Kind schwerbehindert oder tot.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EE Zeit ist das Ergebnis eines </a:t>
            </a:r>
            <a:r>
              <a:rPr lang="de-DE" sz="2800" dirty="0" smtClean="0"/>
              <a:t>Konsensverfahrens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eaLnBrk="1" hangingPunct="1">
              <a:buClr>
                <a:srgbClr val="FFFFCC"/>
              </a:buClr>
            </a:pPr>
            <a:r>
              <a:rPr lang="de-DE" b="1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 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§ 630e </a:t>
            </a:r>
            <a:r>
              <a:rPr lang="de-DE" sz="2400" kern="1200" dirty="0" smtClean="0">
                <a:effectLst/>
                <a:latin typeface="Tahoma" pitchFamily="34" charset="0"/>
                <a:cs typeface="Arial" charset="0"/>
              </a:rPr>
              <a:t>Aufklärungspflichten:</a:t>
            </a:r>
          </a:p>
          <a:p>
            <a:pPr marL="0" lvl="0" indent="0" eaLnBrk="1" hangingPunct="1">
              <a:buClr>
                <a:srgbClr val="FFFFCC"/>
              </a:buClr>
            </a:pP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</a:t>
            </a:r>
            <a:r>
              <a:rPr lang="de-DE" sz="2400" kern="1200" dirty="0" smtClean="0">
                <a:effectLst/>
                <a:latin typeface="Tahoma" pitchFamily="34" charset="0"/>
                <a:cs typeface="Arial" charset="0"/>
              </a:rPr>
              <a:t>Der 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Behandelnde ist verpflichtet, den Patienten über </a:t>
            </a:r>
            <a:r>
              <a:rPr lang="de-DE" sz="2400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sämtliche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für die Einwilligung </a:t>
            </a:r>
            <a:r>
              <a:rPr lang="de-DE" sz="2400" kern="1200" dirty="0">
                <a:solidFill>
                  <a:srgbClr val="FFFF00"/>
                </a:solidFill>
                <a:effectLst/>
                <a:latin typeface="Tahoma" pitchFamily="34" charset="0"/>
                <a:cs typeface="Arial" charset="0"/>
              </a:rPr>
              <a:t>wesentlichen Umstände</a:t>
            </a:r>
            <a:r>
              <a:rPr lang="de-DE" sz="2400" kern="1200" dirty="0">
                <a:effectLst/>
                <a:latin typeface="Tahoma" pitchFamily="34" charset="0"/>
                <a:cs typeface="Arial" charset="0"/>
              </a:rPr>
              <a:t> aufzuklären.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„erlaubte Notfallzeit“ 30 min (EE 20 min plus 10 min </a:t>
            </a:r>
            <a:r>
              <a:rPr lang="de-DE" sz="2400" dirty="0" err="1" smtClean="0"/>
              <a:t>Wegezeit</a:t>
            </a:r>
            <a:r>
              <a:rPr lang="de-DE" sz="2400" dirty="0" smtClean="0"/>
              <a:t>)</a:t>
            </a:r>
          </a:p>
          <a:p>
            <a:r>
              <a:rPr lang="de-DE" sz="2400" dirty="0" err="1" smtClean="0"/>
              <a:t>Hypoxietoleranz</a:t>
            </a:r>
            <a:r>
              <a:rPr lang="de-DE" sz="2400" dirty="0" smtClean="0"/>
              <a:t> des kindlichen Gehirn 10, max. 18 Minuten</a:t>
            </a:r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Was wusste die Mutter über die Infrastruktur/Organisation der Einrichtung?</a:t>
            </a:r>
            <a:endParaRPr lang="de-DE" sz="3200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5508104" y="1700808"/>
            <a:ext cx="2664296" cy="30243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292080" y="1772816"/>
            <a:ext cx="2808312" cy="31683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4000" dirty="0">
                <a:effectLst/>
              </a:rPr>
              <a:t>„Der Storch weiß, wohin er fliegen soll..."</a:t>
            </a:r>
          </a:p>
          <a:p>
            <a:pPr lvl="1">
              <a:lnSpc>
                <a:spcPct val="90000"/>
              </a:lnSpc>
            </a:pPr>
            <a:r>
              <a:rPr lang="de-DE" sz="3600" dirty="0">
                <a:effectLst/>
              </a:rPr>
              <a:t>wir freuen uns, Ihnen als werdende Eltern </a:t>
            </a:r>
            <a:r>
              <a:rPr lang="de-DE" sz="3600" b="1" dirty="0">
                <a:solidFill>
                  <a:srgbClr val="FF0000"/>
                </a:solidFill>
                <a:effectLst/>
              </a:rPr>
              <a:t>rund um die Uhr</a:t>
            </a:r>
            <a:r>
              <a:rPr lang="de-DE" sz="3600" dirty="0">
                <a:solidFill>
                  <a:srgbClr val="FF0000"/>
                </a:solidFill>
                <a:effectLst/>
              </a:rPr>
              <a:t> </a:t>
            </a:r>
            <a:r>
              <a:rPr lang="de-DE" sz="3600" dirty="0">
                <a:effectLst/>
              </a:rPr>
              <a:t>mit Rat und Tat </a:t>
            </a:r>
            <a:r>
              <a:rPr lang="de-DE" sz="3600" b="1" dirty="0">
                <a:solidFill>
                  <a:srgbClr val="FF0000"/>
                </a:solidFill>
                <a:effectLst/>
              </a:rPr>
              <a:t>kompetent</a:t>
            </a:r>
            <a:r>
              <a:rPr lang="de-DE" sz="3600" dirty="0">
                <a:effectLst/>
              </a:rPr>
              <a:t> und fürsorglich zur Seite zu stehen</a:t>
            </a:r>
            <a:r>
              <a:rPr lang="de-DE" sz="3600" dirty="0" smtClean="0">
                <a:effectLst/>
              </a:rPr>
              <a:t>.</a:t>
            </a:r>
            <a:endParaRPr lang="de-DE" sz="3600" dirty="0">
              <a:effectLst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/>
              <a:t>Herzlich Willkommen im XXX Klinikum</a:t>
            </a:r>
          </a:p>
        </p:txBody>
      </p:sp>
    </p:spTree>
    <p:extLst>
      <p:ext uri="{BB962C8B-B14F-4D97-AF65-F5344CB8AC3E}">
        <p14:creationId xmlns:p14="http://schemas.microsoft.com/office/powerpoint/2010/main" val="310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0585"/>
            <a:ext cx="7876904" cy="39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93296"/>
            <a:ext cx="4468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76" y="836712"/>
            <a:ext cx="7772400" cy="2051800"/>
          </a:xfrm>
        </p:spPr>
        <p:txBody>
          <a:bodyPr>
            <a:noAutofit/>
          </a:bodyPr>
          <a:lstStyle/>
          <a:p>
            <a:r>
              <a:rPr lang="de-DE" sz="4400" dirty="0" smtClean="0">
                <a:solidFill>
                  <a:schemeClr val="tx1"/>
                </a:solidFill>
              </a:rPr>
              <a:t>Patientenschädigung</a:t>
            </a:r>
            <a:endParaRPr lang="de-DE" sz="4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in Gegenwart wissentlich geschaffener  „Billigstrukturen</a:t>
            </a:r>
            <a:r>
              <a:rPr lang="de-DE" sz="2400" dirty="0"/>
              <a:t>“.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347864" y="4581128"/>
            <a:ext cx="54006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Nosokomiale 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Infektionen</a:t>
            </a:r>
          </a:p>
          <a:p>
            <a:r>
              <a:rPr lang="de-DE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Wesentlicher Umstand: </a:t>
            </a:r>
            <a:r>
              <a:rPr lang="de-DE" sz="2800" dirty="0" smtClean="0">
                <a:solidFill>
                  <a:srgbClr val="FFFF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Personalbesetzung auf der Intensivstation</a:t>
            </a:r>
            <a:endParaRPr lang="de-DE" sz="2800" dirty="0">
              <a:solidFill>
                <a:srgbClr val="FFFF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86" name="Picture 2" descr="P1030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7987" name="Line 3"/>
          <p:cNvSpPr>
            <a:spLocks noChangeShapeType="1"/>
          </p:cNvSpPr>
          <p:nvPr/>
        </p:nvSpPr>
        <p:spPr bwMode="auto">
          <a:xfrm flipH="1">
            <a:off x="4787900" y="1916113"/>
            <a:ext cx="792163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4787900" y="5949280"/>
            <a:ext cx="3097038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>
                <a:solidFill>
                  <a:srgbClr val="FFFFFF"/>
                </a:solidFill>
              </a:rPr>
              <a:t>Händesdesinfektion</a:t>
            </a:r>
            <a:r>
              <a:rPr lang="de-DE" altLang="de-DE" b="1" dirty="0">
                <a:solidFill>
                  <a:srgbClr val="FFFFFF"/>
                </a:solidFill>
              </a:rPr>
              <a:t>: Compliance 40-60%!</a:t>
            </a: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4859338" y="1517606"/>
            <a:ext cx="1801900" cy="3693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937994" name="Text Box 10"/>
          <p:cNvSpPr txBox="1">
            <a:spLocks noChangeArrowheads="1"/>
          </p:cNvSpPr>
          <p:nvPr/>
        </p:nvSpPr>
        <p:spPr bwMode="auto">
          <a:xfrm>
            <a:off x="3995936" y="4941168"/>
            <a:ext cx="2808288" cy="6413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</a:t>
            </a:r>
            <a:r>
              <a:rPr lang="en-US" altLang="de-DE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Pflegekraft</a:t>
            </a:r>
            <a:r>
              <a:rPr lang="en-US" alt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/Patient </a:t>
            </a:r>
            <a:r>
              <a:rPr lang="en-US" altLang="de-DE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Schlüssel</a:t>
            </a:r>
            <a:r>
              <a:rPr lang="en-US" altLang="de-D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1/4</a:t>
            </a:r>
            <a:endParaRPr lang="de-DE" altLang="de-DE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0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„Patienten und Angehörige wissen in der Regel nicht, ob sie auf einer Station behandelt werden, die ausreichend personell besetzt ist.“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876256" cy="504953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76256" y="6165304"/>
            <a:ext cx="2051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FF00"/>
                </a:solidFill>
                <a:latin typeface="+mn-lt"/>
              </a:rPr>
              <a:t>FAZ, 26.7.2017</a:t>
            </a:r>
            <a:endParaRPr lang="de-DE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2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2" name="Picture 2" descr="bu_innere_grundriss_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00"/>
            <a:ext cx="8064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AutoShape 3"/>
          <p:cNvSpPr>
            <a:spLocks noChangeArrowheads="1"/>
          </p:cNvSpPr>
          <p:nvPr/>
        </p:nvSpPr>
        <p:spPr bwMode="auto">
          <a:xfrm>
            <a:off x="1908175" y="3284538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2051050" y="2276475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5" name="AutoShape 5"/>
          <p:cNvSpPr>
            <a:spLocks noChangeArrowheads="1"/>
          </p:cNvSpPr>
          <p:nvPr/>
        </p:nvSpPr>
        <p:spPr bwMode="auto">
          <a:xfrm>
            <a:off x="3851275" y="1773238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5364163" y="3789363"/>
            <a:ext cx="2016125" cy="280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7" name="Rectangle 7"/>
          <p:cNvSpPr>
            <a:spLocks noChangeArrowheads="1"/>
          </p:cNvSpPr>
          <p:nvPr/>
        </p:nvSpPr>
        <p:spPr bwMode="auto">
          <a:xfrm>
            <a:off x="3708400" y="5084763"/>
            <a:ext cx="1655763" cy="1512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761863" y="1933527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711203" y="3516340"/>
            <a:ext cx="1008063" cy="3667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14091" name="Text Box 11"/>
          <p:cNvSpPr txBox="1">
            <a:spLocks noChangeArrowheads="1"/>
          </p:cNvSpPr>
          <p:nvPr/>
        </p:nvSpPr>
        <p:spPr bwMode="auto">
          <a:xfrm>
            <a:off x="784045" y="2420938"/>
            <a:ext cx="1008063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>
                <a:solidFill>
                  <a:srgbClr val="FFFF00"/>
                </a:solidFill>
              </a:rPr>
              <a:t>MRSA</a:t>
            </a:r>
          </a:p>
        </p:txBody>
      </p:sp>
      <p:sp>
        <p:nvSpPr>
          <p:cNvPr id="814092" name="Text Box 12"/>
          <p:cNvSpPr txBox="1">
            <a:spLocks noChangeArrowheads="1"/>
          </p:cNvSpPr>
          <p:nvPr/>
        </p:nvSpPr>
        <p:spPr bwMode="auto">
          <a:xfrm>
            <a:off x="4211960" y="1750171"/>
            <a:ext cx="1008063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14093" name="Text Box 13"/>
          <p:cNvSpPr txBox="1">
            <a:spLocks noChangeArrowheads="1"/>
          </p:cNvSpPr>
          <p:nvPr/>
        </p:nvSpPr>
        <p:spPr bwMode="auto">
          <a:xfrm>
            <a:off x="748282" y="1804472"/>
            <a:ext cx="1008063" cy="3693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73879" y="5084763"/>
            <a:ext cx="4825131" cy="1717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de-DE" altLang="de-D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Nichtleistung geht vor Schlechtleistung</a:t>
            </a:r>
          </a:p>
          <a:p>
            <a:pPr>
              <a:spcBef>
                <a:spcPct val="20000"/>
              </a:spcBef>
              <a:buClr>
                <a:srgbClr val="FFFFCC"/>
              </a:buClr>
              <a:buSzPct val="70000"/>
            </a:pPr>
            <a:r>
              <a:rPr lang="de-DE" alt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aber</a:t>
            </a:r>
          </a:p>
          <a:p>
            <a:pPr>
              <a:spcBef>
                <a:spcPct val="20000"/>
              </a:spcBef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de-DE" alt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de-DE" altLang="de-D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Schlechtleistung wird bezahlt</a:t>
            </a:r>
            <a:endParaRPr lang="de-DE" altLang="de-DE" sz="1200" dirty="0">
              <a:solidFill>
                <a:srgbClr val="FFFF00"/>
              </a:solidFill>
            </a:endParaRPr>
          </a:p>
        </p:txBody>
      </p:sp>
      <p:sp>
        <p:nvSpPr>
          <p:cNvPr id="3" name="Stern mit 5 Zacken 2"/>
          <p:cNvSpPr/>
          <p:nvPr/>
        </p:nvSpPr>
        <p:spPr>
          <a:xfrm>
            <a:off x="3501343" y="1711612"/>
            <a:ext cx="349932" cy="27752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355976" y="500120"/>
            <a:ext cx="396044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nach geplanter Darm OP, Pat hat einen </a:t>
            </a:r>
            <a:r>
              <a:rPr lang="de-DE" dirty="0" err="1" smtClean="0"/>
              <a:t>Epiduralkatheter</a:t>
            </a:r>
            <a:endParaRPr lang="de-DE" dirty="0" smtClean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779912" y="1124744"/>
            <a:ext cx="648072" cy="64849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muss nicht immer schief gehen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3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2" name="Picture 2" descr="bu_innere_grundriss_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6" y="38100"/>
            <a:ext cx="80645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AutoShape 3"/>
          <p:cNvSpPr>
            <a:spLocks noChangeArrowheads="1"/>
          </p:cNvSpPr>
          <p:nvPr/>
        </p:nvSpPr>
        <p:spPr bwMode="auto">
          <a:xfrm>
            <a:off x="1908175" y="3284538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4" name="AutoShape 4"/>
          <p:cNvSpPr>
            <a:spLocks noChangeArrowheads="1"/>
          </p:cNvSpPr>
          <p:nvPr/>
        </p:nvSpPr>
        <p:spPr bwMode="auto">
          <a:xfrm>
            <a:off x="2051050" y="2276475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5" name="AutoShape 5"/>
          <p:cNvSpPr>
            <a:spLocks noChangeArrowheads="1"/>
          </p:cNvSpPr>
          <p:nvPr/>
        </p:nvSpPr>
        <p:spPr bwMode="auto">
          <a:xfrm>
            <a:off x="3851275" y="1773238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5364163" y="3789363"/>
            <a:ext cx="2016125" cy="2808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7" name="Rectangle 7"/>
          <p:cNvSpPr>
            <a:spLocks noChangeArrowheads="1"/>
          </p:cNvSpPr>
          <p:nvPr/>
        </p:nvSpPr>
        <p:spPr bwMode="auto">
          <a:xfrm>
            <a:off x="3708400" y="5084763"/>
            <a:ext cx="1655763" cy="15128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814089" name="AutoShape 9"/>
          <p:cNvSpPr>
            <a:spLocks noChangeArrowheads="1"/>
          </p:cNvSpPr>
          <p:nvPr/>
        </p:nvSpPr>
        <p:spPr bwMode="auto">
          <a:xfrm>
            <a:off x="1761863" y="1933527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814090" name="Text Box 10"/>
          <p:cNvSpPr txBox="1">
            <a:spLocks noChangeArrowheads="1"/>
          </p:cNvSpPr>
          <p:nvPr/>
        </p:nvSpPr>
        <p:spPr bwMode="auto">
          <a:xfrm>
            <a:off x="711203" y="3516340"/>
            <a:ext cx="1008063" cy="3667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14091" name="Text Box 11"/>
          <p:cNvSpPr txBox="1">
            <a:spLocks noChangeArrowheads="1"/>
          </p:cNvSpPr>
          <p:nvPr/>
        </p:nvSpPr>
        <p:spPr bwMode="auto">
          <a:xfrm>
            <a:off x="784045" y="2420938"/>
            <a:ext cx="1008063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>
                <a:solidFill>
                  <a:srgbClr val="FFFF00"/>
                </a:solidFill>
              </a:rPr>
              <a:t>MRSA</a:t>
            </a:r>
          </a:p>
        </p:txBody>
      </p:sp>
      <p:sp>
        <p:nvSpPr>
          <p:cNvPr id="814092" name="Text Box 12"/>
          <p:cNvSpPr txBox="1">
            <a:spLocks noChangeArrowheads="1"/>
          </p:cNvSpPr>
          <p:nvPr/>
        </p:nvSpPr>
        <p:spPr bwMode="auto">
          <a:xfrm>
            <a:off x="4211960" y="1750171"/>
            <a:ext cx="1008063" cy="3667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814093" name="Text Box 13"/>
          <p:cNvSpPr txBox="1">
            <a:spLocks noChangeArrowheads="1"/>
          </p:cNvSpPr>
          <p:nvPr/>
        </p:nvSpPr>
        <p:spPr bwMode="auto">
          <a:xfrm>
            <a:off x="748282" y="1804472"/>
            <a:ext cx="1008063" cy="36933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FFFF00"/>
                </a:solidFill>
              </a:rPr>
              <a:t>MRSA</a:t>
            </a:r>
            <a:endParaRPr lang="de-DE" altLang="de-DE" dirty="0">
              <a:solidFill>
                <a:srgbClr val="FFFF00"/>
              </a:solidFill>
            </a:endParaRPr>
          </a:p>
        </p:txBody>
      </p:sp>
      <p:sp>
        <p:nvSpPr>
          <p:cNvPr id="3" name="Stern mit 5 Zacken 2"/>
          <p:cNvSpPr/>
          <p:nvPr/>
        </p:nvSpPr>
        <p:spPr>
          <a:xfrm>
            <a:off x="3501343" y="1711612"/>
            <a:ext cx="349932" cy="27752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779912" y="1340768"/>
            <a:ext cx="827494" cy="432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19073" y="4581128"/>
            <a:ext cx="7776666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/>
              <a:t>Aufklärungsziel, den Patienten über sämtliche für die Einwilligung </a:t>
            </a:r>
            <a:r>
              <a:rPr lang="de-DE" sz="2800" dirty="0">
                <a:solidFill>
                  <a:srgbClr val="FFFF00"/>
                </a:solidFill>
              </a:rPr>
              <a:t>wesentliche Umstände </a:t>
            </a:r>
            <a:r>
              <a:rPr lang="de-DE" sz="2800" dirty="0"/>
              <a:t>aufzuklären, wird verfehlt bei fehlender einrichtungsbezogener Patientenaufklärung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35299" y="499308"/>
            <a:ext cx="396044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nach geplanter Darm OP, Pat hat einen </a:t>
            </a:r>
            <a:r>
              <a:rPr lang="de-DE" dirty="0" err="1" smtClean="0"/>
              <a:t>Epiduralkatheter</a:t>
            </a:r>
            <a:endParaRPr lang="de-DE" dirty="0" smtClean="0"/>
          </a:p>
          <a:p>
            <a:pPr algn="ctr"/>
            <a:r>
              <a:rPr lang="de-DE" dirty="0" smtClean="0"/>
              <a:t>Patient entwickelt </a:t>
            </a:r>
            <a:r>
              <a:rPr lang="de-DE" dirty="0" smtClean="0">
                <a:solidFill>
                  <a:srgbClr val="FFFF00"/>
                </a:solidFill>
              </a:rPr>
              <a:t>Abszess am Rückenmark</a:t>
            </a:r>
            <a:r>
              <a:rPr lang="de-DE" dirty="0" smtClean="0"/>
              <a:t>, Erreger: MRSA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/>
              <a:t>1) Dem Patienten ist auf Verlangen unverzüglich Einsicht in die vollständige, </a:t>
            </a:r>
            <a:r>
              <a:rPr lang="de-DE" dirty="0">
                <a:solidFill>
                  <a:srgbClr val="FF0000"/>
                </a:solidFill>
              </a:rPr>
              <a:t>ihn betreffende Patientenakte zu gewähren</a:t>
            </a:r>
            <a:r>
              <a:rPr lang="de-DE" dirty="0"/>
              <a:t>, soweit der Einsichtnahme nicht erhebliche therapeutische Gründe oder sonstige erhebliche Rechte Dritter entgegenstehen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§ 630g Einsichtnahme in die Patientenakte </a:t>
            </a:r>
          </a:p>
        </p:txBody>
      </p:sp>
    </p:spTree>
    <p:extLst>
      <p:ext uri="{BB962C8B-B14F-4D97-AF65-F5344CB8AC3E}">
        <p14:creationId xmlns:p14="http://schemas.microsoft.com/office/powerpoint/2010/main" val="4418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Arzthaftungsrecht würde „der Grundsatz der Waffengleichheit“  zwischen den Parteien </a:t>
            </a:r>
            <a:r>
              <a:rPr lang="de-DE" sz="2400" dirty="0" smtClean="0"/>
              <a:t>gelten</a:t>
            </a:r>
          </a:p>
          <a:p>
            <a:pPr lvl="1"/>
            <a:r>
              <a:rPr lang="de-DE" sz="3200" dirty="0" smtClean="0"/>
              <a:t>ABER</a:t>
            </a:r>
          </a:p>
          <a:p>
            <a:r>
              <a:rPr lang="de-DE" sz="2400" dirty="0"/>
              <a:t>E</a:t>
            </a:r>
            <a:r>
              <a:rPr lang="de-DE" sz="2400" dirty="0" smtClean="0"/>
              <a:t>s ist für </a:t>
            </a:r>
            <a:r>
              <a:rPr lang="de-DE" sz="2400" dirty="0"/>
              <a:t>den Patienten, bzw. seine Angehörige in der Gerichtspraxis häufig sehr schwer, bis unmöglich gleichwertige „Waffen“ überhaupt in die Hände zu bekommen – bei „</a:t>
            </a:r>
            <a:r>
              <a:rPr lang="de-DE" sz="2400" dirty="0">
                <a:solidFill>
                  <a:srgbClr val="FF0000"/>
                </a:solidFill>
              </a:rPr>
              <a:t>Ungleichheit </a:t>
            </a:r>
            <a:r>
              <a:rPr lang="de-DE" sz="2400" dirty="0" smtClean="0">
                <a:solidFill>
                  <a:srgbClr val="FF0000"/>
                </a:solidFill>
              </a:rPr>
              <a:t>der Parteien </a:t>
            </a:r>
            <a:r>
              <a:rPr lang="de-DE" sz="2400" dirty="0">
                <a:solidFill>
                  <a:srgbClr val="FF0000"/>
                </a:solidFill>
              </a:rPr>
              <a:t>im Zugang zum </a:t>
            </a:r>
            <a:r>
              <a:rPr lang="de-DE" sz="2400" dirty="0" smtClean="0">
                <a:solidFill>
                  <a:srgbClr val="FF0000"/>
                </a:solidFill>
              </a:rPr>
              <a:t>Prozessstoff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„Grundsatz </a:t>
            </a:r>
            <a:r>
              <a:rPr lang="de-DE" sz="3200" dirty="0"/>
              <a:t>der Waffengleichheit“  zwischen den </a:t>
            </a:r>
            <a:r>
              <a:rPr lang="de-DE" sz="3200" dirty="0" smtClean="0"/>
              <a:t>Parteien? 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980362" y="5750004"/>
            <a:ext cx="7344816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FF00"/>
                </a:solidFill>
              </a:rPr>
              <a:t>Schultze-</a:t>
            </a:r>
            <a:r>
              <a:rPr lang="de-DE" sz="1400" dirty="0" err="1">
                <a:solidFill>
                  <a:srgbClr val="FFFF00"/>
                </a:solidFill>
              </a:rPr>
              <a:t>Zeu</a:t>
            </a:r>
            <a:r>
              <a:rPr lang="de-DE" sz="1400" dirty="0">
                <a:solidFill>
                  <a:srgbClr val="FFFF00"/>
                </a:solidFill>
              </a:rPr>
              <a:t> R, </a:t>
            </a:r>
            <a:r>
              <a:rPr lang="de-DE" sz="1400" dirty="0" err="1">
                <a:solidFill>
                  <a:srgbClr val="FFFF00"/>
                </a:solidFill>
              </a:rPr>
              <a:t>Riehn</a:t>
            </a:r>
            <a:r>
              <a:rPr lang="de-DE" sz="1400" dirty="0">
                <a:solidFill>
                  <a:srgbClr val="FFFF00"/>
                </a:solidFill>
              </a:rPr>
              <a:t> H (2012) Die haftungsrechtliche Bedeutung des novellierten § 23 Infektionsschutzgesetz unter besonderer Berücksichtigung der KRINKO-Empfehlung zur Prävention nosokomialer Infektionen in Krankenhäusern. VersR 2012, Heft 28: 1208-1215</a:t>
            </a:r>
          </a:p>
        </p:txBody>
      </p:sp>
    </p:spTree>
    <p:extLst>
      <p:ext uri="{BB962C8B-B14F-4D97-AF65-F5344CB8AC3E}">
        <p14:creationId xmlns:p14="http://schemas.microsoft.com/office/powerpoint/2010/main" val="6275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34" y="188640"/>
            <a:ext cx="7143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252409" cy="407479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de-DE" dirty="0" smtClean="0"/>
              <a:t>hne </a:t>
            </a:r>
            <a:r>
              <a:rPr lang="de-DE" dirty="0"/>
              <a:t>Kenntnis </a:t>
            </a:r>
            <a:r>
              <a:rPr lang="de-DE" dirty="0" smtClean="0"/>
              <a:t>von </a:t>
            </a:r>
            <a:r>
              <a:rPr lang="de-DE" dirty="0"/>
              <a:t>außerhalb der Patientenakte dokumentierten </a:t>
            </a:r>
            <a:r>
              <a:rPr lang="de-DE" dirty="0" smtClean="0"/>
              <a:t>Daten zur Infrastruktur in der konkreten Behandlung </a:t>
            </a:r>
            <a:r>
              <a:rPr lang="de-DE" dirty="0" smtClean="0">
                <a:solidFill>
                  <a:srgbClr val="FF0000"/>
                </a:solidFill>
              </a:rPr>
              <a:t>muss </a:t>
            </a:r>
            <a:r>
              <a:rPr lang="de-DE" dirty="0">
                <a:solidFill>
                  <a:srgbClr val="FF0000"/>
                </a:solidFill>
              </a:rPr>
              <a:t>auch ein Gutachter im Dunkeln tappen</a:t>
            </a:r>
            <a:r>
              <a:rPr lang="de-DE" dirty="0"/>
              <a:t>, wenn er sich zur Frage der Vermeidbarkeit einer </a:t>
            </a:r>
            <a:r>
              <a:rPr lang="de-DE" dirty="0" smtClean="0"/>
              <a:t>Patientenschädigung </a:t>
            </a:r>
            <a:r>
              <a:rPr lang="de-DE" dirty="0"/>
              <a:t>äußern </a:t>
            </a:r>
            <a:r>
              <a:rPr lang="de-DE" dirty="0" smtClean="0"/>
              <a:t>soll.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Auch </a:t>
            </a:r>
            <a:r>
              <a:rPr lang="de-DE" dirty="0"/>
              <a:t>ein Gutachter </a:t>
            </a:r>
            <a:r>
              <a:rPr lang="de-DE" dirty="0" smtClean="0"/>
              <a:t>tappt im Dunkeln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6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Reaktionen auf das </a:t>
            </a:r>
            <a:r>
              <a:rPr lang="de-DE" dirty="0" err="1"/>
              <a:t>PatientenrechteG</a:t>
            </a:r>
            <a:r>
              <a:rPr lang="de-DE" dirty="0"/>
              <a:t> in der </a:t>
            </a:r>
            <a:r>
              <a:rPr lang="de-DE" dirty="0" smtClean="0"/>
              <a:t>Forensik: Aus der Sicht des betroffenen Arztes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6" y="1484784"/>
            <a:ext cx="7705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2"/>
            <a:ext cx="65293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muss nicht immer schief gehen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Das kann aber - nie und nimmer - IMMER gut gehen!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058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1259632" y="6165304"/>
            <a:ext cx="7162800" cy="288032"/>
          </a:xfrm>
        </p:spPr>
        <p:txBody>
          <a:bodyPr/>
          <a:lstStyle/>
          <a:p>
            <a:r>
              <a:rPr lang="de-DE" dirty="0"/>
              <a:t>Naumann HH (1972) Kopf- und Hals-Chirurgie Bd.1, S. 401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9973" y="4869160"/>
            <a:ext cx="8075432" cy="1008112"/>
          </a:xfrm>
        </p:spPr>
        <p:txBody>
          <a:bodyPr>
            <a:normAutofit fontScale="90000"/>
          </a:bodyPr>
          <a:lstStyle/>
          <a:p>
            <a:r>
              <a:rPr lang="de-DE" sz="2700" b="1" dirty="0"/>
              <a:t>„In dieser Situation ist ohne zu Zögern, gegebenenfalls ohne Beachtung der Asepsis, die Wunde zu öffnen und das Hämatom auszuräumen.“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dirty="0"/>
          </a:p>
        </p:txBody>
      </p:sp>
      <p:pic>
        <p:nvPicPr>
          <p:cNvPr id="5" name="Picture 2050" descr="Haematom_nach_Strumekto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61678"/>
            <a:ext cx="3960440" cy="468773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Reaktionen auf das </a:t>
            </a:r>
            <a:r>
              <a:rPr lang="de-DE" dirty="0" err="1"/>
              <a:t>PatientenrechteG</a:t>
            </a:r>
            <a:r>
              <a:rPr lang="de-DE" dirty="0"/>
              <a:t> in der </a:t>
            </a:r>
            <a:r>
              <a:rPr lang="de-DE" dirty="0" smtClean="0"/>
              <a:t>Forensik: Aus der Sicht des betroffenen Arztes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6" y="1484784"/>
            <a:ext cx="7705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17232"/>
            <a:ext cx="65293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2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7" y="2276872"/>
            <a:ext cx="8838987" cy="25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5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1655</Words>
  <Application>Microsoft Office PowerPoint</Application>
  <PresentationFormat>Bildschirmpräsentation (4:3)</PresentationFormat>
  <Paragraphs>172</Paragraphs>
  <Slides>55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55</vt:i4>
      </vt:variant>
    </vt:vector>
  </HeadingPairs>
  <TitlesOfParts>
    <vt:vector size="57" baseType="lpstr">
      <vt:lpstr>Deimos</vt:lpstr>
      <vt:lpstr>1_Deimos</vt:lpstr>
      <vt:lpstr>PowerPoint-Präsentation</vt:lpstr>
      <vt:lpstr>Pauschalierte Vergütungssysteme</vt:lpstr>
      <vt:lpstr>PowerPoint-Präsentation</vt:lpstr>
      <vt:lpstr>Konflikt Patientensicherheit vs. Sparen/Gewinnoptimierung</vt:lpstr>
      <vt:lpstr>Das muss nicht immer schief gehen</vt:lpstr>
      <vt:lpstr>Das muss nicht immer schief gehen</vt:lpstr>
      <vt:lpstr>„In dieser Situation ist ohne zu Zögern, gegebenenfalls ohne Beachtung der Asepsis, die Wunde zu öffnen und das Hämatom auszuräumen.“ </vt:lpstr>
      <vt:lpstr>PowerPoint-Präsentation</vt:lpstr>
      <vt:lpstr>PowerPoint-Präsentation</vt:lpstr>
      <vt:lpstr>PatientenrechteG: § 630e Aufklärungspflichten</vt:lpstr>
      <vt:lpstr>Einlassung des Dienstarzt (Assistenzarzt Innere Medizin)</vt:lpstr>
      <vt:lpstr>PatientenrechteG: § 630e Aufklärungspflichten</vt:lpstr>
      <vt:lpstr>Patientenschädigung</vt:lpstr>
      <vt:lpstr>Stilles Sterben im Aufwachraum – Organisationsverschulden mit Todesfolge Zinka B, Neelmeier T (2013) Archiv für Kriminologie 232: 17-33</vt:lpstr>
      <vt:lpstr>Das muss nicht immer schief gehen</vt:lpstr>
      <vt:lpstr>Das muss nicht immer schief gehen</vt:lpstr>
      <vt:lpstr>Stilles Sterben im Aufwachraum – Organisationsverschulden mit Todesfolge Zinka B, Neelmeier T (2013) Archiv für Kriminologie 232: 17-33</vt:lpstr>
      <vt:lpstr>Was wusste der Patient über die Infrastruktur/Organisation der Einrichtung?</vt:lpstr>
      <vt:lpstr>Entwertung der Einwilligung</vt:lpstr>
      <vt:lpstr>Einwilligung des Patienten in die Behandlung wird entwertet</vt:lpstr>
      <vt:lpstr>Patientenschädigung</vt:lpstr>
      <vt:lpstr>PowerPoint-Präsentation</vt:lpstr>
      <vt:lpstr>PowerPoint-Präsentation</vt:lpstr>
      <vt:lpstr>Gefahr bei jeder Sedierung:  durch Sauerstoffmangel bedingter (hypoxischer) Herz-Kreislaufstillstand </vt:lpstr>
      <vt:lpstr>Die Sedierung muss - zusätzlich zu dem endoskopierenden Arzt –  von einem 2. Arzt geführt werden</vt:lpstr>
      <vt:lpstr>PowerPoint-Präsentation</vt:lpstr>
      <vt:lpstr>Ökonomische Überlegungen zur Betriebskostensenkung kollidieren zentral mit den Anliegen der Patientensicherheit </vt:lpstr>
      <vt:lpstr>PowerPoint-Präsentation</vt:lpstr>
      <vt:lpstr>Was wusste der Patient über die Infrastruktur/Organisation der Einrichtung?</vt:lpstr>
      <vt:lpstr>PowerPoint-Präsentation</vt:lpstr>
      <vt:lpstr>Diese Aufklärung ist unvollständig …</vt:lpstr>
      <vt:lpstr>Wesentliche Umstände: Aufklärung bei geplanter Substandardversorgung</vt:lpstr>
      <vt:lpstr>Palandt-Weidenkaff, BGB, 75. Aufl. 2016, § 630e Rn. 2</vt:lpstr>
      <vt:lpstr>PowerPoint-Präsentation</vt:lpstr>
      <vt:lpstr>Patientenschädigung</vt:lpstr>
      <vt:lpstr>Medizinische Tatsache  (gesichertes unbestreitbares Wissen)  Während jeder Geburt kann es  jederzeit ohne Vorwarnung  notwendig werden,  eine Not-Sectio durchzuführen</vt:lpstr>
      <vt:lpstr>Für eine Notsectio notwendig</vt:lpstr>
      <vt:lpstr>Hypoxietoleranz des kindlichen Gehirns Vetter K (2003) Geburtseinleitung und EE-Zeit kritisch betrachtet. Frauenarzt 44: 630-631</vt:lpstr>
      <vt:lpstr>PowerPoint-Präsentation</vt:lpstr>
      <vt:lpstr>S1-Leitlinie 087-001: Empfehlungen für die strukturellen Voraussetzungen der perinatologischen Versorgung in Deutschland - aktueller Stand:05/2015</vt:lpstr>
      <vt:lpstr>Leitliniengerechte Hypoxieschädigung</vt:lpstr>
      <vt:lpstr>EE Zeit ist das Ergebnis eines Konsensverfahrens</vt:lpstr>
      <vt:lpstr>Was wusste die Mutter über die Infrastruktur/Organisation der Einrichtung?</vt:lpstr>
      <vt:lpstr>Herzlich Willkommen im XXX Klinikum</vt:lpstr>
      <vt:lpstr>PowerPoint-Präsentation</vt:lpstr>
      <vt:lpstr>Patientenschädigung</vt:lpstr>
      <vt:lpstr>PowerPoint-Präsentation</vt:lpstr>
      <vt:lpstr>„Patienten und Angehörige wissen in der Regel nicht, ob sie auf einer Station behandelt werden, die ausreichend personell besetzt ist.“</vt:lpstr>
      <vt:lpstr>PowerPoint-Präsentation</vt:lpstr>
      <vt:lpstr>PowerPoint-Präsentation</vt:lpstr>
      <vt:lpstr>§ 630g Einsichtnahme in die Patientenakte </vt:lpstr>
      <vt:lpstr>„Grundsatz der Waffengleichheit“  zwischen den Parteien? </vt:lpstr>
      <vt:lpstr>PowerPoint-Präsentation</vt:lpstr>
      <vt:lpstr>Auch ein Gutachter tappt im Dunkeln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Prof. Schulte-Sasse</dc:creator>
  <cp:lastModifiedBy>Prof. Schulte-Sasse</cp:lastModifiedBy>
  <cp:revision>694</cp:revision>
  <dcterms:created xsi:type="dcterms:W3CDTF">2011-06-27T06:36:54Z</dcterms:created>
  <dcterms:modified xsi:type="dcterms:W3CDTF">2017-11-18T07:17:20Z</dcterms:modified>
</cp:coreProperties>
</file>