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4" r:id="rId4"/>
  </p:sldMasterIdLst>
  <p:notesMasterIdLst>
    <p:notesMasterId r:id="rId26"/>
  </p:notesMasterIdLst>
  <p:handoutMasterIdLst>
    <p:handoutMasterId r:id="rId27"/>
  </p:handoutMasterIdLst>
  <p:sldIdLst>
    <p:sldId id="256" r:id="rId5"/>
    <p:sldId id="512" r:id="rId6"/>
    <p:sldId id="522" r:id="rId7"/>
    <p:sldId id="511" r:id="rId8"/>
    <p:sldId id="523" r:id="rId9"/>
    <p:sldId id="525" r:id="rId10"/>
    <p:sldId id="524" r:id="rId11"/>
    <p:sldId id="498" r:id="rId12"/>
    <p:sldId id="393" r:id="rId13"/>
    <p:sldId id="428" r:id="rId14"/>
    <p:sldId id="500" r:id="rId15"/>
    <p:sldId id="429" r:id="rId16"/>
    <p:sldId id="430" r:id="rId17"/>
    <p:sldId id="501" r:id="rId18"/>
    <p:sldId id="504" r:id="rId19"/>
    <p:sldId id="507" r:id="rId20"/>
    <p:sldId id="508" r:id="rId21"/>
    <p:sldId id="505" r:id="rId22"/>
    <p:sldId id="514" r:id="rId23"/>
    <p:sldId id="515" r:id="rId24"/>
    <p:sldId id="510" r:id="rId25"/>
  </p:sldIdLst>
  <p:sldSz cx="9144000" cy="6858000" type="screen4x3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ECFF"/>
    <a:srgbClr val="008000"/>
    <a:srgbClr val="00FF00"/>
    <a:srgbClr val="FFFF00"/>
    <a:srgbClr val="0000FF"/>
    <a:srgbClr val="FF99FF"/>
    <a:srgbClr val="9999FF"/>
    <a:srgbClr val="D1EBF7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98" autoAdjust="0"/>
    <p:restoredTop sz="95088" autoAdjust="0"/>
  </p:normalViewPr>
  <p:slideViewPr>
    <p:cSldViewPr showGuides="1">
      <p:cViewPr>
        <p:scale>
          <a:sx n="80" d="100"/>
          <a:sy n="80" d="100"/>
        </p:scale>
        <p:origin x="-1795" y="-158"/>
      </p:cViewPr>
      <p:guideLst>
        <p:guide orient="horz" pos="2115"/>
        <p:guide orient="horz" pos="2205"/>
        <p:guide orient="horz" pos="1162"/>
        <p:guide orient="horz" pos="1071"/>
        <p:guide orient="horz" pos="119"/>
        <p:guide orient="horz" pos="3249"/>
        <p:guide orient="horz" pos="4201"/>
        <p:guide orient="horz" pos="3158"/>
        <p:guide pos="2835"/>
        <p:guide pos="2925"/>
        <p:guide pos="1519"/>
        <p:guide pos="1429"/>
        <p:guide pos="113"/>
        <p:guide pos="4241"/>
        <p:guide pos="4332"/>
        <p:guide pos="5647"/>
      </p:guideLst>
    </p:cSldViewPr>
  </p:slideViewPr>
  <p:outlineViewPr>
    <p:cViewPr>
      <p:scale>
        <a:sx n="33" d="100"/>
        <a:sy n="33" d="100"/>
      </p:scale>
      <p:origin x="0" y="89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12" d="100"/>
          <a:sy n="112" d="100"/>
        </p:scale>
        <p:origin x="-1380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3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1"/>
          <c:order val="1"/>
          <c:tx>
            <c:strRef>
              <c:f>ALLES!$J$59:$J$61</c:f>
              <c:strCache>
                <c:ptCount val="1"/>
                <c:pt idx="0">
                  <c:v>67% 6% 27%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7.128171478565179E-2"/>
                  <c:y val="0.1320745844269466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5633420822397201E-2"/>
                  <c:y val="2.1106736657917761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2852362204724409E-2"/>
                  <c:y val="6.12693205016039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ALLES!$H$59:$H$61</c:f>
              <c:strCache>
                <c:ptCount val="3"/>
                <c:pt idx="0">
                  <c:v>Kein Behandlungsfehler </c:v>
                </c:pt>
                <c:pt idx="1">
                  <c:v>Behandlungsfehler bejaht, Kausalität verneint</c:v>
                </c:pt>
                <c:pt idx="2">
                  <c:v>Behandlungsfehler und Kausalität bejaht</c:v>
                </c:pt>
              </c:strCache>
            </c:strRef>
          </c:cat>
          <c:val>
            <c:numRef>
              <c:f>ALLES!$I$59:$I$61</c:f>
              <c:numCache>
                <c:formatCode>General</c:formatCode>
                <c:ptCount val="3"/>
                <c:pt idx="0">
                  <c:v>1633</c:v>
                </c:pt>
                <c:pt idx="1">
                  <c:v>158</c:v>
                </c:pt>
                <c:pt idx="2">
                  <c:v>659</c:v>
                </c:pt>
              </c:numCache>
            </c:numRef>
          </c:val>
        </c:ser>
        <c:ser>
          <c:idx val="0"/>
          <c:order val="0"/>
          <c:tx>
            <c:strRef>
              <c:f>ALLES!$J$59:$J$61</c:f>
              <c:strCache>
                <c:ptCount val="1"/>
                <c:pt idx="0">
                  <c:v>67% 6% 27%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ALLES!$H$59:$H$61</c:f>
              <c:strCache>
                <c:ptCount val="3"/>
                <c:pt idx="0">
                  <c:v>Kein Behandlungsfehler </c:v>
                </c:pt>
                <c:pt idx="1">
                  <c:v>Behandlungsfehler bejaht, Kausalität verneint</c:v>
                </c:pt>
                <c:pt idx="2">
                  <c:v>Behandlungsfehler und Kausalität bejaht</c:v>
                </c:pt>
              </c:strCache>
            </c:strRef>
          </c:cat>
          <c:val>
            <c:numRef>
              <c:f>ALLES!$J$59:$J$61</c:f>
              <c:numCache>
                <c:formatCode>0%</c:formatCode>
                <c:ptCount val="3"/>
                <c:pt idx="0">
                  <c:v>0.66653061224489796</c:v>
                </c:pt>
                <c:pt idx="1">
                  <c:v>6.4489795918367343E-2</c:v>
                </c:pt>
                <c:pt idx="2">
                  <c:v>0.2689795918367347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5562931276231318"/>
          <c:y val="9.819034268523541E-2"/>
          <c:w val="0.33412193991840006"/>
          <c:h val="0.84165975022383133"/>
        </c:manualLayout>
      </c:layout>
      <c:overlay val="0"/>
      <c:txPr>
        <a:bodyPr/>
        <a:lstStyle/>
        <a:p>
          <a:pPr rtl="0">
            <a:defRPr sz="14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589" y="1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492393DD-0684-4AE4-A152-342B7C82AEC9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1181"/>
            <a:ext cx="2947088" cy="497045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589" y="9431181"/>
            <a:ext cx="2947088" cy="497045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48F810BE-F7A5-4F96-88AA-97AF53B916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470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589" y="1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416AA49D-6EB0-401C-83E4-1E38EC3B5E44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610" y="4716384"/>
            <a:ext cx="5440046" cy="4468655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1181"/>
            <a:ext cx="2947088" cy="497045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589" y="9431181"/>
            <a:ext cx="2947088" cy="497045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0E8094BB-C797-42CC-B222-E14670AD4F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69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583">
              <a:defRPr/>
            </a:pPr>
            <a:r>
              <a:rPr lang="de-DE" dirty="0" smtClean="0"/>
              <a:t>Titelfolie: Titelschriftgröße 32 </a:t>
            </a:r>
            <a:r>
              <a:rPr lang="de-DE" dirty="0" err="1" smtClean="0"/>
              <a:t>pt</a:t>
            </a:r>
            <a:r>
              <a:rPr lang="de-DE" dirty="0" smtClean="0"/>
              <a:t>, Textschriftgröße 32 </a:t>
            </a:r>
            <a:r>
              <a:rPr lang="de-DE" dirty="0" err="1" smtClean="0"/>
              <a:t>pt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094BB-C797-42CC-B222-E14670AD4F20}" type="slidenum">
              <a:rPr lang="de-DE" smtClean="0"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4994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583">
              <a:defRPr/>
            </a:pPr>
            <a:r>
              <a:rPr lang="de-DE" smtClean="0"/>
              <a:t>Textfolie zweispaltig mit Bild:</a:t>
            </a:r>
            <a:r>
              <a:rPr lang="de-DE" baseline="0" smtClean="0"/>
              <a:t> </a:t>
            </a:r>
            <a:r>
              <a:rPr lang="de-DE" smtClean="0"/>
              <a:t>Titelschriftgröße </a:t>
            </a:r>
            <a:r>
              <a:rPr lang="de-DE" dirty="0" smtClean="0"/>
              <a:t>26 </a:t>
            </a:r>
            <a:r>
              <a:rPr lang="de-DE" dirty="0" err="1" smtClean="0"/>
              <a:t>pt</a:t>
            </a:r>
            <a:r>
              <a:rPr lang="de-DE" dirty="0" smtClean="0"/>
              <a:t>, Textschriftgröße 16 </a:t>
            </a:r>
            <a:r>
              <a:rPr lang="de-DE" dirty="0" err="1" smtClean="0"/>
              <a:t>pt</a:t>
            </a:r>
            <a:r>
              <a:rPr lang="de-DE" dirty="0" smtClean="0"/>
              <a:t>. Hintergrundfarbe des Textes kann durch weiß ersetzt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094BB-C797-42CC-B222-E14670AD4F2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267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Ablaufplan: Titelschriftgröße </a:t>
            </a:r>
            <a:r>
              <a:rPr lang="de-DE" dirty="0" smtClean="0"/>
              <a:t>26 </a:t>
            </a:r>
            <a:r>
              <a:rPr lang="de-DE" dirty="0" err="1" smtClean="0"/>
              <a:t>pt</a:t>
            </a:r>
            <a:r>
              <a:rPr lang="de-DE" dirty="0" smtClean="0"/>
              <a:t>, Textschriftgröße 12 </a:t>
            </a:r>
            <a:r>
              <a:rPr lang="de-DE" dirty="0" err="1" smtClean="0"/>
              <a:t>pt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094BB-C797-42CC-B222-E14670AD4F2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373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Projektplan:</a:t>
            </a:r>
            <a:r>
              <a:rPr lang="de-DE" baseline="0" smtClean="0"/>
              <a:t> </a:t>
            </a:r>
            <a:r>
              <a:rPr lang="de-DE" smtClean="0"/>
              <a:t>Titelschriftgröße </a:t>
            </a:r>
            <a:r>
              <a:rPr lang="de-DE" dirty="0" smtClean="0"/>
              <a:t>26 </a:t>
            </a:r>
            <a:r>
              <a:rPr lang="de-DE" dirty="0" err="1" smtClean="0"/>
              <a:t>pt</a:t>
            </a:r>
            <a:r>
              <a:rPr lang="de-DE" dirty="0" smtClean="0"/>
              <a:t>, Textschriftgröße 12 </a:t>
            </a:r>
            <a:r>
              <a:rPr lang="de-DE" dirty="0" err="1" smtClean="0"/>
              <a:t>pt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094BB-C797-42CC-B222-E14670AD4F2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373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Projektplan:</a:t>
            </a:r>
            <a:r>
              <a:rPr lang="de-DE" baseline="0" smtClean="0"/>
              <a:t> </a:t>
            </a:r>
            <a:r>
              <a:rPr lang="de-DE" smtClean="0"/>
              <a:t>Titelschriftgröße </a:t>
            </a:r>
            <a:r>
              <a:rPr lang="de-DE" dirty="0" smtClean="0"/>
              <a:t>26 </a:t>
            </a:r>
            <a:r>
              <a:rPr lang="de-DE" dirty="0" err="1" smtClean="0"/>
              <a:t>pt</a:t>
            </a:r>
            <a:r>
              <a:rPr lang="de-DE" dirty="0" smtClean="0"/>
              <a:t>, Textschriftgröße 12 </a:t>
            </a:r>
            <a:r>
              <a:rPr lang="de-DE" dirty="0" err="1" smtClean="0"/>
              <a:t>pt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094BB-C797-42CC-B222-E14670AD4F2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373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Phasen- / Projektplan: Titelschriftgröße </a:t>
            </a:r>
            <a:r>
              <a:rPr lang="de-DE" dirty="0" smtClean="0"/>
              <a:t>26 </a:t>
            </a:r>
            <a:r>
              <a:rPr lang="de-DE" dirty="0" err="1" smtClean="0"/>
              <a:t>pt</a:t>
            </a:r>
            <a:r>
              <a:rPr lang="de-DE" dirty="0" smtClean="0"/>
              <a:t>, Textschriftgröße 12 </a:t>
            </a:r>
            <a:r>
              <a:rPr lang="de-DE" dirty="0" err="1" smtClean="0"/>
              <a:t>pt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094BB-C797-42CC-B222-E14670AD4F2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373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Phasen- / Projektplan: Titelschriftgröße </a:t>
            </a:r>
            <a:r>
              <a:rPr lang="de-DE" dirty="0" smtClean="0"/>
              <a:t>26 </a:t>
            </a:r>
            <a:r>
              <a:rPr lang="de-DE" dirty="0" err="1" smtClean="0"/>
              <a:t>pt</a:t>
            </a:r>
            <a:r>
              <a:rPr lang="de-DE" dirty="0" smtClean="0"/>
              <a:t>, Textschriftgröße 12 </a:t>
            </a:r>
            <a:r>
              <a:rPr lang="de-DE" dirty="0" err="1" smtClean="0"/>
              <a:t>pt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094BB-C797-42CC-B222-E14670AD4F2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373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Ablaufdiagramm: Über Einfügen, Formen: Linien und Flussdiagramme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094BB-C797-42CC-B222-E14670AD4F2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203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Ablaufdiagramm: Über Einfügen, Formen: Linien und Flussdiagramme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094BB-C797-42CC-B222-E14670AD4F2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203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Phasen- / Projektplan: Titelschriftgröße </a:t>
            </a:r>
            <a:r>
              <a:rPr lang="de-DE" dirty="0" smtClean="0"/>
              <a:t>26 </a:t>
            </a:r>
            <a:r>
              <a:rPr lang="de-DE" dirty="0" err="1" smtClean="0"/>
              <a:t>pt</a:t>
            </a:r>
            <a:r>
              <a:rPr lang="de-DE" dirty="0" smtClean="0"/>
              <a:t>, Textschriftgröße 12 </a:t>
            </a:r>
            <a:r>
              <a:rPr lang="de-DE" dirty="0" err="1" smtClean="0"/>
              <a:t>pt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094BB-C797-42CC-B222-E14670AD4F2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373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Ablaufdiagramm: Über Einfügen, Formen: Linien und Flussdiagramme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094BB-C797-42CC-B222-E14670AD4F2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203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766">
              <a:defRPr/>
            </a:pPr>
            <a:r>
              <a:rPr lang="de-DE" smtClean="0"/>
              <a:t>Säulendiagramm: Titelschriftgröße 26 pt, Textschriftgröße 12 pt, Diagrammtitel 12 pt, Diagrammschrift 12 pt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094BB-C797-42CC-B222-E14670AD4F2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236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Ablaufdiagramm: Über Einfügen, Formen: Linien und Flussdiagramme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094BB-C797-42CC-B222-E14670AD4F2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203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766">
              <a:defRPr/>
            </a:pPr>
            <a:r>
              <a:rPr lang="de-DE" smtClean="0"/>
              <a:t>Titel oder Abschluss: Titelschriftgröße </a:t>
            </a:r>
            <a:r>
              <a:rPr lang="de-DE" dirty="0" smtClean="0"/>
              <a:t>32 </a:t>
            </a:r>
            <a:r>
              <a:rPr lang="de-DE" dirty="0" err="1" smtClean="0"/>
              <a:t>pt</a:t>
            </a:r>
            <a:r>
              <a:rPr lang="de-DE" dirty="0" smtClean="0"/>
              <a:t>, Textschriftgröße 32 </a:t>
            </a:r>
            <a:r>
              <a:rPr lang="de-DE" dirty="0" err="1" smtClean="0"/>
              <a:t>pt</a:t>
            </a:r>
            <a:r>
              <a:rPr lang="de-DE" dirty="0" smtClean="0"/>
              <a:t>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094BB-C797-42CC-B222-E14670AD4F20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252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766">
              <a:defRPr/>
            </a:pPr>
            <a:r>
              <a:rPr lang="de-DE" smtClean="0"/>
              <a:t>Säulendiagramm: Titelschriftgröße 26 pt, Textschriftgröße 12 pt, Diagrammtitel 12 pt, Diagrammschrift 12 pt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094BB-C797-42CC-B222-E14670AD4F2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236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Ablaufdiagramm: Über Einfügen, Formen: Linien und Flussdiagramme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094BB-C797-42CC-B222-E14670AD4F2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203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766">
              <a:defRPr/>
            </a:pPr>
            <a:r>
              <a:rPr lang="de-DE" smtClean="0"/>
              <a:t>Säulendiagramm: Titelschriftgröße 26 pt, Textschriftgröße 12 pt, Diagrammtitel 12 pt, Diagrammschrift 12 pt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094BB-C797-42CC-B222-E14670AD4F2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236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766">
              <a:defRPr/>
            </a:pPr>
            <a:r>
              <a:rPr lang="de-DE" smtClean="0"/>
              <a:t>Säulendiagramm: Titelschriftgröße 26 pt, Textschriftgröße 12 pt, Diagrammtitel 12 pt, Diagrammschrift 12 pt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094BB-C797-42CC-B222-E14670AD4F2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236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766">
              <a:defRPr/>
            </a:pPr>
            <a:r>
              <a:rPr lang="de-DE" smtClean="0"/>
              <a:t>Säulendiagramm: Titelschriftgröße 26 pt, Textschriftgröße 12 pt, Diagrammtitel 12 pt, Diagrammschrift 12 pt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094BB-C797-42CC-B222-E14670AD4F2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236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583">
              <a:defRPr/>
            </a:pPr>
            <a:r>
              <a:rPr lang="de-DE" dirty="0" smtClean="0"/>
              <a:t>Textfolie: Titelschriftgröße 26 </a:t>
            </a:r>
            <a:r>
              <a:rPr lang="de-DE" dirty="0" err="1" smtClean="0"/>
              <a:t>pt</a:t>
            </a:r>
            <a:r>
              <a:rPr lang="de-DE" dirty="0" smtClean="0"/>
              <a:t>, Textschriftgröße 20 </a:t>
            </a:r>
            <a:r>
              <a:rPr lang="de-DE" dirty="0" err="1" smtClean="0"/>
              <a:t>pt</a:t>
            </a:r>
            <a:r>
              <a:rPr lang="de-DE" dirty="0" smtClean="0"/>
              <a:t>. Hintergrundfarbe des Textes kann durch weiß ersetzt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094BB-C797-42CC-B222-E14670AD4F2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817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Ablaufplan: Titelschriftgröße </a:t>
            </a:r>
            <a:r>
              <a:rPr lang="de-DE" dirty="0" smtClean="0"/>
              <a:t>26 </a:t>
            </a:r>
            <a:r>
              <a:rPr lang="de-DE" dirty="0" err="1" smtClean="0"/>
              <a:t>pt</a:t>
            </a:r>
            <a:r>
              <a:rPr lang="de-DE" dirty="0" smtClean="0"/>
              <a:t>, Textschriftgröße 12 </a:t>
            </a:r>
            <a:r>
              <a:rPr lang="de-DE" dirty="0" err="1" smtClean="0"/>
              <a:t>pt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094BB-C797-42CC-B222-E14670AD4F2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37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w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w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387" y="188913"/>
            <a:ext cx="8785225" cy="1511300"/>
          </a:xfrm>
          <a:solidFill>
            <a:srgbClr val="0070C0"/>
          </a:solidFill>
          <a:ln>
            <a:noFill/>
          </a:ln>
        </p:spPr>
        <p:txBody>
          <a:bodyPr anchor="t" anchorCtr="0">
            <a:noAutofit/>
          </a:bodyPr>
          <a:lstStyle>
            <a:lvl1pPr>
              <a:lnSpc>
                <a:spcPts val="3400"/>
              </a:lnSpc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387" y="1772816"/>
            <a:ext cx="8785225" cy="3168650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 marL="0" indent="0" algn="l">
              <a:lnSpc>
                <a:spcPts val="3400"/>
              </a:lnSpc>
              <a:buNone/>
              <a:defRPr sz="3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372200" y="6237312"/>
            <a:ext cx="2586634" cy="45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629560439"/>
              </p:ext>
            </p:extLst>
          </p:nvPr>
        </p:nvGraphicFramePr>
        <p:xfrm>
          <a:off x="251520" y="5733256"/>
          <a:ext cx="1656184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" name="Picture" r:id="rId4" imgW="5743956" imgH="3076956" progId="Word.Picture.8">
                  <p:embed/>
                </p:oleObj>
              </mc:Choice>
              <mc:Fallback>
                <p:oleObj name="Picture" r:id="rId4" imgW="5743956" imgH="3076956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733256"/>
                        <a:ext cx="1656184" cy="933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07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179387" y="1844675"/>
            <a:ext cx="8785225" cy="3168650"/>
          </a:xfrm>
          <a:solidFill>
            <a:srgbClr val="0070C0"/>
          </a:solidFill>
        </p:spPr>
        <p:txBody>
          <a:bodyPr/>
          <a:lstStyle>
            <a:lvl1pPr>
              <a:lnSpc>
                <a:spcPts val="2200"/>
              </a:lnSpc>
              <a:defRPr>
                <a:solidFill>
                  <a:schemeClr val="bg1"/>
                </a:solidFill>
              </a:defRPr>
            </a:lvl1pPr>
            <a:lvl2pPr marL="457200" indent="-457200">
              <a:lnSpc>
                <a:spcPts val="2200"/>
              </a:lnSpc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47821703"/>
              </p:ext>
            </p:extLst>
          </p:nvPr>
        </p:nvGraphicFramePr>
        <p:xfrm>
          <a:off x="179388" y="5732463"/>
          <a:ext cx="17526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7" name="Picture" r:id="rId3" imgW="5743956" imgH="3076956" progId="Word.Picture.8">
                  <p:embed/>
                </p:oleObj>
              </mc:Choice>
              <mc:Fallback>
                <p:oleObj name="Picture" r:id="rId3" imgW="5743956" imgH="3076956" progId="Word.Picture.8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732463"/>
                        <a:ext cx="17526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939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erfoli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7" y="188913"/>
            <a:ext cx="8785225" cy="15113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47821703"/>
              </p:ext>
            </p:extLst>
          </p:nvPr>
        </p:nvGraphicFramePr>
        <p:xfrm>
          <a:off x="179388" y="5732463"/>
          <a:ext cx="17526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2" name="Picture" r:id="rId3" imgW="5743956" imgH="3076956" progId="Word.Picture.8">
                  <p:embed/>
                </p:oleObj>
              </mc:Choice>
              <mc:Fallback>
                <p:oleObj name="Picture" r:id="rId3" imgW="5743956" imgH="3076956" progId="Word.Picture.8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732463"/>
                        <a:ext cx="17526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296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877050" y="1844675"/>
            <a:ext cx="2087563" cy="4176713"/>
          </a:xfrm>
          <a:noFill/>
        </p:spPr>
        <p:txBody>
          <a:bodyPr>
            <a:noAutofit/>
          </a:bodyPr>
          <a:lstStyle>
            <a:lvl1pPr>
              <a:lnSpc>
                <a:spcPts val="1400"/>
              </a:lnSpc>
              <a:defRPr sz="1200"/>
            </a:lvl1pPr>
            <a:lvl2pPr marL="180975" indent="-180975">
              <a:lnSpc>
                <a:spcPts val="1400"/>
              </a:lnSpc>
              <a:defRPr sz="1200"/>
            </a:lvl2pPr>
            <a:lvl3pPr marL="361950" indent="-180975">
              <a:lnSpc>
                <a:spcPts val="1400"/>
              </a:lnSpc>
              <a:buFont typeface="Arial" pitchFamily="34" charset="0"/>
              <a:buChar char="•"/>
              <a:defRPr sz="1200"/>
            </a:lvl3pPr>
            <a:lvl4pPr marL="542925" indent="-180975">
              <a:lnSpc>
                <a:spcPts val="1400"/>
              </a:lnSpc>
              <a:defRPr sz="1200"/>
            </a:lvl4pPr>
            <a:lvl5pPr marL="1724025" indent="-285750"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4"/>
          </p:nvPr>
        </p:nvSpPr>
        <p:spPr>
          <a:xfrm>
            <a:off x="179388" y="1844674"/>
            <a:ext cx="6553200" cy="4105276"/>
          </a:xfrm>
          <a:noFill/>
        </p:spPr>
        <p:txBody>
          <a:bodyPr>
            <a:noAutofit/>
          </a:bodyPr>
          <a:lstStyle>
            <a:lvl1pPr>
              <a:lnSpc>
                <a:spcPts val="1400"/>
              </a:lnSpc>
              <a:defRPr sz="1200"/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47821703"/>
              </p:ext>
            </p:extLst>
          </p:nvPr>
        </p:nvGraphicFramePr>
        <p:xfrm>
          <a:off x="179388" y="5732463"/>
          <a:ext cx="17526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6" name="Picture" r:id="rId3" imgW="5743956" imgH="3076956" progId="Word.Picture.8">
                  <p:embed/>
                </p:oleObj>
              </mc:Choice>
              <mc:Fallback>
                <p:oleObj name="Picture" r:id="rId3" imgW="5743956" imgH="3076956" progId="Word.Picture.8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732463"/>
                        <a:ext cx="17526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3732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179387" y="1844824"/>
            <a:ext cx="8785225" cy="3168649"/>
          </a:xfrm>
          <a:solidFill>
            <a:srgbClr val="D1EBF7"/>
          </a:solidFill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32719208"/>
              </p:ext>
            </p:extLst>
          </p:nvPr>
        </p:nvGraphicFramePr>
        <p:xfrm>
          <a:off x="251520" y="5757519"/>
          <a:ext cx="1656184" cy="920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" name="Picture" r:id="rId3" imgW="5743956" imgH="3076956" progId="Word.Picture.8">
                  <p:embed/>
                </p:oleObj>
              </mc:Choice>
              <mc:Fallback>
                <p:oleObj name="Picture" r:id="rId3" imgW="5743956" imgH="3076956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757519"/>
                        <a:ext cx="1656184" cy="9204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067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179388" y="1844676"/>
            <a:ext cx="4321175" cy="3168650"/>
          </a:xfrm>
          <a:solidFill>
            <a:srgbClr val="D1EBF7"/>
          </a:solidFill>
          <a:ln>
            <a:noFill/>
          </a:ln>
        </p:spPr>
        <p:txBody>
          <a:bodyPr>
            <a:noAutofit/>
          </a:bodyPr>
          <a:lstStyle>
            <a:lvl1pPr>
              <a:lnSpc>
                <a:spcPts val="1700"/>
              </a:lnSpc>
              <a:defRPr sz="1600"/>
            </a:lvl1pPr>
            <a:lvl2pPr marL="358775" indent="-358775">
              <a:lnSpc>
                <a:spcPts val="1700"/>
              </a:lnSpc>
              <a:defRPr sz="1600"/>
            </a:lvl2pPr>
            <a:lvl3pPr marL="717550" indent="-357188">
              <a:lnSpc>
                <a:spcPts val="1700"/>
              </a:lnSpc>
              <a:defRPr sz="1600"/>
            </a:lvl3pPr>
            <a:lvl4pPr marL="1076325" indent="-361950">
              <a:lnSpc>
                <a:spcPts val="1700"/>
              </a:lnSpc>
              <a:defRPr sz="1600"/>
            </a:lvl4pPr>
            <a:lvl5pPr marL="1435100" indent="-360363">
              <a:lnSpc>
                <a:spcPts val="1700"/>
              </a:lnSpc>
              <a:defRPr sz="1600"/>
            </a:lvl5pPr>
            <a:lvl6pPr marL="1793875" indent="-358775">
              <a:defRPr sz="1600">
                <a:latin typeface="Arial" pitchFamily="34" charset="0"/>
                <a:cs typeface="Arial" pitchFamily="34" charset="0"/>
              </a:defRPr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643438" y="1844676"/>
            <a:ext cx="4321175" cy="3168650"/>
          </a:xfrm>
          <a:solidFill>
            <a:srgbClr val="D1EBF7"/>
          </a:solidFill>
          <a:ln>
            <a:noFill/>
          </a:ln>
        </p:spPr>
        <p:txBody>
          <a:bodyPr>
            <a:noAutofit/>
          </a:bodyPr>
          <a:lstStyle>
            <a:lvl1pPr>
              <a:lnSpc>
                <a:spcPts val="1700"/>
              </a:lnSpc>
              <a:defRPr sz="1600"/>
            </a:lvl1pPr>
            <a:lvl2pPr marL="358775" indent="-358775">
              <a:lnSpc>
                <a:spcPts val="1700"/>
              </a:lnSpc>
              <a:defRPr sz="1600"/>
            </a:lvl2pPr>
            <a:lvl3pPr marL="717550" indent="-357188">
              <a:lnSpc>
                <a:spcPts val="1700"/>
              </a:lnSpc>
              <a:defRPr sz="1600"/>
            </a:lvl3pPr>
            <a:lvl4pPr marL="1076325" indent="-361950">
              <a:lnSpc>
                <a:spcPts val="1700"/>
              </a:lnSpc>
              <a:defRPr sz="1600"/>
            </a:lvl4pPr>
            <a:lvl5pPr marL="1435100" indent="-358775">
              <a:lnSpc>
                <a:spcPts val="17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47821703"/>
              </p:ext>
            </p:extLst>
          </p:nvPr>
        </p:nvGraphicFramePr>
        <p:xfrm>
          <a:off x="179512" y="5733256"/>
          <a:ext cx="17526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" name="Picture" r:id="rId3" imgW="5743956" imgH="3076956" progId="Word.Picture.8">
                  <p:embed/>
                </p:oleObj>
              </mc:Choice>
              <mc:Fallback>
                <p:oleObj name="Picture" r:id="rId3" imgW="5743956" imgH="3076956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5733256"/>
                        <a:ext cx="1752600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8444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9387" y="1844675"/>
            <a:ext cx="4321175" cy="614363"/>
          </a:xfrm>
          <a:solidFill>
            <a:schemeClr val="accent3"/>
          </a:solidFill>
          <a:ln>
            <a:noFill/>
          </a:ln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3438" y="1843200"/>
            <a:ext cx="4321175" cy="615838"/>
          </a:xfrm>
          <a:solidFill>
            <a:schemeClr val="accent3"/>
          </a:solidFill>
          <a:ln>
            <a:noFill/>
          </a:ln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179388" y="2492376"/>
            <a:ext cx="4321175" cy="2520950"/>
          </a:xfrm>
          <a:solidFill>
            <a:srgbClr val="D1EBF7"/>
          </a:solidFill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643438" y="2492376"/>
            <a:ext cx="4321175" cy="2520588"/>
          </a:xfrm>
          <a:solidFill>
            <a:srgbClr val="D1EBF7"/>
          </a:solidFill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47821703"/>
              </p:ext>
            </p:extLst>
          </p:nvPr>
        </p:nvGraphicFramePr>
        <p:xfrm>
          <a:off x="179388" y="5732463"/>
          <a:ext cx="17526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4" name="Picture" r:id="rId3" imgW="5743956" imgH="3076956" progId="Word.Picture.8">
                  <p:embed/>
                </p:oleObj>
              </mc:Choice>
              <mc:Fallback>
                <p:oleObj name="Picture" r:id="rId3" imgW="5743956" imgH="3076956" progId="Word.Picture.8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732463"/>
                        <a:ext cx="17526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5609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79388" y="1844675"/>
            <a:ext cx="4321175" cy="3168650"/>
          </a:xfrm>
          <a:solidFill>
            <a:srgbClr val="D1EBF7"/>
          </a:solidFill>
        </p:spPr>
        <p:txBody>
          <a:bodyPr/>
          <a:lstStyle>
            <a:lvl1pPr>
              <a:lnSpc>
                <a:spcPts val="1700"/>
              </a:lnSpc>
              <a:defRPr sz="1600"/>
            </a:lvl1pPr>
            <a:lvl2pPr>
              <a:lnSpc>
                <a:spcPts val="1700"/>
              </a:lnSpc>
              <a:defRPr sz="1600"/>
            </a:lvl2pPr>
            <a:lvl3pPr>
              <a:lnSpc>
                <a:spcPts val="1700"/>
              </a:lnSpc>
              <a:defRPr sz="1600"/>
            </a:lvl3pPr>
            <a:lvl4pPr>
              <a:lnSpc>
                <a:spcPts val="1700"/>
              </a:lnSpc>
              <a:defRPr sz="1600"/>
            </a:lvl4pPr>
            <a:lvl5pPr>
              <a:lnSpc>
                <a:spcPts val="1700"/>
              </a:lnSpc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1"/>
          </p:nvPr>
        </p:nvSpPr>
        <p:spPr>
          <a:xfrm>
            <a:off x="4643438" y="1844675"/>
            <a:ext cx="4321175" cy="3168650"/>
          </a:xfrm>
          <a:noFill/>
          <a:ln>
            <a:solidFill>
              <a:schemeClr val="accent1"/>
            </a:solidFill>
          </a:ln>
        </p:spPr>
        <p:txBody>
          <a:bodyPr/>
          <a:lstStyle>
            <a:lvl1pPr>
              <a:lnSpc>
                <a:spcPts val="1400"/>
              </a:lnSpc>
              <a:defRPr sz="1200"/>
            </a:lvl1pPr>
          </a:lstStyle>
          <a:p>
            <a:endParaRPr lang="de-D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47821703"/>
              </p:ext>
            </p:extLst>
          </p:nvPr>
        </p:nvGraphicFramePr>
        <p:xfrm>
          <a:off x="179388" y="5732463"/>
          <a:ext cx="17526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8" name="Picture" r:id="rId3" imgW="5743956" imgH="3076956" progId="Word.Picture.8">
                  <p:embed/>
                </p:oleObj>
              </mc:Choice>
              <mc:Fallback>
                <p:oleObj name="Picture" r:id="rId3" imgW="5743956" imgH="3076956" progId="Word.Picture.8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732463"/>
                        <a:ext cx="17526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0549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: Zwei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1"/>
          </p:nvPr>
        </p:nvSpPr>
        <p:spPr>
          <a:xfrm>
            <a:off x="4643438" y="1844675"/>
            <a:ext cx="4321175" cy="2880469"/>
          </a:xfrm>
          <a:solidFill>
            <a:srgbClr val="D1EBF7"/>
          </a:solidFill>
        </p:spPr>
        <p:txBody>
          <a:bodyPr/>
          <a:lstStyle>
            <a:lvl1pPr>
              <a:lnSpc>
                <a:spcPts val="1400"/>
              </a:lnSpc>
              <a:defRPr sz="1200"/>
            </a:lvl1pPr>
          </a:lstStyle>
          <a:p>
            <a:endParaRPr lang="de-DE"/>
          </a:p>
        </p:txBody>
      </p:sp>
      <p:sp>
        <p:nvSpPr>
          <p:cNvPr id="12" name="Diagrammplatzhalter 5"/>
          <p:cNvSpPr>
            <a:spLocks noGrp="1"/>
          </p:cNvSpPr>
          <p:nvPr>
            <p:ph type="chart" sz="quarter" idx="12"/>
          </p:nvPr>
        </p:nvSpPr>
        <p:spPr>
          <a:xfrm>
            <a:off x="179512" y="1843200"/>
            <a:ext cx="4321175" cy="2953952"/>
          </a:xfrm>
          <a:solidFill>
            <a:srgbClr val="D1EBF7"/>
          </a:solidFill>
          <a:ln>
            <a:noFill/>
          </a:ln>
        </p:spPr>
        <p:txBody>
          <a:bodyPr/>
          <a:lstStyle>
            <a:lvl1pPr>
              <a:lnSpc>
                <a:spcPts val="1400"/>
              </a:lnSpc>
              <a:defRPr sz="1200"/>
            </a:lvl1pPr>
          </a:lstStyle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79388" y="4941168"/>
            <a:ext cx="8785225" cy="720080"/>
          </a:xfrm>
          <a:solidFill>
            <a:srgbClr val="D1EBF7"/>
          </a:solidFill>
          <a:ln>
            <a:noFill/>
          </a:ln>
        </p:spPr>
        <p:txBody>
          <a:bodyPr/>
          <a:lstStyle>
            <a:lvl1pPr>
              <a:lnSpc>
                <a:spcPts val="1800"/>
              </a:lnSpc>
              <a:defRPr sz="1600"/>
            </a:lvl1pPr>
            <a:lvl2pPr>
              <a:lnSpc>
                <a:spcPts val="1800"/>
              </a:lnSpc>
              <a:defRPr sz="1600"/>
            </a:lvl2pPr>
            <a:lvl3pPr>
              <a:lnSpc>
                <a:spcPts val="1600"/>
              </a:lnSpc>
              <a:defRPr sz="1400"/>
            </a:lvl3pPr>
            <a:lvl4pPr>
              <a:lnSpc>
                <a:spcPts val="1600"/>
              </a:lnSpc>
              <a:defRPr sz="1400"/>
            </a:lvl4pPr>
            <a:lvl5pPr>
              <a:lnSpc>
                <a:spcPts val="1600"/>
              </a:lnSpc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13587085"/>
              </p:ext>
            </p:extLst>
          </p:nvPr>
        </p:nvGraphicFramePr>
        <p:xfrm>
          <a:off x="179388" y="5877273"/>
          <a:ext cx="2547014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3" name="Picture" r:id="rId3" imgW="5743956" imgH="3076956" progId="Word.Picture.8">
                  <p:embed/>
                </p:oleObj>
              </mc:Choice>
              <mc:Fallback>
                <p:oleObj name="Picture" r:id="rId3" imgW="5743956" imgH="3076956" progId="Word.Picture.8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877273"/>
                        <a:ext cx="2547014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36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auf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179388" y="1844675"/>
            <a:ext cx="2089150" cy="3168650"/>
          </a:xfrm>
          <a:prstGeom prst="downArrow">
            <a:avLst>
              <a:gd name="adj1" fmla="val 100000"/>
              <a:gd name="adj2" fmla="val 14723"/>
            </a:avLst>
          </a:prstGeom>
          <a:solidFill>
            <a:srgbClr val="D1EBF7"/>
          </a:solidFill>
        </p:spPr>
        <p:txBody>
          <a:bodyPr/>
          <a:lstStyle>
            <a:lvl1pPr>
              <a:lnSpc>
                <a:spcPts val="1400"/>
              </a:lnSpc>
              <a:spcAft>
                <a:spcPts val="600"/>
              </a:spcAft>
              <a:defRPr sz="1200" b="0"/>
            </a:lvl1pPr>
            <a:lvl2pPr marL="180975" indent="-180975">
              <a:lnSpc>
                <a:spcPts val="1400"/>
              </a:lnSpc>
              <a:defRPr sz="1200" b="0"/>
            </a:lvl2pPr>
            <a:lvl3pPr marL="361950" indent="-182563">
              <a:lnSpc>
                <a:spcPts val="1400"/>
              </a:lnSpc>
              <a:defRPr sz="1200" b="0"/>
            </a:lvl3pPr>
            <a:lvl4pPr marL="542925" indent="-174625">
              <a:lnSpc>
                <a:spcPts val="1400"/>
              </a:lnSpc>
              <a:defRPr sz="1200" b="0"/>
            </a:lvl4pPr>
            <a:lvl5pPr marL="714375" indent="-176213">
              <a:lnSpc>
                <a:spcPts val="1400"/>
              </a:lnSpc>
              <a:defRPr sz="1200" b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2411413" y="1843931"/>
            <a:ext cx="2089150" cy="3168650"/>
          </a:xfrm>
          <a:prstGeom prst="downArrow">
            <a:avLst>
              <a:gd name="adj1" fmla="val 100000"/>
              <a:gd name="adj2" fmla="val 14723"/>
            </a:avLst>
          </a:prstGeom>
          <a:solidFill>
            <a:srgbClr val="D1EBF7"/>
          </a:solidFill>
        </p:spPr>
        <p:txBody>
          <a:bodyPr/>
          <a:lstStyle>
            <a:lvl1pPr>
              <a:lnSpc>
                <a:spcPts val="1400"/>
              </a:lnSpc>
              <a:spcAft>
                <a:spcPts val="600"/>
              </a:spcAft>
              <a:defRPr sz="1200" b="0"/>
            </a:lvl1pPr>
            <a:lvl2pPr marL="180975" indent="-180975">
              <a:lnSpc>
                <a:spcPts val="1400"/>
              </a:lnSpc>
              <a:defRPr sz="1200" b="0"/>
            </a:lvl2pPr>
            <a:lvl3pPr marL="361950" indent="-182563">
              <a:lnSpc>
                <a:spcPts val="1400"/>
              </a:lnSpc>
              <a:defRPr sz="1200" b="0"/>
            </a:lvl3pPr>
            <a:lvl4pPr marL="542925" indent="-174625">
              <a:lnSpc>
                <a:spcPts val="1400"/>
              </a:lnSpc>
              <a:defRPr sz="1200" b="0"/>
            </a:lvl4pPr>
            <a:lvl5pPr marL="714375" indent="-176213">
              <a:lnSpc>
                <a:spcPts val="1400"/>
              </a:lnSpc>
              <a:defRPr sz="1200" b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643438" y="1843187"/>
            <a:ext cx="2089150" cy="3168650"/>
          </a:xfrm>
          <a:prstGeom prst="downArrow">
            <a:avLst>
              <a:gd name="adj1" fmla="val 100000"/>
              <a:gd name="adj2" fmla="val 14723"/>
            </a:avLst>
          </a:prstGeom>
          <a:solidFill>
            <a:srgbClr val="D1EBF7"/>
          </a:solidFill>
        </p:spPr>
        <p:txBody>
          <a:bodyPr/>
          <a:lstStyle>
            <a:lvl1pPr>
              <a:lnSpc>
                <a:spcPts val="1400"/>
              </a:lnSpc>
              <a:spcAft>
                <a:spcPts val="600"/>
              </a:spcAft>
              <a:defRPr sz="1200" b="0"/>
            </a:lvl1pPr>
            <a:lvl2pPr marL="180975" indent="-180975">
              <a:lnSpc>
                <a:spcPts val="1400"/>
              </a:lnSpc>
              <a:defRPr sz="1200" b="0"/>
            </a:lvl2pPr>
            <a:lvl3pPr marL="361950" indent="-182563">
              <a:lnSpc>
                <a:spcPts val="1400"/>
              </a:lnSpc>
              <a:defRPr sz="1200" b="0"/>
            </a:lvl3pPr>
            <a:lvl4pPr marL="542925" indent="-174625">
              <a:lnSpc>
                <a:spcPts val="1400"/>
              </a:lnSpc>
              <a:defRPr sz="1200" b="0"/>
            </a:lvl4pPr>
            <a:lvl5pPr marL="714375" indent="-176213">
              <a:lnSpc>
                <a:spcPts val="1400"/>
              </a:lnSpc>
              <a:defRPr sz="1200" b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6875463" y="1842443"/>
            <a:ext cx="2089150" cy="3168650"/>
          </a:xfrm>
          <a:prstGeom prst="downArrow">
            <a:avLst>
              <a:gd name="adj1" fmla="val 100000"/>
              <a:gd name="adj2" fmla="val 14723"/>
            </a:avLst>
          </a:prstGeom>
          <a:solidFill>
            <a:srgbClr val="D1EBF7"/>
          </a:solidFill>
        </p:spPr>
        <p:txBody>
          <a:bodyPr/>
          <a:lstStyle>
            <a:lvl1pPr>
              <a:lnSpc>
                <a:spcPts val="1400"/>
              </a:lnSpc>
              <a:spcAft>
                <a:spcPts val="600"/>
              </a:spcAft>
              <a:defRPr sz="1200" b="0"/>
            </a:lvl1pPr>
            <a:lvl2pPr marL="180975" indent="-180975">
              <a:lnSpc>
                <a:spcPts val="1400"/>
              </a:lnSpc>
              <a:defRPr sz="1200" b="0"/>
            </a:lvl2pPr>
            <a:lvl3pPr marL="361950" indent="-182563">
              <a:lnSpc>
                <a:spcPts val="1400"/>
              </a:lnSpc>
              <a:defRPr sz="1200" b="0"/>
            </a:lvl3pPr>
            <a:lvl4pPr marL="542925" indent="-174625">
              <a:lnSpc>
                <a:spcPts val="1400"/>
              </a:lnSpc>
              <a:defRPr sz="1200" b="0"/>
            </a:lvl4pPr>
            <a:lvl5pPr marL="714375" indent="-176213">
              <a:lnSpc>
                <a:spcPts val="1400"/>
              </a:lnSpc>
              <a:defRPr sz="1200" b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1"/>
          </p:nvPr>
        </p:nvSpPr>
        <p:spPr>
          <a:xfrm>
            <a:off x="179511" y="5157789"/>
            <a:ext cx="8785101" cy="792161"/>
          </a:xfrm>
          <a:prstGeom prst="homePlate">
            <a:avLst>
              <a:gd name="adj" fmla="val 0"/>
            </a:avLst>
          </a:prstGeom>
          <a:solidFill>
            <a:srgbClr val="D1EBF7"/>
          </a:solidFill>
        </p:spPr>
        <p:txBody>
          <a:bodyPr anchor="t" anchorCtr="0"/>
          <a:lstStyle>
            <a:lvl1pPr algn="l">
              <a:lnSpc>
                <a:spcPts val="1600"/>
              </a:lnSpc>
              <a:defRPr sz="1400" b="0"/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82073169"/>
              </p:ext>
            </p:extLst>
          </p:nvPr>
        </p:nvGraphicFramePr>
        <p:xfrm>
          <a:off x="179388" y="5949279"/>
          <a:ext cx="1584300" cy="716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6" name="Picture" r:id="rId3" imgW="5743956" imgH="3076956" progId="Word.Picture.8">
                  <p:embed/>
                </p:oleObj>
              </mc:Choice>
              <mc:Fallback>
                <p:oleObj name="Picture" r:id="rId3" imgW="5743956" imgH="3076956" progId="Word.Picture.8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949279"/>
                        <a:ext cx="1584300" cy="716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1994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asen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179388" y="2384425"/>
            <a:ext cx="2089150" cy="3024188"/>
          </a:xfrm>
          <a:prstGeom prst="downArrow">
            <a:avLst>
              <a:gd name="adj1" fmla="val 100000"/>
              <a:gd name="adj2" fmla="val 14723"/>
            </a:avLst>
          </a:prstGeom>
          <a:solidFill>
            <a:srgbClr val="D1EBF7"/>
          </a:solidFill>
        </p:spPr>
        <p:txBody>
          <a:bodyPr/>
          <a:lstStyle>
            <a:lvl1pPr>
              <a:lnSpc>
                <a:spcPts val="1400"/>
              </a:lnSpc>
              <a:spcAft>
                <a:spcPts val="600"/>
              </a:spcAft>
              <a:defRPr sz="1200" b="0"/>
            </a:lvl1pPr>
            <a:lvl2pPr marL="180975" indent="-180975">
              <a:lnSpc>
                <a:spcPts val="1400"/>
              </a:lnSpc>
              <a:defRPr sz="1200" b="0"/>
            </a:lvl2pPr>
            <a:lvl3pPr marL="361950" indent="-182563">
              <a:lnSpc>
                <a:spcPts val="1400"/>
              </a:lnSpc>
              <a:defRPr sz="1200" b="0"/>
            </a:lvl3pPr>
            <a:lvl4pPr marL="542925" indent="-174625">
              <a:lnSpc>
                <a:spcPts val="1400"/>
              </a:lnSpc>
              <a:defRPr sz="1200" b="0"/>
            </a:lvl4pPr>
            <a:lvl5pPr marL="714375" indent="-176213">
              <a:lnSpc>
                <a:spcPts val="1400"/>
              </a:lnSpc>
              <a:defRPr sz="1200" b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2411413" y="2384425"/>
            <a:ext cx="2089150" cy="3024188"/>
          </a:xfrm>
          <a:prstGeom prst="downArrow">
            <a:avLst>
              <a:gd name="adj1" fmla="val 100000"/>
              <a:gd name="adj2" fmla="val 14723"/>
            </a:avLst>
          </a:prstGeom>
          <a:solidFill>
            <a:srgbClr val="D1EBF7"/>
          </a:solidFill>
        </p:spPr>
        <p:txBody>
          <a:bodyPr/>
          <a:lstStyle>
            <a:lvl1pPr>
              <a:lnSpc>
                <a:spcPts val="1400"/>
              </a:lnSpc>
              <a:spcAft>
                <a:spcPts val="600"/>
              </a:spcAft>
              <a:defRPr sz="1200" b="0"/>
            </a:lvl1pPr>
            <a:lvl2pPr marL="180975" indent="-180975">
              <a:lnSpc>
                <a:spcPts val="1400"/>
              </a:lnSpc>
              <a:defRPr sz="1200" b="0"/>
            </a:lvl2pPr>
            <a:lvl3pPr marL="361950" indent="-182563">
              <a:lnSpc>
                <a:spcPts val="1400"/>
              </a:lnSpc>
              <a:defRPr sz="1200" b="0"/>
            </a:lvl3pPr>
            <a:lvl4pPr marL="542925" indent="-174625">
              <a:lnSpc>
                <a:spcPts val="1400"/>
              </a:lnSpc>
              <a:defRPr sz="1200" b="0"/>
            </a:lvl4pPr>
            <a:lvl5pPr marL="714375" indent="-176213">
              <a:lnSpc>
                <a:spcPts val="1400"/>
              </a:lnSpc>
              <a:defRPr sz="1200" b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643438" y="2384425"/>
            <a:ext cx="2089150" cy="3024188"/>
          </a:xfrm>
          <a:prstGeom prst="downArrow">
            <a:avLst>
              <a:gd name="adj1" fmla="val 100000"/>
              <a:gd name="adj2" fmla="val 14723"/>
            </a:avLst>
          </a:prstGeom>
          <a:solidFill>
            <a:srgbClr val="D1EBF7"/>
          </a:solidFill>
        </p:spPr>
        <p:txBody>
          <a:bodyPr/>
          <a:lstStyle>
            <a:lvl1pPr>
              <a:lnSpc>
                <a:spcPts val="1400"/>
              </a:lnSpc>
              <a:spcAft>
                <a:spcPts val="600"/>
              </a:spcAft>
              <a:defRPr sz="1200" b="0"/>
            </a:lvl1pPr>
            <a:lvl2pPr marL="180975" indent="-180975">
              <a:lnSpc>
                <a:spcPts val="1400"/>
              </a:lnSpc>
              <a:defRPr sz="1200" b="0"/>
            </a:lvl2pPr>
            <a:lvl3pPr marL="361950" indent="-182563">
              <a:lnSpc>
                <a:spcPts val="1400"/>
              </a:lnSpc>
              <a:defRPr sz="1200" b="0"/>
            </a:lvl3pPr>
            <a:lvl4pPr marL="542925" indent="-174625">
              <a:lnSpc>
                <a:spcPts val="1400"/>
              </a:lnSpc>
              <a:defRPr sz="1200" b="0"/>
            </a:lvl4pPr>
            <a:lvl5pPr marL="714375" indent="-176213">
              <a:lnSpc>
                <a:spcPts val="1400"/>
              </a:lnSpc>
              <a:defRPr sz="1200" b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6875463" y="2384425"/>
            <a:ext cx="2089150" cy="3024188"/>
          </a:xfrm>
          <a:prstGeom prst="downArrow">
            <a:avLst>
              <a:gd name="adj1" fmla="val 100000"/>
              <a:gd name="adj2" fmla="val 14723"/>
            </a:avLst>
          </a:prstGeom>
          <a:solidFill>
            <a:srgbClr val="D1EBF7"/>
          </a:solidFill>
        </p:spPr>
        <p:txBody>
          <a:bodyPr/>
          <a:lstStyle>
            <a:lvl1pPr>
              <a:lnSpc>
                <a:spcPts val="1400"/>
              </a:lnSpc>
              <a:spcAft>
                <a:spcPts val="600"/>
              </a:spcAft>
              <a:defRPr sz="1200" b="0"/>
            </a:lvl1pPr>
            <a:lvl2pPr marL="180975" indent="-180975">
              <a:lnSpc>
                <a:spcPts val="1400"/>
              </a:lnSpc>
              <a:defRPr sz="1200" b="0"/>
            </a:lvl2pPr>
            <a:lvl3pPr marL="361950" indent="-182563">
              <a:lnSpc>
                <a:spcPts val="1400"/>
              </a:lnSpc>
              <a:defRPr sz="1200" b="0"/>
            </a:lvl3pPr>
            <a:lvl4pPr marL="542925" indent="-174625">
              <a:lnSpc>
                <a:spcPts val="1400"/>
              </a:lnSpc>
              <a:defRPr sz="1200" b="0"/>
            </a:lvl4pPr>
            <a:lvl5pPr marL="714375" indent="-176213">
              <a:lnSpc>
                <a:spcPts val="1400"/>
              </a:lnSpc>
              <a:defRPr sz="1200" b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179388" y="1844675"/>
            <a:ext cx="2089150" cy="504825"/>
          </a:xfrm>
          <a:prstGeom prst="homePlate">
            <a:avLst/>
          </a:prstGeom>
          <a:gradFill flip="none" rotWithShape="1">
            <a:gsLst>
              <a:gs pos="0">
                <a:srgbClr val="6FCBF9">
                  <a:tint val="66000"/>
                  <a:satMod val="160000"/>
                </a:srgbClr>
              </a:gs>
              <a:gs pos="50000">
                <a:srgbClr val="6FCBF9">
                  <a:tint val="44500"/>
                  <a:satMod val="160000"/>
                </a:srgbClr>
              </a:gs>
              <a:gs pos="100000">
                <a:srgbClr val="6FCBF9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anchor="ctr" anchorCtr="0"/>
          <a:lstStyle>
            <a:lvl1pPr>
              <a:lnSpc>
                <a:spcPts val="1400"/>
              </a:lnSpc>
              <a:defRPr sz="1200" b="1"/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2410842" y="1844824"/>
            <a:ext cx="2089150" cy="504825"/>
          </a:xfrm>
          <a:prstGeom prst="homePlate">
            <a:avLst/>
          </a:prstGeom>
          <a:gradFill flip="none" rotWithShape="1">
            <a:gsLst>
              <a:gs pos="0">
                <a:srgbClr val="6FCBF9">
                  <a:tint val="66000"/>
                  <a:satMod val="160000"/>
                </a:srgbClr>
              </a:gs>
              <a:gs pos="50000">
                <a:srgbClr val="6FCBF9">
                  <a:tint val="44500"/>
                  <a:satMod val="160000"/>
                </a:srgbClr>
              </a:gs>
              <a:gs pos="100000">
                <a:srgbClr val="6FCBF9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vert="horz" lIns="162000" tIns="162000" rIns="162000" bIns="162000" rtlCol="0" anchor="ctr" anchorCtr="0">
            <a:noAutofit/>
          </a:bodyPr>
          <a:lstStyle>
            <a:lvl1pPr>
              <a:defRPr lang="de-DE" sz="1200" b="1" smtClean="0"/>
            </a:lvl1pPr>
          </a:lstStyle>
          <a:p>
            <a:pPr lvl="0">
              <a:lnSpc>
                <a:spcPts val="1400"/>
              </a:lnSpc>
            </a:pPr>
            <a:r>
              <a:rPr lang="de-DE" dirty="0" smtClean="0"/>
              <a:t>Textmasterformat bearbeiten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4642296" y="1844973"/>
            <a:ext cx="2089150" cy="504825"/>
          </a:xfrm>
          <a:prstGeom prst="homePlate">
            <a:avLst/>
          </a:prstGeom>
          <a:gradFill flip="none" rotWithShape="1">
            <a:gsLst>
              <a:gs pos="0">
                <a:srgbClr val="6FCBF9">
                  <a:tint val="66000"/>
                  <a:satMod val="160000"/>
                </a:srgbClr>
              </a:gs>
              <a:gs pos="50000">
                <a:srgbClr val="6FCBF9">
                  <a:tint val="44500"/>
                  <a:satMod val="160000"/>
                </a:srgbClr>
              </a:gs>
              <a:gs pos="100000">
                <a:srgbClr val="6FCBF9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anchor="ctr" anchorCtr="0"/>
          <a:lstStyle>
            <a:lvl1pPr>
              <a:lnSpc>
                <a:spcPts val="1400"/>
              </a:lnSpc>
              <a:defRPr sz="1200" b="1"/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20"/>
          </p:nvPr>
        </p:nvSpPr>
        <p:spPr>
          <a:xfrm>
            <a:off x="6873750" y="1845122"/>
            <a:ext cx="2089150" cy="504825"/>
          </a:xfrm>
          <a:prstGeom prst="homePlate">
            <a:avLst/>
          </a:prstGeom>
          <a:gradFill flip="none" rotWithShape="1">
            <a:gsLst>
              <a:gs pos="0">
                <a:srgbClr val="6FCBF9">
                  <a:tint val="66000"/>
                  <a:satMod val="160000"/>
                </a:srgbClr>
              </a:gs>
              <a:gs pos="50000">
                <a:srgbClr val="6FCBF9">
                  <a:tint val="44500"/>
                  <a:satMod val="160000"/>
                </a:srgbClr>
              </a:gs>
              <a:gs pos="100000">
                <a:srgbClr val="6FCBF9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anchor="ctr" anchorCtr="0"/>
          <a:lstStyle>
            <a:lvl1pPr>
              <a:lnSpc>
                <a:spcPts val="1400"/>
              </a:lnSpc>
              <a:defRPr sz="1200" b="1"/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1"/>
          </p:nvPr>
        </p:nvSpPr>
        <p:spPr>
          <a:xfrm>
            <a:off x="179512" y="5442148"/>
            <a:ext cx="2089150" cy="504825"/>
          </a:xfrm>
          <a:prstGeom prst="homePlate">
            <a:avLst>
              <a:gd name="adj" fmla="val 0"/>
            </a:avLst>
          </a:prstGeom>
          <a:solidFill>
            <a:srgbClr val="D1EBF7"/>
          </a:solidFill>
        </p:spPr>
        <p:txBody>
          <a:bodyPr anchor="ctr" anchorCtr="0"/>
          <a:lstStyle>
            <a:lvl1pPr>
              <a:lnSpc>
                <a:spcPts val="1400"/>
              </a:lnSpc>
              <a:defRPr sz="1200" b="1"/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2"/>
          </p:nvPr>
        </p:nvSpPr>
        <p:spPr>
          <a:xfrm>
            <a:off x="2410842" y="5442917"/>
            <a:ext cx="2089150" cy="504825"/>
          </a:xfrm>
          <a:prstGeom prst="homePlate">
            <a:avLst>
              <a:gd name="adj" fmla="val 0"/>
            </a:avLst>
          </a:prstGeom>
          <a:solidFill>
            <a:srgbClr val="D1EBF7"/>
          </a:solidFill>
        </p:spPr>
        <p:txBody>
          <a:bodyPr anchor="ctr" anchorCtr="0"/>
          <a:lstStyle>
            <a:lvl1pPr>
              <a:lnSpc>
                <a:spcPts val="1400"/>
              </a:lnSpc>
              <a:defRPr sz="1200" b="1"/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23"/>
          </p:nvPr>
        </p:nvSpPr>
        <p:spPr>
          <a:xfrm>
            <a:off x="4642172" y="5443686"/>
            <a:ext cx="2089150" cy="504825"/>
          </a:xfrm>
          <a:prstGeom prst="homePlate">
            <a:avLst>
              <a:gd name="adj" fmla="val 0"/>
            </a:avLst>
          </a:prstGeom>
          <a:solidFill>
            <a:srgbClr val="D1EBF7"/>
          </a:solidFill>
        </p:spPr>
        <p:txBody>
          <a:bodyPr anchor="ctr" anchorCtr="0"/>
          <a:lstStyle>
            <a:lvl1pPr>
              <a:lnSpc>
                <a:spcPts val="1400"/>
              </a:lnSpc>
              <a:defRPr sz="1200" b="1"/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24"/>
          </p:nvPr>
        </p:nvSpPr>
        <p:spPr>
          <a:xfrm>
            <a:off x="6873502" y="5444455"/>
            <a:ext cx="2089150" cy="504825"/>
          </a:xfrm>
          <a:prstGeom prst="homePlate">
            <a:avLst>
              <a:gd name="adj" fmla="val 0"/>
            </a:avLst>
          </a:prstGeom>
          <a:solidFill>
            <a:srgbClr val="D1EBF7"/>
          </a:solidFill>
        </p:spPr>
        <p:txBody>
          <a:bodyPr anchor="ctr" anchorCtr="0"/>
          <a:lstStyle>
            <a:lvl1pPr>
              <a:lnSpc>
                <a:spcPts val="1400"/>
              </a:lnSpc>
              <a:defRPr sz="1200" b="1"/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622444501"/>
              </p:ext>
            </p:extLst>
          </p:nvPr>
        </p:nvGraphicFramePr>
        <p:xfrm>
          <a:off x="395536" y="5986612"/>
          <a:ext cx="1513334" cy="85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1" name="Picture" r:id="rId3" imgW="5743956" imgH="3076956" progId="Word.Picture.8">
                  <p:embed/>
                </p:oleObj>
              </mc:Choice>
              <mc:Fallback>
                <p:oleObj name="Picture" r:id="rId3" imgW="5743956" imgH="3076956" progId="Word.Picture.8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986612"/>
                        <a:ext cx="1513334" cy="85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07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plan / 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179388" y="1844674"/>
            <a:ext cx="2089150" cy="684000"/>
          </a:xfrm>
          <a:prstGeom prst="homePlate">
            <a:avLst>
              <a:gd name="adj" fmla="val 0"/>
            </a:avLst>
          </a:prstGeom>
          <a:solidFill>
            <a:srgbClr val="0070C0"/>
          </a:solidFill>
        </p:spPr>
        <p:txBody>
          <a:bodyPr anchor="ctr" anchorCtr="0"/>
          <a:lstStyle>
            <a:lvl1pPr>
              <a:lnSpc>
                <a:spcPts val="1400"/>
              </a:lnSpc>
              <a:defRPr sz="1200" b="1">
                <a:solidFill>
                  <a:schemeClr val="bg1"/>
                </a:solidFill>
              </a:defRPr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179512" y="2672992"/>
            <a:ext cx="2089150" cy="684000"/>
          </a:xfrm>
          <a:prstGeom prst="homePlate">
            <a:avLst>
              <a:gd name="adj" fmla="val 0"/>
            </a:avLst>
          </a:prstGeom>
          <a:solidFill>
            <a:srgbClr val="0070C0"/>
          </a:solidFill>
        </p:spPr>
        <p:txBody>
          <a:bodyPr anchor="ctr" anchorCtr="0"/>
          <a:lstStyle>
            <a:lvl1pPr>
              <a:lnSpc>
                <a:spcPts val="1400"/>
              </a:lnSpc>
              <a:defRPr sz="1200" b="1">
                <a:solidFill>
                  <a:schemeClr val="bg1"/>
                </a:solidFill>
              </a:defRPr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178594" y="3501310"/>
            <a:ext cx="2089150" cy="684000"/>
          </a:xfrm>
          <a:prstGeom prst="homePlate">
            <a:avLst>
              <a:gd name="adj" fmla="val 0"/>
            </a:avLst>
          </a:prstGeom>
          <a:solidFill>
            <a:srgbClr val="0070C0"/>
          </a:solidFill>
        </p:spPr>
        <p:txBody>
          <a:bodyPr anchor="ctr" anchorCtr="0"/>
          <a:lstStyle>
            <a:lvl1pPr>
              <a:lnSpc>
                <a:spcPts val="1400"/>
              </a:lnSpc>
              <a:defRPr sz="1200" b="1">
                <a:solidFill>
                  <a:schemeClr val="bg1"/>
                </a:solidFill>
              </a:defRPr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20"/>
          </p:nvPr>
        </p:nvSpPr>
        <p:spPr>
          <a:xfrm>
            <a:off x="178594" y="4329628"/>
            <a:ext cx="2089150" cy="684000"/>
          </a:xfrm>
          <a:prstGeom prst="homePlate">
            <a:avLst>
              <a:gd name="adj" fmla="val 0"/>
            </a:avLst>
          </a:prstGeom>
          <a:solidFill>
            <a:srgbClr val="0070C0"/>
          </a:solidFill>
        </p:spPr>
        <p:txBody>
          <a:bodyPr anchor="ctr" anchorCtr="0"/>
          <a:lstStyle>
            <a:lvl1pPr>
              <a:lnSpc>
                <a:spcPts val="1400"/>
              </a:lnSpc>
              <a:defRPr sz="1200" b="1">
                <a:solidFill>
                  <a:schemeClr val="bg1"/>
                </a:solidFill>
              </a:defRPr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21"/>
          </p:nvPr>
        </p:nvSpPr>
        <p:spPr>
          <a:xfrm>
            <a:off x="178594" y="5157946"/>
            <a:ext cx="2089150" cy="684000"/>
          </a:xfrm>
          <a:prstGeom prst="homePlate">
            <a:avLst>
              <a:gd name="adj" fmla="val 0"/>
            </a:avLst>
          </a:prstGeom>
          <a:solidFill>
            <a:srgbClr val="0070C0"/>
          </a:solidFill>
        </p:spPr>
        <p:txBody>
          <a:bodyPr anchor="ctr" anchorCtr="0"/>
          <a:lstStyle>
            <a:lvl1pPr>
              <a:lnSpc>
                <a:spcPts val="1400"/>
              </a:lnSpc>
              <a:defRPr sz="1200" b="1">
                <a:solidFill>
                  <a:schemeClr val="bg1"/>
                </a:solidFill>
              </a:defRPr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2411413" y="1845888"/>
            <a:ext cx="6553200" cy="680400"/>
          </a:xfrm>
          <a:solidFill>
            <a:srgbClr val="D1EBF7"/>
          </a:solidFill>
        </p:spPr>
        <p:txBody>
          <a:bodyPr anchor="ctr" anchorCtr="0"/>
          <a:lstStyle>
            <a:lvl1pPr>
              <a:lnSpc>
                <a:spcPts val="1400"/>
              </a:lnSpc>
              <a:defRPr sz="1200"/>
            </a:lvl1pPr>
            <a:lvl2pPr marL="180975" indent="-180975">
              <a:lnSpc>
                <a:spcPts val="1400"/>
              </a:lnSpc>
              <a:defRPr sz="1200"/>
            </a:lvl2pPr>
            <a:lvl3pPr marL="361950" indent="-182563">
              <a:lnSpc>
                <a:spcPts val="1400"/>
              </a:lnSpc>
              <a:defRPr sz="1200"/>
            </a:lvl3pPr>
            <a:lvl4pPr marL="542925" indent="-174625">
              <a:defRPr sz="1200"/>
            </a:lvl4pPr>
            <a:lvl5pPr marL="714375" indent="-176213"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2411760" y="2676592"/>
            <a:ext cx="6553200" cy="680400"/>
          </a:xfrm>
          <a:solidFill>
            <a:srgbClr val="D1EBF7"/>
          </a:solidFill>
        </p:spPr>
        <p:txBody>
          <a:bodyPr anchor="ctr" anchorCtr="0"/>
          <a:lstStyle>
            <a:lvl1pPr>
              <a:lnSpc>
                <a:spcPts val="1400"/>
              </a:lnSpc>
              <a:defRPr sz="1200"/>
            </a:lvl1pPr>
            <a:lvl2pPr marL="180975" indent="-180975">
              <a:lnSpc>
                <a:spcPts val="1400"/>
              </a:lnSpc>
              <a:defRPr sz="1200"/>
            </a:lvl2pPr>
            <a:lvl3pPr marL="361950" indent="-182563">
              <a:lnSpc>
                <a:spcPts val="1400"/>
              </a:lnSpc>
              <a:defRPr sz="1200"/>
            </a:lvl3pPr>
            <a:lvl4pPr marL="542925" indent="-174625">
              <a:defRPr sz="1200"/>
            </a:lvl4pPr>
            <a:lvl5pPr marL="714375" indent="-176213"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412107" y="3502221"/>
            <a:ext cx="6553200" cy="680400"/>
          </a:xfrm>
          <a:solidFill>
            <a:srgbClr val="D1EBF7"/>
          </a:solidFill>
        </p:spPr>
        <p:txBody>
          <a:bodyPr anchor="ctr" anchorCtr="0"/>
          <a:lstStyle>
            <a:lvl1pPr>
              <a:lnSpc>
                <a:spcPts val="1400"/>
              </a:lnSpc>
              <a:defRPr sz="1200"/>
            </a:lvl1pPr>
            <a:lvl2pPr marL="180975" indent="-180975">
              <a:lnSpc>
                <a:spcPts val="1400"/>
              </a:lnSpc>
              <a:defRPr sz="1200"/>
            </a:lvl2pPr>
            <a:lvl3pPr marL="361950" indent="-182563">
              <a:lnSpc>
                <a:spcPts val="1400"/>
              </a:lnSpc>
              <a:defRPr sz="1200"/>
            </a:lvl3pPr>
            <a:lvl4pPr marL="542925" indent="-174625">
              <a:defRPr sz="1200"/>
            </a:lvl4pPr>
            <a:lvl5pPr marL="714375" indent="-176213"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25"/>
          </p:nvPr>
        </p:nvSpPr>
        <p:spPr>
          <a:xfrm>
            <a:off x="2412454" y="4336578"/>
            <a:ext cx="6553200" cy="680400"/>
          </a:xfrm>
          <a:solidFill>
            <a:srgbClr val="D1EBF7"/>
          </a:solidFill>
        </p:spPr>
        <p:txBody>
          <a:bodyPr anchor="ctr" anchorCtr="0"/>
          <a:lstStyle>
            <a:lvl1pPr>
              <a:lnSpc>
                <a:spcPts val="1400"/>
              </a:lnSpc>
              <a:defRPr sz="1200"/>
            </a:lvl1pPr>
            <a:lvl2pPr marL="180975" indent="-180975">
              <a:lnSpc>
                <a:spcPts val="1400"/>
              </a:lnSpc>
              <a:defRPr sz="1200"/>
            </a:lvl2pPr>
            <a:lvl3pPr marL="361950" indent="-182563">
              <a:lnSpc>
                <a:spcPts val="1400"/>
              </a:lnSpc>
              <a:defRPr sz="1200"/>
            </a:lvl3pPr>
            <a:lvl4pPr marL="542925" indent="-174625">
              <a:defRPr sz="1200"/>
            </a:lvl4pPr>
            <a:lvl5pPr marL="714375" indent="-176213"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26"/>
          </p:nvPr>
        </p:nvSpPr>
        <p:spPr>
          <a:xfrm>
            <a:off x="2412801" y="5158405"/>
            <a:ext cx="6553200" cy="680400"/>
          </a:xfrm>
          <a:solidFill>
            <a:srgbClr val="D1EBF7"/>
          </a:solidFill>
        </p:spPr>
        <p:txBody>
          <a:bodyPr anchor="ctr" anchorCtr="0"/>
          <a:lstStyle>
            <a:lvl1pPr>
              <a:lnSpc>
                <a:spcPts val="1400"/>
              </a:lnSpc>
              <a:defRPr sz="1200"/>
            </a:lvl1pPr>
            <a:lvl2pPr marL="180975" indent="-180975">
              <a:lnSpc>
                <a:spcPts val="1400"/>
              </a:lnSpc>
              <a:defRPr sz="1200"/>
            </a:lvl2pPr>
            <a:lvl3pPr marL="361950" indent="-182563">
              <a:lnSpc>
                <a:spcPts val="1400"/>
              </a:lnSpc>
              <a:defRPr sz="1200"/>
            </a:lvl3pPr>
            <a:lvl4pPr marL="542925" indent="-174625">
              <a:defRPr sz="1200"/>
            </a:lvl4pPr>
            <a:lvl5pPr marL="714375" indent="-176213"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48990753"/>
              </p:ext>
            </p:extLst>
          </p:nvPr>
        </p:nvGraphicFramePr>
        <p:xfrm>
          <a:off x="251520" y="5877272"/>
          <a:ext cx="1656184" cy="788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4" name="Picture" r:id="rId3" imgW="5743956" imgH="3076956" progId="Word.Picture.8">
                  <p:embed/>
                </p:oleObj>
              </mc:Choice>
              <mc:Fallback>
                <p:oleObj name="Picture" r:id="rId3" imgW="5743956" imgH="307695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877272"/>
                        <a:ext cx="1656184" cy="788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0384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79387" y="188913"/>
            <a:ext cx="8785225" cy="15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lIns="162000" tIns="162000" rIns="162000" bIns="16200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9263" y="1844527"/>
            <a:ext cx="8785225" cy="3168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162000" tIns="162000" rIns="162000" bIns="16200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503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75" r:id="rId4"/>
    <p:sldLayoutId id="2147483674" r:id="rId5"/>
    <p:sldLayoutId id="2147483676" r:id="rId6"/>
    <p:sldLayoutId id="2147483671" r:id="rId7"/>
    <p:sldLayoutId id="2147483672" r:id="rId8"/>
    <p:sldLayoutId id="2147483673" r:id="rId9"/>
    <p:sldLayoutId id="2147483668" r:id="rId10"/>
    <p:sldLayoutId id="2147483669" r:id="rId11"/>
    <p:sldLayoutId id="214748367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600" kern="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buFontTx/>
        <a:buNone/>
        <a:defRPr sz="2000" kern="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0000" indent="-360000" algn="l" defTabSz="914400" rtl="0" eaLnBrk="1" latinLnBrk="0" hangingPunct="1">
        <a:lnSpc>
          <a:spcPts val="2200"/>
        </a:lnSpc>
        <a:spcBef>
          <a:spcPts val="0"/>
        </a:spcBef>
        <a:buFont typeface="Arial" pitchFamily="34" charset="0"/>
        <a:buChar char="•"/>
        <a:defRPr sz="2000" kern="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20000" indent="-360000" algn="l" defTabSz="914400" rtl="0" eaLnBrk="1" latinLnBrk="0" hangingPunct="1">
        <a:lnSpc>
          <a:spcPts val="2200"/>
        </a:lnSpc>
        <a:spcBef>
          <a:spcPts val="0"/>
        </a:spcBef>
        <a:buFont typeface="Arial" pitchFamily="34" charset="0"/>
        <a:buChar char="•"/>
        <a:defRPr sz="2000" kern="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80000" indent="-358775" algn="l" defTabSz="914400" rtl="0" eaLnBrk="1" latinLnBrk="0" hangingPunct="1">
        <a:lnSpc>
          <a:spcPts val="2200"/>
        </a:lnSpc>
        <a:spcBef>
          <a:spcPts val="0"/>
        </a:spcBef>
        <a:buFont typeface="Arial" pitchFamily="34" charset="0"/>
        <a:buChar char="•"/>
        <a:defRPr sz="2000" kern="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40000" indent="-358775" algn="l" defTabSz="914400" rtl="0" eaLnBrk="1" latinLnBrk="0" hangingPunct="1">
        <a:lnSpc>
          <a:spcPts val="2200"/>
        </a:lnSpc>
        <a:spcBef>
          <a:spcPts val="0"/>
        </a:spcBef>
        <a:buFont typeface="Arial" pitchFamily="34" charset="0"/>
        <a:buChar char="•"/>
        <a:defRPr sz="2000" kern="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93875" indent="-358775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54238" indent="-36036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513013" indent="-358775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871788" indent="-358775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5225" cy="1656184"/>
          </a:xfrm>
        </p:spPr>
        <p:txBody>
          <a:bodyPr/>
          <a:lstStyle/>
          <a:p>
            <a:r>
              <a:rPr lang="de-DE" altLang="de-DE" sz="3000" dirty="0" smtClean="0"/>
              <a:t>Bestandsaufnahme zum </a:t>
            </a:r>
            <a:r>
              <a:rPr lang="de-DE" altLang="de-DE" sz="3000" dirty="0" err="1" smtClean="0"/>
              <a:t>PatientenrechteG</a:t>
            </a:r>
            <a:r>
              <a:rPr lang="de-DE" altLang="de-DE" sz="3000" dirty="0" smtClean="0"/>
              <a:t> </a:t>
            </a:r>
            <a:br>
              <a:rPr lang="de-DE" altLang="de-DE" sz="3000" dirty="0" smtClean="0"/>
            </a:br>
            <a:r>
              <a:rPr lang="de-DE" altLang="de-DE" sz="3000" dirty="0" smtClean="0"/>
              <a:t>seit 2013 </a:t>
            </a:r>
            <a:br>
              <a:rPr lang="de-DE" altLang="de-DE" sz="3000" dirty="0" smtClean="0"/>
            </a:br>
            <a:r>
              <a:rPr lang="de-DE" altLang="de-DE" sz="3000" dirty="0" smtClean="0"/>
              <a:t>- aus Sicht der Schlichtungsstelle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sz="2800" dirty="0" smtClean="0"/>
              <a:t/>
            </a:r>
            <a:br>
              <a:rPr lang="de-DE" altLang="de-DE" sz="2800" dirty="0" smtClean="0"/>
            </a:br>
            <a:r>
              <a:rPr lang="de-DE" sz="1100" dirty="0"/>
              <a:t/>
            </a:r>
            <a:br>
              <a:rPr lang="de-DE" sz="1100" dirty="0"/>
            </a:br>
            <a:endParaRPr lang="de-DE" altLang="de-DE" sz="11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8785225" cy="3816424"/>
          </a:xfrm>
          <a:solidFill>
            <a:srgbClr val="002060"/>
          </a:solidFill>
        </p:spPr>
        <p:txBody>
          <a:bodyPr/>
          <a:lstStyle/>
          <a:p>
            <a:pPr algn="ctr">
              <a:lnSpc>
                <a:spcPts val="2600"/>
              </a:lnSpc>
              <a:spcBef>
                <a:spcPct val="50000"/>
              </a:spcBef>
            </a:pPr>
            <a:r>
              <a:rPr lang="de-DE" altLang="de-DE" sz="2400" dirty="0" smtClean="0"/>
              <a:t>XXIX. Kölner Symposium, 18.11.2017</a:t>
            </a:r>
          </a:p>
          <a:p>
            <a:pPr algn="ctr">
              <a:lnSpc>
                <a:spcPts val="2600"/>
              </a:lnSpc>
              <a:spcBef>
                <a:spcPct val="50000"/>
              </a:spcBef>
            </a:pPr>
            <a:r>
              <a:rPr lang="de-DE" altLang="de-DE" sz="2400" dirty="0" smtClean="0"/>
              <a:t/>
            </a:r>
            <a:br>
              <a:rPr lang="de-DE" altLang="de-DE" sz="2400" dirty="0" smtClean="0"/>
            </a:br>
            <a:r>
              <a:rPr lang="de-DE" altLang="de-DE" sz="2400" dirty="0" smtClean="0"/>
              <a:t>Arbeitsgemeinschaft Rechtsanwälte im Medizinrecht e.V.</a:t>
            </a:r>
          </a:p>
          <a:p>
            <a:pPr algn="ctr">
              <a:lnSpc>
                <a:spcPts val="2600"/>
              </a:lnSpc>
              <a:spcBef>
                <a:spcPct val="50000"/>
              </a:spcBef>
            </a:pPr>
            <a:r>
              <a:rPr lang="de-DE" altLang="de-DE" sz="1800" dirty="0" smtClean="0"/>
              <a:t>Schlichtungsstelle für Arzthaftpflichtfragen </a:t>
            </a:r>
            <a:br>
              <a:rPr lang="de-DE" altLang="de-DE" sz="1800" dirty="0" smtClean="0"/>
            </a:br>
            <a:r>
              <a:rPr lang="de-DE" altLang="de-DE" sz="1800" dirty="0" smtClean="0"/>
              <a:t>der norddeutschen Ärztekammern</a:t>
            </a:r>
            <a:br>
              <a:rPr lang="de-DE" altLang="de-DE" sz="1800" dirty="0" smtClean="0"/>
            </a:br>
            <a:r>
              <a:rPr lang="de-DE" altLang="de-DE" sz="1800" dirty="0" smtClean="0"/>
              <a:t>Hannover</a:t>
            </a:r>
          </a:p>
          <a:p>
            <a:pPr algn="ctr">
              <a:lnSpc>
                <a:spcPts val="2600"/>
              </a:lnSpc>
              <a:spcBef>
                <a:spcPct val="50000"/>
              </a:spcBef>
            </a:pPr>
            <a:r>
              <a:rPr lang="de-DE" sz="1400" dirty="0" smtClean="0"/>
              <a:t>Ärztekammer </a:t>
            </a:r>
            <a:r>
              <a:rPr lang="de-DE" sz="1400" dirty="0"/>
              <a:t>Berlin - Landesärztekammer Brandenburg - Ärztekammer Bremen - Ärztekammer Hamburg – </a:t>
            </a:r>
            <a:br>
              <a:rPr lang="de-DE" sz="1400" dirty="0"/>
            </a:br>
            <a:r>
              <a:rPr lang="de-DE" sz="1400" dirty="0"/>
              <a:t>Ärztekammer Mecklenburg- Vorpommern - Ärztekammer Niedersachsen - Ärztekammer Saarland – </a:t>
            </a:r>
            <a:br>
              <a:rPr lang="de-DE" sz="1400" dirty="0"/>
            </a:br>
            <a:r>
              <a:rPr lang="de-DE" sz="1400" dirty="0"/>
              <a:t>Ärztekammer Sachsen-Anhalt - Ärztekammer Schleswig-Holstein - Landesärztekammer Thüringen</a:t>
            </a:r>
            <a:endParaRPr lang="de-DE" altLang="de-DE" sz="1400" dirty="0"/>
          </a:p>
        </p:txBody>
      </p:sp>
    </p:spTree>
    <p:extLst>
      <p:ext uri="{BB962C8B-B14F-4D97-AF65-F5344CB8AC3E}">
        <p14:creationId xmlns:p14="http://schemas.microsoft.com/office/powerpoint/2010/main" val="45292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Schlichtungsstelle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Kommission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>
          <a:xfrm>
            <a:off x="251520" y="1844676"/>
            <a:ext cx="8713093" cy="3672556"/>
          </a:xfrm>
          <a:ln>
            <a:solidFill>
              <a:srgbClr val="FF0066"/>
            </a:solidFill>
          </a:ln>
        </p:spPr>
        <p:txBody>
          <a:bodyPr/>
          <a:lstStyle/>
          <a:p>
            <a:pPr>
              <a:lnSpc>
                <a:spcPts val="2400"/>
              </a:lnSpc>
            </a:pPr>
            <a:r>
              <a:rPr lang="de-DE" altLang="de-DE" sz="2000" b="1" dirty="0">
                <a:solidFill>
                  <a:srgbClr val="003E6C"/>
                </a:solidFill>
              </a:rPr>
              <a:t>§ </a:t>
            </a:r>
            <a:r>
              <a:rPr lang="de-DE" altLang="de-DE" sz="2000" b="1" dirty="0" smtClean="0">
                <a:solidFill>
                  <a:srgbClr val="003E6C"/>
                </a:solidFill>
              </a:rPr>
              <a:t>4 Unabhängigkeit</a:t>
            </a:r>
            <a:r>
              <a:rPr lang="de-DE" altLang="de-DE" sz="2000" b="1" dirty="0">
                <a:solidFill>
                  <a:srgbClr val="003E6C"/>
                </a:solidFill>
              </a:rPr>
              <a:t/>
            </a:r>
            <a:br>
              <a:rPr lang="de-DE" altLang="de-DE" sz="2000" b="1" dirty="0">
                <a:solidFill>
                  <a:srgbClr val="003E6C"/>
                </a:solidFill>
              </a:rPr>
            </a:br>
            <a:r>
              <a:rPr lang="de-DE" altLang="de-DE" sz="2000" dirty="0" smtClean="0">
                <a:solidFill>
                  <a:srgbClr val="003E6C"/>
                </a:solidFill>
              </a:rPr>
              <a:t>Die Mitglieder der Schlichtungsstelle sind bei der Entscheidungsfindung </a:t>
            </a:r>
            <a:r>
              <a:rPr lang="de-DE" altLang="de-DE" sz="2000" b="1" dirty="0" smtClean="0">
                <a:solidFill>
                  <a:srgbClr val="FF0066"/>
                </a:solidFill>
              </a:rPr>
              <a:t>unabhängig</a:t>
            </a:r>
            <a:r>
              <a:rPr lang="de-DE" altLang="de-DE" sz="2000" dirty="0" smtClean="0">
                <a:solidFill>
                  <a:srgbClr val="003E6C"/>
                </a:solidFill>
              </a:rPr>
              <a:t> und an </a:t>
            </a:r>
            <a:r>
              <a:rPr lang="de-DE" altLang="de-DE" sz="2000" b="1" dirty="0">
                <a:solidFill>
                  <a:srgbClr val="FF0066"/>
                </a:solidFill>
              </a:rPr>
              <a:t>Weisungen nicht gebunden</a:t>
            </a:r>
            <a:r>
              <a:rPr lang="de-DE" altLang="de-DE" sz="2000" dirty="0" smtClean="0">
                <a:solidFill>
                  <a:srgbClr val="003E6C"/>
                </a:solidFill>
              </a:rPr>
              <a:t>. Sie ist </a:t>
            </a:r>
            <a:r>
              <a:rPr lang="de-DE" altLang="de-DE" sz="2000" b="1" dirty="0">
                <a:solidFill>
                  <a:srgbClr val="FF0066"/>
                </a:solidFill>
              </a:rPr>
              <a:t>nur</a:t>
            </a:r>
            <a:r>
              <a:rPr lang="de-DE" altLang="de-DE" sz="2000" dirty="0" smtClean="0">
                <a:solidFill>
                  <a:srgbClr val="003E6C"/>
                </a:solidFill>
              </a:rPr>
              <a:t> ihrem </a:t>
            </a:r>
            <a:r>
              <a:rPr lang="de-DE" altLang="de-DE" sz="2000" b="1" dirty="0">
                <a:solidFill>
                  <a:srgbClr val="FF0066"/>
                </a:solidFill>
              </a:rPr>
              <a:t>Gewissen und </a:t>
            </a:r>
            <a:r>
              <a:rPr lang="de-DE" altLang="de-DE" sz="2000" dirty="0" smtClean="0">
                <a:solidFill>
                  <a:srgbClr val="003E6C"/>
                </a:solidFill>
              </a:rPr>
              <a:t>ihrer </a:t>
            </a:r>
            <a:r>
              <a:rPr lang="de-DE" altLang="de-DE" sz="2000" b="1" dirty="0">
                <a:solidFill>
                  <a:srgbClr val="FF0066"/>
                </a:solidFill>
              </a:rPr>
              <a:t>fachlichen Überzeugung </a:t>
            </a:r>
            <a:r>
              <a:rPr lang="de-DE" altLang="de-DE" sz="2000" dirty="0" smtClean="0">
                <a:solidFill>
                  <a:srgbClr val="003E6C"/>
                </a:solidFill>
              </a:rPr>
              <a:t>unterworfen.</a:t>
            </a:r>
          </a:p>
          <a:p>
            <a:pPr>
              <a:lnSpc>
                <a:spcPts val="2400"/>
              </a:lnSpc>
            </a:pPr>
            <a:endParaRPr lang="de-DE" altLang="de-DE" sz="2000" dirty="0" smtClean="0">
              <a:solidFill>
                <a:srgbClr val="003E6C"/>
              </a:solidFill>
            </a:endParaRPr>
          </a:p>
          <a:p>
            <a:pPr>
              <a:lnSpc>
                <a:spcPts val="2400"/>
              </a:lnSpc>
            </a:pPr>
            <a:endParaRPr lang="de-DE" altLang="de-DE" sz="2000" dirty="0">
              <a:solidFill>
                <a:srgbClr val="003E6C"/>
              </a:solidFill>
            </a:endParaRPr>
          </a:p>
          <a:p>
            <a:pPr>
              <a:lnSpc>
                <a:spcPts val="2400"/>
              </a:lnSpc>
            </a:pPr>
            <a:r>
              <a:rPr lang="de-DE" altLang="de-DE" sz="2000" b="1" dirty="0" smtClean="0">
                <a:solidFill>
                  <a:srgbClr val="003E6C"/>
                </a:solidFill>
              </a:rPr>
              <a:t>§ </a:t>
            </a:r>
            <a:r>
              <a:rPr lang="de-DE" altLang="de-DE" sz="2000" b="1" dirty="0">
                <a:solidFill>
                  <a:srgbClr val="003E6C"/>
                </a:solidFill>
              </a:rPr>
              <a:t>8 Verfahrensgrundsätze</a:t>
            </a:r>
            <a:br>
              <a:rPr lang="de-DE" altLang="de-DE" sz="2000" b="1" dirty="0">
                <a:solidFill>
                  <a:srgbClr val="003E6C"/>
                </a:solidFill>
              </a:rPr>
            </a:br>
            <a:r>
              <a:rPr lang="de-DE" altLang="de-DE" sz="2000" dirty="0" smtClean="0">
                <a:solidFill>
                  <a:srgbClr val="003E6C"/>
                </a:solidFill>
              </a:rPr>
              <a:t>(1) Eine </a:t>
            </a:r>
            <a:r>
              <a:rPr lang="de-DE" altLang="de-DE" sz="2000" b="1" dirty="0">
                <a:solidFill>
                  <a:srgbClr val="FF0066"/>
                </a:solidFill>
              </a:rPr>
              <a:t>Kommission</a:t>
            </a:r>
            <a:r>
              <a:rPr lang="de-DE" altLang="de-DE" sz="2000" dirty="0" smtClean="0">
                <a:solidFill>
                  <a:srgbClr val="003E6C"/>
                </a:solidFill>
              </a:rPr>
              <a:t>, die aus mindestens einem </a:t>
            </a:r>
            <a:r>
              <a:rPr lang="de-DE" altLang="de-DE" sz="2000" b="1" dirty="0">
                <a:solidFill>
                  <a:srgbClr val="FF0066"/>
                </a:solidFill>
              </a:rPr>
              <a:t>ärztlichen</a:t>
            </a:r>
            <a:r>
              <a:rPr lang="de-DE" altLang="de-DE" sz="2000" dirty="0" smtClean="0">
                <a:solidFill>
                  <a:srgbClr val="003E6C"/>
                </a:solidFill>
              </a:rPr>
              <a:t> bzw. zahnärztlichen und einem </a:t>
            </a:r>
            <a:r>
              <a:rPr lang="de-DE" altLang="de-DE" sz="2000" b="1" dirty="0">
                <a:solidFill>
                  <a:srgbClr val="FF0066"/>
                </a:solidFill>
              </a:rPr>
              <a:t>juristischen Mitglied </a:t>
            </a:r>
            <a:r>
              <a:rPr lang="de-DE" altLang="de-DE" sz="2000" dirty="0" smtClean="0">
                <a:solidFill>
                  <a:srgbClr val="003E6C"/>
                </a:solidFill>
              </a:rPr>
              <a:t>besteht, bearbeitet und entscheidet das jeweilige Verfahren.</a:t>
            </a:r>
            <a:r>
              <a:rPr lang="de-DE" altLang="de-DE" sz="2000" b="1" dirty="0">
                <a:solidFill>
                  <a:srgbClr val="003E6C"/>
                </a:solidFill>
              </a:rPr>
              <a:t/>
            </a:r>
            <a:br>
              <a:rPr lang="de-DE" altLang="de-DE" sz="2000" b="1" dirty="0">
                <a:solidFill>
                  <a:srgbClr val="003E6C"/>
                </a:solidFill>
              </a:rPr>
            </a:br>
            <a:r>
              <a:rPr lang="de-DE" altLang="de-DE" sz="2000" b="1" dirty="0">
                <a:solidFill>
                  <a:srgbClr val="003E6C"/>
                </a:solidFill>
              </a:rPr>
              <a:t>…</a:t>
            </a:r>
            <a:endParaRPr lang="de-DE" sz="2000" b="1" dirty="0">
              <a:solidFill>
                <a:srgbClr val="003E6C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357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1209" cy="1080120"/>
          </a:xfrm>
        </p:spPr>
        <p:txBody>
          <a:bodyPr/>
          <a:lstStyle/>
          <a:p>
            <a:r>
              <a:rPr lang="de-DE" dirty="0" smtClean="0"/>
              <a:t>Beteiligte des Schlichtungsverfahrens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>
          <a:xfrm>
            <a:off x="251520" y="1556792"/>
            <a:ext cx="1728192" cy="1152128"/>
          </a:xfrm>
          <a:solidFill>
            <a:srgbClr val="99CCFF"/>
          </a:solidFill>
        </p:spPr>
        <p:txBody>
          <a:bodyPr/>
          <a:lstStyle/>
          <a:p>
            <a:pPr marL="0" lvl="1" indent="0">
              <a:buNone/>
            </a:pPr>
            <a:r>
              <a:rPr lang="de-DE" sz="2000" dirty="0" smtClean="0">
                <a:solidFill>
                  <a:srgbClr val="003E6C"/>
                </a:solidFill>
              </a:rPr>
              <a:t>Patienten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>
          <a:xfrm>
            <a:off x="2483768" y="1556792"/>
            <a:ext cx="1656184" cy="1080120"/>
          </a:xfrm>
          <a:solidFill>
            <a:srgbClr val="99CCFF"/>
          </a:solidFill>
        </p:spPr>
        <p:txBody>
          <a:bodyPr/>
          <a:lstStyle/>
          <a:p>
            <a:r>
              <a:rPr lang="de-DE" sz="2000" dirty="0" smtClean="0">
                <a:solidFill>
                  <a:srgbClr val="003E6C"/>
                </a:solidFill>
              </a:rPr>
              <a:t>Ärzte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>
          <a:xfrm>
            <a:off x="6588224" y="1556792"/>
            <a:ext cx="2304256" cy="1008112"/>
          </a:xfrm>
          <a:solidFill>
            <a:srgbClr val="99CCFF"/>
          </a:solidFill>
        </p:spPr>
        <p:txBody>
          <a:bodyPr/>
          <a:lstStyle/>
          <a:p>
            <a:pPr>
              <a:lnSpc>
                <a:spcPts val="2000"/>
              </a:lnSpc>
            </a:pPr>
            <a:r>
              <a:rPr lang="de-DE" sz="2000" dirty="0" smtClean="0">
                <a:solidFill>
                  <a:srgbClr val="003E6C"/>
                </a:solidFill>
              </a:rPr>
              <a:t>Haftpflicht-</a:t>
            </a:r>
          </a:p>
          <a:p>
            <a:pPr>
              <a:lnSpc>
                <a:spcPts val="2000"/>
              </a:lnSpc>
            </a:pPr>
            <a:r>
              <a:rPr lang="de-DE" sz="2000" dirty="0" err="1" smtClean="0">
                <a:solidFill>
                  <a:srgbClr val="003E6C"/>
                </a:solidFill>
              </a:rPr>
              <a:t>versicherungen</a:t>
            </a:r>
            <a:endParaRPr lang="de-DE" sz="2000" dirty="0">
              <a:solidFill>
                <a:srgbClr val="003E6C"/>
              </a:solidFill>
            </a:endParaRPr>
          </a:p>
        </p:txBody>
      </p:sp>
      <p:sp>
        <p:nvSpPr>
          <p:cNvPr id="10" name="Textplatzhalter 53"/>
          <p:cNvSpPr>
            <a:spLocks noGrp="1"/>
          </p:cNvSpPr>
          <p:nvPr>
            <p:ph type="body" sz="quarter" idx="21"/>
          </p:nvPr>
        </p:nvSpPr>
        <p:spPr>
          <a:xfrm>
            <a:off x="251520" y="2780928"/>
            <a:ext cx="8596497" cy="2952328"/>
          </a:xfr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vert="horz" lIns="162000" tIns="162000" rIns="162000" bIns="162000" rtlCol="0" anchor="t" anchorCtr="0">
            <a:noAutofit/>
          </a:bodyPr>
          <a:lstStyle/>
          <a:p>
            <a:pPr algn="ctr">
              <a:lnSpc>
                <a:spcPts val="2400"/>
              </a:lnSpc>
            </a:pPr>
            <a:r>
              <a:rPr lang="de-DE" sz="2000" kern="1200" dirty="0" smtClean="0">
                <a:solidFill>
                  <a:srgbClr val="0000FF"/>
                </a:solidFill>
              </a:rPr>
              <a:t>Grundsatz der </a:t>
            </a:r>
            <a:r>
              <a:rPr lang="de-DE" sz="2000" b="1" kern="1200" dirty="0" smtClean="0">
                <a:solidFill>
                  <a:srgbClr val="FF0066"/>
                </a:solidFill>
              </a:rPr>
              <a:t>Transparenz</a:t>
            </a:r>
            <a:r>
              <a:rPr lang="de-DE" sz="2000" kern="1200" dirty="0" smtClean="0">
                <a:solidFill>
                  <a:srgbClr val="0000FF"/>
                </a:solidFill>
              </a:rPr>
              <a:t>:</a:t>
            </a:r>
          </a:p>
          <a:p>
            <a:pPr>
              <a:lnSpc>
                <a:spcPts val="2400"/>
              </a:lnSpc>
            </a:pPr>
            <a:endParaRPr lang="de-DE" sz="2000" kern="1200" dirty="0">
              <a:solidFill>
                <a:srgbClr val="0000FF"/>
              </a:solidFill>
            </a:endParaRPr>
          </a:p>
          <a:p>
            <a:pPr marL="342900" indent="-34290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de-DE" sz="2000" kern="1200" dirty="0" smtClean="0">
                <a:solidFill>
                  <a:srgbClr val="0000FF"/>
                </a:solidFill>
              </a:rPr>
              <a:t>Offene Kommunikation während des gesamten Verfahrens </a:t>
            </a:r>
            <a:br>
              <a:rPr lang="de-DE" sz="2000" kern="1200" dirty="0" smtClean="0">
                <a:solidFill>
                  <a:srgbClr val="0000FF"/>
                </a:solidFill>
              </a:rPr>
            </a:br>
            <a:r>
              <a:rPr lang="de-DE" sz="2000" kern="1200" dirty="0" smtClean="0">
                <a:solidFill>
                  <a:srgbClr val="0000FF"/>
                </a:solidFill>
              </a:rPr>
              <a:t>über </a:t>
            </a:r>
            <a:r>
              <a:rPr lang="de-DE" sz="2000" b="1" kern="1200" dirty="0" smtClean="0">
                <a:solidFill>
                  <a:srgbClr val="FF0066"/>
                </a:solidFill>
              </a:rPr>
              <a:t>jeden einzelnen </a:t>
            </a:r>
            <a:r>
              <a:rPr lang="de-DE" sz="2000" kern="1200" dirty="0" smtClean="0">
                <a:solidFill>
                  <a:srgbClr val="0000FF"/>
                </a:solidFill>
              </a:rPr>
              <a:t>Verfahrens</a:t>
            </a:r>
            <a:r>
              <a:rPr lang="de-DE" sz="2000" b="1" kern="1200" dirty="0" smtClean="0">
                <a:solidFill>
                  <a:srgbClr val="FF0066"/>
                </a:solidFill>
              </a:rPr>
              <a:t>schritt</a:t>
            </a:r>
          </a:p>
          <a:p>
            <a:pPr>
              <a:lnSpc>
                <a:spcPts val="2000"/>
              </a:lnSpc>
            </a:pPr>
            <a:endParaRPr lang="de-DE" altLang="de-DE" sz="2000" kern="1200" dirty="0" smtClean="0">
              <a:solidFill>
                <a:srgbClr val="0000FF"/>
              </a:solidFill>
            </a:endParaRPr>
          </a:p>
          <a:p>
            <a:pPr>
              <a:lnSpc>
                <a:spcPts val="2000"/>
              </a:lnSpc>
            </a:pPr>
            <a:endParaRPr lang="de-DE" altLang="de-DE" sz="2000" kern="1200" dirty="0">
              <a:solidFill>
                <a:srgbClr val="0000FF"/>
              </a:solidFill>
            </a:endParaRPr>
          </a:p>
          <a:p>
            <a:pPr marL="342900" indent="-34290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de-DE" sz="2000" kern="1200" dirty="0">
                <a:solidFill>
                  <a:srgbClr val="0000FF"/>
                </a:solidFill>
              </a:rPr>
              <a:t>§ 13 </a:t>
            </a:r>
            <a:r>
              <a:rPr lang="de-DE" sz="2000" kern="1200" dirty="0" smtClean="0">
                <a:solidFill>
                  <a:srgbClr val="0000FF"/>
                </a:solidFill>
              </a:rPr>
              <a:t>Verfahrensordnung: </a:t>
            </a:r>
            <a:r>
              <a:rPr lang="de-DE" altLang="de-DE" sz="2000" kern="1200" dirty="0">
                <a:solidFill>
                  <a:srgbClr val="0000FF"/>
                </a:solidFill>
              </a:rPr>
              <a:t>Die Gesellschafter </a:t>
            </a:r>
            <a:r>
              <a:rPr lang="de-DE" altLang="de-DE" sz="2000" b="1" kern="1200" dirty="0">
                <a:solidFill>
                  <a:srgbClr val="FF0066"/>
                </a:solidFill>
              </a:rPr>
              <a:t>bericht</a:t>
            </a:r>
            <a:r>
              <a:rPr lang="de-DE" altLang="de-DE" sz="2000" kern="1200" dirty="0">
                <a:solidFill>
                  <a:srgbClr val="0000FF"/>
                </a:solidFill>
              </a:rPr>
              <a:t>en über die </a:t>
            </a:r>
            <a:r>
              <a:rPr lang="de-DE" altLang="de-DE" sz="2000" kern="1200" dirty="0" smtClean="0">
                <a:solidFill>
                  <a:srgbClr val="0000FF"/>
                </a:solidFill>
              </a:rPr>
              <a:t/>
            </a:r>
            <a:br>
              <a:rPr lang="de-DE" altLang="de-DE" sz="2000" kern="1200" dirty="0" smtClean="0">
                <a:solidFill>
                  <a:srgbClr val="0000FF"/>
                </a:solidFill>
              </a:rPr>
            </a:br>
            <a:r>
              <a:rPr lang="de-DE" altLang="de-DE" sz="2000" kern="1200" dirty="0" smtClean="0">
                <a:solidFill>
                  <a:srgbClr val="0000FF"/>
                </a:solidFill>
              </a:rPr>
              <a:t/>
            </a:r>
            <a:br>
              <a:rPr lang="de-DE" altLang="de-DE" sz="2000" kern="1200" dirty="0" smtClean="0">
                <a:solidFill>
                  <a:srgbClr val="0000FF"/>
                </a:solidFill>
              </a:rPr>
            </a:br>
            <a:r>
              <a:rPr lang="de-DE" altLang="de-DE" sz="2000" b="1" kern="1200" dirty="0" smtClean="0">
                <a:solidFill>
                  <a:srgbClr val="FF0066"/>
                </a:solidFill>
              </a:rPr>
              <a:t>Tätigkeit </a:t>
            </a:r>
            <a:r>
              <a:rPr lang="de-DE" altLang="de-DE" sz="2000" b="1" kern="1200" dirty="0">
                <a:solidFill>
                  <a:srgbClr val="FF0066"/>
                </a:solidFill>
              </a:rPr>
              <a:t>der Schlichtungsstelle </a:t>
            </a:r>
            <a:r>
              <a:rPr lang="de-DE" altLang="de-DE" sz="2000" kern="1200" dirty="0">
                <a:solidFill>
                  <a:srgbClr val="0000FF"/>
                </a:solidFill>
              </a:rPr>
              <a:t>jährlich in ihrem </a:t>
            </a:r>
            <a:r>
              <a:rPr lang="de-DE" altLang="de-DE" sz="2000" b="1" kern="1200" dirty="0">
                <a:solidFill>
                  <a:srgbClr val="FF0066"/>
                </a:solidFill>
              </a:rPr>
              <a:t>Mitteilungsblatt</a:t>
            </a:r>
            <a:r>
              <a:rPr lang="de-DE" altLang="de-DE" sz="20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2" name="Textplatzhalter 18"/>
          <p:cNvSpPr>
            <a:spLocks noGrp="1"/>
          </p:cNvSpPr>
          <p:nvPr>
            <p:ph type="body" sz="quarter" idx="15"/>
          </p:nvPr>
        </p:nvSpPr>
        <p:spPr>
          <a:xfrm>
            <a:off x="4572000" y="1556792"/>
            <a:ext cx="1728192" cy="1080120"/>
          </a:xfrm>
          <a:solidFill>
            <a:srgbClr val="99CCFF"/>
          </a:solidFill>
        </p:spPr>
        <p:txBody>
          <a:bodyPr/>
          <a:lstStyle/>
          <a:p>
            <a:pPr>
              <a:lnSpc>
                <a:spcPts val="2000"/>
              </a:lnSpc>
            </a:pPr>
            <a:r>
              <a:rPr lang="de-DE" sz="2000" dirty="0" smtClean="0">
                <a:solidFill>
                  <a:srgbClr val="003E6C"/>
                </a:solidFill>
              </a:rPr>
              <a:t>Kranken-</a:t>
            </a:r>
          </a:p>
          <a:p>
            <a:pPr>
              <a:lnSpc>
                <a:spcPts val="2000"/>
              </a:lnSpc>
            </a:pPr>
            <a:r>
              <a:rPr lang="de-DE" sz="2000" dirty="0" err="1" smtClean="0">
                <a:solidFill>
                  <a:srgbClr val="003E6C"/>
                </a:solidFill>
              </a:rPr>
              <a:t>häuser</a:t>
            </a:r>
            <a:endParaRPr lang="de-DE" sz="2000" dirty="0">
              <a:solidFill>
                <a:srgbClr val="003E6C"/>
              </a:solidFill>
            </a:endParaRPr>
          </a:p>
          <a:p>
            <a:endParaRPr lang="de-DE" sz="1300" dirty="0" smtClean="0">
              <a:solidFill>
                <a:srgbClr val="003E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el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Verfahren nach der Verfahrensordnung 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>
          <a:xfrm>
            <a:off x="179512" y="1844824"/>
            <a:ext cx="3600400" cy="684000"/>
          </a:xfrm>
        </p:spPr>
        <p:txBody>
          <a:bodyPr/>
          <a:lstStyle/>
          <a:p>
            <a:r>
              <a:rPr lang="de-DE" sz="1600" dirty="0" smtClean="0"/>
              <a:t>Schlichtungsantrag</a:t>
            </a:r>
            <a:endParaRPr lang="de-DE" sz="16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179512" y="2672992"/>
            <a:ext cx="3600400" cy="684000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de-DE" sz="1600" dirty="0" smtClean="0"/>
              <a:t>Klärung der Verfahrensvoraussetzungen</a:t>
            </a:r>
            <a:endParaRPr lang="de-DE" sz="16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>
          <a:xfrm>
            <a:off x="178594" y="3501310"/>
            <a:ext cx="3601318" cy="684000"/>
          </a:xfrm>
        </p:spPr>
        <p:txBody>
          <a:bodyPr/>
          <a:lstStyle/>
          <a:p>
            <a:r>
              <a:rPr lang="de-DE" sz="1600" dirty="0" smtClean="0"/>
              <a:t>Sachverhaltsaufklärung</a:t>
            </a:r>
            <a:endParaRPr lang="de-DE" sz="160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0"/>
          </p:nvPr>
        </p:nvSpPr>
        <p:spPr>
          <a:xfrm>
            <a:off x="178594" y="4329628"/>
            <a:ext cx="3601318" cy="684000"/>
          </a:xfrm>
        </p:spPr>
        <p:txBody>
          <a:bodyPr/>
          <a:lstStyle/>
          <a:p>
            <a:r>
              <a:rPr lang="de-DE" sz="1600" dirty="0" smtClean="0"/>
              <a:t>Externes Gutachten</a:t>
            </a:r>
            <a:endParaRPr lang="de-DE" sz="160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178594" y="5157946"/>
            <a:ext cx="3601318" cy="684000"/>
          </a:xfrm>
        </p:spPr>
        <p:txBody>
          <a:bodyPr/>
          <a:lstStyle/>
          <a:p>
            <a:r>
              <a:rPr lang="de-DE" sz="1600" dirty="0" smtClean="0"/>
              <a:t>Beurteilung der Haftungsfrage</a:t>
            </a:r>
            <a:endParaRPr lang="de-DE" sz="160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2"/>
          </p:nvPr>
        </p:nvSpPr>
        <p:spPr>
          <a:xfrm>
            <a:off x="3851920" y="1845888"/>
            <a:ext cx="5112692" cy="680400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de-DE" altLang="de-DE" sz="1600" b="1" dirty="0" smtClean="0">
                <a:solidFill>
                  <a:srgbClr val="003E6C"/>
                </a:solidFill>
              </a:rPr>
              <a:t>Antragsberechtigte/Beteiligte:</a:t>
            </a:r>
            <a:endParaRPr lang="de-DE" altLang="de-DE" sz="1600" b="1" dirty="0">
              <a:solidFill>
                <a:srgbClr val="003E6C"/>
              </a:solidFill>
            </a:endParaRPr>
          </a:p>
          <a:p>
            <a:pPr>
              <a:lnSpc>
                <a:spcPts val="1800"/>
              </a:lnSpc>
            </a:pPr>
            <a:r>
              <a:rPr lang="de-DE" altLang="de-DE" sz="1600" b="1" dirty="0">
                <a:solidFill>
                  <a:srgbClr val="003E6C"/>
                </a:solidFill>
              </a:rPr>
              <a:t>Patient, </a:t>
            </a:r>
            <a:r>
              <a:rPr lang="de-DE" altLang="de-DE" sz="1600" b="1" dirty="0" smtClean="0">
                <a:solidFill>
                  <a:srgbClr val="003E6C"/>
                </a:solidFill>
              </a:rPr>
              <a:t> Krankenhaus,  Arzt</a:t>
            </a:r>
            <a:r>
              <a:rPr lang="de-DE" altLang="de-DE" sz="1600" b="1" dirty="0">
                <a:solidFill>
                  <a:srgbClr val="003E6C"/>
                </a:solidFill>
              </a:rPr>
              <a:t>, </a:t>
            </a:r>
            <a:r>
              <a:rPr lang="de-DE" altLang="de-DE" sz="1600" b="1" dirty="0" smtClean="0">
                <a:solidFill>
                  <a:srgbClr val="003E6C"/>
                </a:solidFill>
              </a:rPr>
              <a:t>  Versicherung</a:t>
            </a:r>
            <a:endParaRPr lang="de-DE" altLang="de-DE" sz="1600" b="1" dirty="0">
              <a:solidFill>
                <a:srgbClr val="003E6C"/>
              </a:solidFill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3"/>
          </p:nvPr>
        </p:nvSpPr>
        <p:spPr>
          <a:xfrm>
            <a:off x="3851920" y="2676592"/>
            <a:ext cx="5113040" cy="680400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de-DE" altLang="de-DE" sz="1600" b="1" dirty="0">
                <a:solidFill>
                  <a:srgbClr val="003E6C"/>
                </a:solidFill>
              </a:rPr>
              <a:t>Verfahrenshindernisse? </a:t>
            </a:r>
          </a:p>
          <a:p>
            <a:pPr>
              <a:lnSpc>
                <a:spcPts val="1800"/>
              </a:lnSpc>
            </a:pPr>
            <a:r>
              <a:rPr lang="de-DE" altLang="de-DE" sz="1600" b="1" dirty="0">
                <a:solidFill>
                  <a:srgbClr val="003E6C"/>
                </a:solidFill>
              </a:rPr>
              <a:t>Zustimmung aller Beteiligten?</a:t>
            </a:r>
          </a:p>
          <a:p>
            <a:pPr marL="0" lvl="1" indent="0">
              <a:lnSpc>
                <a:spcPts val="1800"/>
              </a:lnSpc>
              <a:buNone/>
            </a:pPr>
            <a:endParaRPr lang="de-DE" sz="1600" b="1" dirty="0">
              <a:solidFill>
                <a:srgbClr val="003E6C"/>
              </a:solidFill>
            </a:endParaRP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3851920" y="3502221"/>
            <a:ext cx="5113386" cy="680400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de-DE" altLang="de-DE" sz="1600" b="1" dirty="0">
                <a:solidFill>
                  <a:srgbClr val="003E6C"/>
                </a:solidFill>
              </a:rPr>
              <a:t>Untersuchungsgrundsatz: </a:t>
            </a:r>
          </a:p>
          <a:p>
            <a:pPr>
              <a:lnSpc>
                <a:spcPts val="1800"/>
              </a:lnSpc>
            </a:pPr>
            <a:r>
              <a:rPr lang="de-DE" altLang="de-DE" sz="1600" b="1" dirty="0">
                <a:solidFill>
                  <a:srgbClr val="003E6C"/>
                </a:solidFill>
              </a:rPr>
              <a:t>Vollständige </a:t>
            </a:r>
            <a:r>
              <a:rPr lang="de-DE" altLang="de-DE" sz="1600" b="1" dirty="0" smtClean="0">
                <a:solidFill>
                  <a:srgbClr val="003E6C"/>
                </a:solidFill>
              </a:rPr>
              <a:t>Behandlungsdokumentationen </a:t>
            </a:r>
            <a:endParaRPr lang="de-DE" altLang="de-DE" sz="1600" b="1" dirty="0">
              <a:solidFill>
                <a:srgbClr val="003E6C"/>
              </a:solidFill>
            </a:endParaRPr>
          </a:p>
          <a:p>
            <a:endParaRPr lang="de-DE" sz="1600" b="1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5"/>
          </p:nvPr>
        </p:nvSpPr>
        <p:spPr>
          <a:xfrm>
            <a:off x="3851920" y="4336578"/>
            <a:ext cx="5113734" cy="680400"/>
          </a:xfrm>
        </p:spPr>
        <p:txBody>
          <a:bodyPr/>
          <a:lstStyle/>
          <a:p>
            <a:endParaRPr lang="de-DE" altLang="de-DE" sz="1600" b="1" dirty="0" smtClean="0"/>
          </a:p>
          <a:p>
            <a:pPr>
              <a:lnSpc>
                <a:spcPts val="1800"/>
              </a:lnSpc>
            </a:pPr>
            <a:r>
              <a:rPr lang="de-DE" altLang="de-DE" sz="1600" b="1" dirty="0">
                <a:solidFill>
                  <a:srgbClr val="003E6C"/>
                </a:solidFill>
              </a:rPr>
              <a:t>Anhörung der Beteiligten zu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de-DE" altLang="de-DE" sz="1600" b="1" dirty="0">
                <a:solidFill>
                  <a:srgbClr val="003E6C"/>
                </a:solidFill>
              </a:rPr>
              <a:t> Gutachter und </a:t>
            </a:r>
            <a:r>
              <a:rPr lang="de-DE" altLang="de-DE" sz="1600" b="1" dirty="0" smtClean="0">
                <a:solidFill>
                  <a:srgbClr val="003E6C"/>
                </a:solidFill>
              </a:rPr>
              <a:t>Fragenkatalog und</a:t>
            </a:r>
            <a:endParaRPr lang="de-DE" altLang="de-DE" sz="1600" b="1" dirty="0">
              <a:solidFill>
                <a:srgbClr val="003E6C"/>
              </a:solidFill>
            </a:endParaRP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de-DE" altLang="de-DE" sz="1600" b="1" dirty="0">
                <a:solidFill>
                  <a:srgbClr val="003E6C"/>
                </a:solidFill>
              </a:rPr>
              <a:t> erstattetem Gutachten</a:t>
            </a:r>
          </a:p>
          <a:p>
            <a:pPr lvl="1"/>
            <a:endParaRPr lang="de-DE" sz="1600" b="1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6"/>
          </p:nvPr>
        </p:nvSpPr>
        <p:spPr>
          <a:xfrm>
            <a:off x="3851919" y="5158405"/>
            <a:ext cx="5114081" cy="680400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de-DE" altLang="de-DE" sz="1600" b="1" dirty="0" err="1">
                <a:solidFill>
                  <a:srgbClr val="003E6C"/>
                </a:solidFill>
              </a:rPr>
              <a:t>Medico</a:t>
            </a:r>
            <a:r>
              <a:rPr lang="de-DE" altLang="de-DE" sz="1600" b="1" dirty="0">
                <a:solidFill>
                  <a:srgbClr val="003E6C"/>
                </a:solidFill>
              </a:rPr>
              <a:t>-legale Prüfung des </a:t>
            </a:r>
            <a:r>
              <a:rPr lang="de-DE" altLang="de-DE" sz="1600" b="1" dirty="0" smtClean="0">
                <a:solidFill>
                  <a:srgbClr val="003E6C"/>
                </a:solidFill>
              </a:rPr>
              <a:t>Gutachtens </a:t>
            </a:r>
            <a:r>
              <a:rPr lang="de-DE" altLang="de-DE" sz="1600" b="1" dirty="0">
                <a:solidFill>
                  <a:srgbClr val="003E6C"/>
                </a:solidFill>
              </a:rPr>
              <a:t>und</a:t>
            </a:r>
          </a:p>
          <a:p>
            <a:pPr>
              <a:lnSpc>
                <a:spcPts val="1800"/>
              </a:lnSpc>
            </a:pPr>
            <a:r>
              <a:rPr lang="de-DE" altLang="de-DE" sz="1600" b="1" dirty="0">
                <a:solidFill>
                  <a:srgbClr val="003E6C"/>
                </a:solidFill>
              </a:rPr>
              <a:t>Juristische Bewertung</a:t>
            </a:r>
          </a:p>
          <a:p>
            <a:pPr lvl="1"/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11913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el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Verfahren nach der Verfahrensordnung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>
          <a:xfrm>
            <a:off x="179512" y="1844824"/>
            <a:ext cx="3600400" cy="684000"/>
          </a:xfrm>
        </p:spPr>
        <p:txBody>
          <a:bodyPr/>
          <a:lstStyle/>
          <a:p>
            <a:r>
              <a:rPr lang="de-DE" altLang="de-DE" sz="1600" dirty="0"/>
              <a:t>Erneute</a:t>
            </a:r>
            <a:r>
              <a:rPr lang="de-DE" altLang="de-DE" sz="1600" dirty="0">
                <a:solidFill>
                  <a:schemeClr val="tx1"/>
                </a:solidFill>
              </a:rPr>
              <a:t> </a:t>
            </a:r>
            <a:r>
              <a:rPr lang="de-DE" altLang="de-DE" sz="1600" dirty="0"/>
              <a:t>Beurteilung</a:t>
            </a:r>
          </a:p>
          <a:p>
            <a:endParaRPr lang="de-DE" sz="16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179512" y="2672992"/>
            <a:ext cx="3600400" cy="684000"/>
          </a:xfrm>
        </p:spPr>
        <p:txBody>
          <a:bodyPr/>
          <a:lstStyle/>
          <a:p>
            <a:r>
              <a:rPr lang="de-DE" altLang="de-DE" sz="1600" dirty="0"/>
              <a:t>Entscheidung </a:t>
            </a:r>
            <a:r>
              <a:rPr lang="de-DE" altLang="de-DE" sz="1600" dirty="0" smtClean="0"/>
              <a:t>nicht bindend</a:t>
            </a:r>
            <a:endParaRPr lang="de-DE" sz="16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>
          <a:xfrm>
            <a:off x="178594" y="3501310"/>
            <a:ext cx="3601318" cy="684000"/>
          </a:xfrm>
        </p:spPr>
        <p:txBody>
          <a:bodyPr/>
          <a:lstStyle/>
          <a:p>
            <a:r>
              <a:rPr lang="de-DE" altLang="de-DE" sz="1600" dirty="0"/>
              <a:t>Verjährungshemmung</a:t>
            </a:r>
            <a:endParaRPr lang="de-DE" sz="160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0"/>
          </p:nvPr>
        </p:nvSpPr>
        <p:spPr>
          <a:xfrm>
            <a:off x="178594" y="4329628"/>
            <a:ext cx="3601318" cy="684000"/>
          </a:xfrm>
        </p:spPr>
        <p:txBody>
          <a:bodyPr/>
          <a:lstStyle/>
          <a:p>
            <a:r>
              <a:rPr lang="de-DE" altLang="de-DE" sz="1600" dirty="0"/>
              <a:t>Keine Verfahrenskosten</a:t>
            </a:r>
            <a:endParaRPr lang="de-DE" sz="160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178594" y="5157946"/>
            <a:ext cx="3601318" cy="684000"/>
          </a:xfrm>
        </p:spPr>
        <p:txBody>
          <a:bodyPr/>
          <a:lstStyle/>
          <a:p>
            <a:r>
              <a:rPr lang="de-DE" altLang="de-DE" sz="1600" dirty="0"/>
              <a:t>Kurze Verfahrensdauer</a:t>
            </a:r>
            <a:endParaRPr lang="de-DE" sz="160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2"/>
          </p:nvPr>
        </p:nvSpPr>
        <p:spPr>
          <a:xfrm>
            <a:off x="3851920" y="1845888"/>
            <a:ext cx="5112692" cy="680400"/>
          </a:xfrm>
        </p:spPr>
        <p:txBody>
          <a:bodyPr/>
          <a:lstStyle/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de-DE" altLang="de-DE" sz="1600" b="1" dirty="0" smtClean="0">
                <a:solidFill>
                  <a:srgbClr val="003E6C"/>
                </a:solidFill>
              </a:rPr>
              <a:t>Bei </a:t>
            </a:r>
            <a:r>
              <a:rPr lang="de-DE" altLang="de-DE" sz="1600" b="1" dirty="0">
                <a:solidFill>
                  <a:srgbClr val="003E6C"/>
                </a:solidFill>
              </a:rPr>
              <a:t>neuem Tatsachenvortrag</a:t>
            </a:r>
          </a:p>
          <a:p>
            <a:pPr>
              <a:lnSpc>
                <a:spcPts val="1800"/>
              </a:lnSpc>
            </a:pPr>
            <a:r>
              <a:rPr lang="de-DE" altLang="de-DE" sz="1600" b="1" dirty="0" smtClean="0">
                <a:solidFill>
                  <a:srgbClr val="003E6C"/>
                </a:solidFill>
              </a:rPr>
              <a:t>     binnen </a:t>
            </a:r>
            <a:r>
              <a:rPr lang="de-DE" altLang="de-DE" sz="1600" b="1" dirty="0">
                <a:solidFill>
                  <a:srgbClr val="003E6C"/>
                </a:solidFill>
              </a:rPr>
              <a:t>1 Monat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3"/>
          </p:nvPr>
        </p:nvSpPr>
        <p:spPr>
          <a:xfrm>
            <a:off x="3851920" y="2676592"/>
            <a:ext cx="5113040" cy="6804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r>
              <a:rPr lang="de-DE" altLang="de-DE" sz="1600" b="1" dirty="0">
                <a:solidFill>
                  <a:srgbClr val="003E6C"/>
                </a:solidFill>
              </a:rPr>
              <a:t>  Rechtsweg nicht ausgeschlossen</a:t>
            </a:r>
            <a:endParaRPr lang="de-DE" sz="1600" b="1" dirty="0">
              <a:solidFill>
                <a:srgbClr val="003E6C"/>
              </a:solidFill>
            </a:endParaRP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3851920" y="3502221"/>
            <a:ext cx="5113386" cy="6804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r>
              <a:rPr lang="de-DE" altLang="de-DE" sz="1600" b="1" dirty="0" smtClean="0">
                <a:solidFill>
                  <a:srgbClr val="003E6C"/>
                </a:solidFill>
              </a:rPr>
              <a:t>  Keine </a:t>
            </a:r>
            <a:r>
              <a:rPr lang="de-DE" altLang="de-DE" sz="1600" b="1" dirty="0">
                <a:solidFill>
                  <a:srgbClr val="003E6C"/>
                </a:solidFill>
              </a:rPr>
              <a:t>Gefahr von Rechtsnachteilen</a:t>
            </a:r>
            <a:endParaRPr lang="de-DE" sz="1600" b="1" dirty="0">
              <a:solidFill>
                <a:srgbClr val="003E6C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5"/>
          </p:nvPr>
        </p:nvSpPr>
        <p:spPr>
          <a:xfrm>
            <a:off x="3851920" y="4336578"/>
            <a:ext cx="5113734" cy="6804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r>
              <a:rPr lang="de-DE" altLang="de-DE" sz="1600" b="1" dirty="0">
                <a:solidFill>
                  <a:srgbClr val="003E6C"/>
                </a:solidFill>
              </a:rPr>
              <a:t>  Für Patienten, Ärzte und Krankenhäuser</a:t>
            </a:r>
          </a:p>
          <a:p>
            <a:pPr lvl="1"/>
            <a:endParaRPr lang="de-DE" sz="1600" b="1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6"/>
          </p:nvPr>
        </p:nvSpPr>
        <p:spPr>
          <a:xfrm>
            <a:off x="3851919" y="5158405"/>
            <a:ext cx="5114081" cy="680400"/>
          </a:xfrm>
        </p:spPr>
        <p:txBody>
          <a:bodyPr/>
          <a:lstStyle/>
          <a:p>
            <a:pPr lvl="1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de-DE" altLang="de-DE" sz="1600" b="1" dirty="0">
                <a:solidFill>
                  <a:srgbClr val="003E6C"/>
                </a:solidFill>
              </a:rPr>
              <a:t> </a:t>
            </a:r>
            <a:r>
              <a:rPr lang="de-DE" altLang="de-DE" sz="1600" b="1" dirty="0" smtClean="0">
                <a:solidFill>
                  <a:srgbClr val="003E6C"/>
                </a:solidFill>
              </a:rPr>
              <a:t> 2016 </a:t>
            </a:r>
            <a:r>
              <a:rPr lang="de-DE" altLang="de-DE" sz="1600" b="1" dirty="0">
                <a:solidFill>
                  <a:srgbClr val="003E6C"/>
                </a:solidFill>
              </a:rPr>
              <a:t>durchschnittlich </a:t>
            </a:r>
            <a:r>
              <a:rPr lang="de-DE" altLang="de-DE" sz="1600" b="1" dirty="0" smtClean="0">
                <a:solidFill>
                  <a:srgbClr val="003E6C"/>
                </a:solidFill>
              </a:rPr>
              <a:t>16  </a:t>
            </a:r>
            <a:r>
              <a:rPr lang="de-DE" altLang="de-DE" sz="1600" b="1" dirty="0">
                <a:solidFill>
                  <a:srgbClr val="003E6C"/>
                </a:solidFill>
              </a:rPr>
              <a:t>Monate </a:t>
            </a:r>
          </a:p>
          <a:p>
            <a:pPr marL="0" lvl="1" indent="0">
              <a:lnSpc>
                <a:spcPts val="1800"/>
              </a:lnSpc>
              <a:buNone/>
            </a:pPr>
            <a:r>
              <a:rPr lang="de-DE" altLang="de-DE" sz="1600" b="1" dirty="0">
                <a:solidFill>
                  <a:srgbClr val="003E6C"/>
                </a:solidFill>
              </a:rPr>
              <a:t>  </a:t>
            </a:r>
            <a:r>
              <a:rPr lang="de-DE" altLang="de-DE" sz="1600" b="1" dirty="0" smtClean="0">
                <a:solidFill>
                  <a:srgbClr val="003E6C"/>
                </a:solidFill>
              </a:rPr>
              <a:t>   ab Antragsstellung des Patienten</a:t>
            </a:r>
            <a:br>
              <a:rPr lang="de-DE" altLang="de-DE" sz="1600" b="1" dirty="0" smtClean="0">
                <a:solidFill>
                  <a:srgbClr val="003E6C"/>
                </a:solidFill>
              </a:rPr>
            </a:br>
            <a:r>
              <a:rPr lang="de-DE" altLang="de-DE" sz="1600" b="1" dirty="0" smtClean="0">
                <a:solidFill>
                  <a:srgbClr val="003E6C"/>
                </a:solidFill>
              </a:rPr>
              <a:t>     („Postkarte“ oder Mail)</a:t>
            </a:r>
            <a:endParaRPr lang="de-DE" sz="1600" b="1" dirty="0">
              <a:solidFill>
                <a:srgbClr val="003E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Verfahren </a:t>
            </a:r>
            <a:br>
              <a:rPr lang="de-DE" dirty="0" smtClean="0"/>
            </a:br>
            <a:r>
              <a:rPr lang="de-DE" dirty="0" smtClean="0"/>
              <a:t>und</a:t>
            </a:r>
            <a:br>
              <a:rPr lang="de-DE" dirty="0" smtClean="0"/>
            </a:br>
            <a:r>
              <a:rPr lang="de-DE" dirty="0" smtClean="0"/>
              <a:t>Qualitätsmanagement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3" name="Textplatzhalter 42"/>
          <p:cNvSpPr>
            <a:spLocks noGrp="1"/>
          </p:cNvSpPr>
          <p:nvPr>
            <p:ph type="body" sz="quarter" idx="13"/>
          </p:nvPr>
        </p:nvSpPr>
        <p:spPr>
          <a:xfrm>
            <a:off x="179388" y="2492896"/>
            <a:ext cx="2304380" cy="3528392"/>
          </a:xfrm>
        </p:spPr>
        <p:txBody>
          <a:bodyPr/>
          <a:lstStyle/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</a:rPr>
              <a:t>Organisations-handbuch für das gesamte Verfahren </a:t>
            </a:r>
            <a:br>
              <a:rPr lang="de-DE" sz="1600" dirty="0" smtClean="0">
                <a:solidFill>
                  <a:srgbClr val="002060"/>
                </a:solidFill>
              </a:rPr>
            </a:br>
            <a:r>
              <a:rPr lang="de-DE" sz="1600" dirty="0" smtClean="0">
                <a:solidFill>
                  <a:srgbClr val="002060"/>
                </a:solidFill>
              </a:rPr>
              <a:t>(SB, Jur., ÄM)</a:t>
            </a:r>
            <a:br>
              <a:rPr lang="de-DE" sz="1600" dirty="0" smtClean="0">
                <a:solidFill>
                  <a:srgbClr val="002060"/>
                </a:solidFill>
              </a:rPr>
            </a:br>
            <a:endParaRPr lang="de-DE" sz="1600" dirty="0" smtClean="0">
              <a:solidFill>
                <a:srgbClr val="002060"/>
              </a:solidFill>
            </a:endParaRP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</a:rPr>
              <a:t>Automatisierte Verfahren, wo möglich</a:t>
            </a:r>
            <a:br>
              <a:rPr lang="de-DE" sz="1600" dirty="0" smtClean="0">
                <a:solidFill>
                  <a:srgbClr val="002060"/>
                </a:solidFill>
              </a:rPr>
            </a:br>
            <a:endParaRPr lang="de-DE" sz="1600" dirty="0" smtClean="0">
              <a:solidFill>
                <a:srgbClr val="002060"/>
              </a:solidFill>
            </a:endParaRP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</a:rPr>
              <a:t>Digitale Aktenführung(nicht der  Behandlungs-dokumentationen)</a:t>
            </a:r>
            <a:endParaRPr lang="de-DE" sz="1600" dirty="0">
              <a:solidFill>
                <a:srgbClr val="002060"/>
              </a:solidFill>
            </a:endParaRP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7"/>
          </p:nvPr>
        </p:nvSpPr>
        <p:spPr>
          <a:xfrm>
            <a:off x="179388" y="1844675"/>
            <a:ext cx="8785100" cy="504205"/>
          </a:xfrm>
        </p:spPr>
        <p:txBody>
          <a:bodyPr/>
          <a:lstStyle/>
          <a:p>
            <a:r>
              <a:rPr lang="de-DE" sz="1600" dirty="0" smtClean="0">
                <a:solidFill>
                  <a:srgbClr val="002060"/>
                </a:solidFill>
              </a:rPr>
              <a:t>Führung des Verfahrens</a:t>
            </a:r>
            <a:endParaRPr lang="de-DE" sz="1600" dirty="0">
              <a:solidFill>
                <a:srgbClr val="002060"/>
              </a:solidFill>
            </a:endParaRPr>
          </a:p>
        </p:txBody>
      </p:sp>
      <p:sp>
        <p:nvSpPr>
          <p:cNvPr id="17" name="Textplatzhalter 42"/>
          <p:cNvSpPr>
            <a:spLocks noGrp="1"/>
          </p:cNvSpPr>
          <p:nvPr>
            <p:ph type="body" sz="quarter" idx="13"/>
          </p:nvPr>
        </p:nvSpPr>
        <p:spPr>
          <a:xfrm>
            <a:off x="2699792" y="2492896"/>
            <a:ext cx="2592288" cy="3456384"/>
          </a:xfrm>
        </p:spPr>
        <p:txBody>
          <a:bodyPr/>
          <a:lstStyle/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</a:rPr>
              <a:t>Standardisierter Fragebogen</a:t>
            </a:r>
            <a:br>
              <a:rPr lang="de-DE" sz="1600" dirty="0" smtClean="0">
                <a:solidFill>
                  <a:srgbClr val="002060"/>
                </a:solidFill>
              </a:rPr>
            </a:br>
            <a:endParaRPr lang="de-DE" sz="1600" dirty="0" smtClean="0">
              <a:solidFill>
                <a:srgbClr val="002060"/>
              </a:solidFill>
            </a:endParaRPr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</a:rPr>
              <a:t>Zuständigkeiten durch Az., dadurch feste Verantwortlichkeiten</a:t>
            </a:r>
            <a:br>
              <a:rPr lang="de-DE" sz="1600" dirty="0" smtClean="0">
                <a:solidFill>
                  <a:srgbClr val="002060"/>
                </a:solidFill>
              </a:rPr>
            </a:br>
            <a:endParaRPr lang="de-DE" sz="1600" dirty="0" smtClean="0">
              <a:solidFill>
                <a:srgbClr val="002060"/>
              </a:solidFill>
            </a:endParaRPr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</a:rPr>
              <a:t>Jeder Verfahrensschritt wird jedem Beteiligten bekannt gemacht</a:t>
            </a:r>
            <a:endParaRPr lang="de-DE" sz="1600" dirty="0">
              <a:solidFill>
                <a:srgbClr val="002060"/>
              </a:solidFill>
            </a:endParaRPr>
          </a:p>
        </p:txBody>
      </p:sp>
      <p:sp>
        <p:nvSpPr>
          <p:cNvPr id="18" name="Textplatzhalter 42"/>
          <p:cNvSpPr>
            <a:spLocks noGrp="1"/>
          </p:cNvSpPr>
          <p:nvPr>
            <p:ph type="body" sz="quarter" idx="13"/>
          </p:nvPr>
        </p:nvSpPr>
        <p:spPr>
          <a:xfrm>
            <a:off x="5508104" y="2492896"/>
            <a:ext cx="3240360" cy="4320480"/>
          </a:xfrm>
        </p:spPr>
        <p:txBody>
          <a:bodyPr/>
          <a:lstStyle/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srgbClr val="002060"/>
                </a:solidFill>
              </a:rPr>
              <a:t>Sachbearbeitung (SB) ist speziell geschult</a:t>
            </a:r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srgbClr val="002060"/>
                </a:solidFill>
              </a:rPr>
              <a:t>Volljuristen Arzthaftungsrecht</a:t>
            </a:r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srgbClr val="002060"/>
                </a:solidFill>
              </a:rPr>
              <a:t>Regelmäßige Fortbildung für  MA im med. Bereich von ÄM</a:t>
            </a:r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srgbClr val="002060"/>
                </a:solidFill>
              </a:rPr>
              <a:t>Regelmäßige Fortbildung der ÄM durch medizinische und juristische Vorträge</a:t>
            </a:r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srgbClr val="002060"/>
                </a:solidFill>
              </a:rPr>
              <a:t>Fallbesprechungen</a:t>
            </a:r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srgbClr val="002060"/>
                </a:solidFill>
              </a:rPr>
              <a:t>Röntgenarbeitsplatz</a:t>
            </a:r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srgbClr val="002060"/>
                </a:solidFill>
              </a:rPr>
              <a:t>Gesonderte Besprechungen der </a:t>
            </a:r>
            <a:r>
              <a:rPr lang="de-DE" sz="1500" dirty="0" err="1" smtClean="0">
                <a:solidFill>
                  <a:srgbClr val="002060"/>
                </a:solidFill>
              </a:rPr>
              <a:t>Traumatologen</a:t>
            </a:r>
            <a:r>
              <a:rPr lang="de-DE" sz="1500" dirty="0" smtClean="0">
                <a:solidFill>
                  <a:srgbClr val="002060"/>
                </a:solidFill>
              </a:rPr>
              <a:t> und Allgemein- und </a:t>
            </a:r>
            <a:r>
              <a:rPr lang="de-DE" sz="1500" dirty="0" err="1" smtClean="0">
                <a:solidFill>
                  <a:srgbClr val="002060"/>
                </a:solidFill>
              </a:rPr>
              <a:t>Viszeralchirurgen</a:t>
            </a:r>
            <a:endParaRPr lang="de-DE" sz="1500" dirty="0">
              <a:solidFill>
                <a:srgbClr val="002060"/>
              </a:solidFill>
            </a:endParaRPr>
          </a:p>
        </p:txBody>
      </p:sp>
      <p:sp>
        <p:nvSpPr>
          <p:cNvPr id="9" name="Ovale Legende 8"/>
          <p:cNvSpPr/>
          <p:nvPr/>
        </p:nvSpPr>
        <p:spPr>
          <a:xfrm rot="20206640">
            <a:off x="5324645" y="493872"/>
            <a:ext cx="2893706" cy="1490248"/>
          </a:xfrm>
          <a:prstGeom prst="wedgeEllipseCallout">
            <a:avLst>
              <a:gd name="adj1" fmla="val -78822"/>
              <a:gd name="adj2" fmla="val 2155"/>
            </a:avLst>
          </a:prstGeom>
          <a:solidFill>
            <a:srgbClr val="FF0066"/>
          </a:solidFill>
          <a:ln w="127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Durch digitale Aktenführung können sich alle jederzeit in der Sache abstimmen!</a:t>
            </a:r>
          </a:p>
        </p:txBody>
      </p:sp>
    </p:spTree>
    <p:extLst>
      <p:ext uri="{BB962C8B-B14F-4D97-AF65-F5344CB8AC3E}">
        <p14:creationId xmlns:p14="http://schemas.microsoft.com/office/powerpoint/2010/main" val="354465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Verfahren </a:t>
            </a:r>
            <a:br>
              <a:rPr lang="de-DE" dirty="0" smtClean="0"/>
            </a:br>
            <a:r>
              <a:rPr lang="de-DE" dirty="0" smtClean="0"/>
              <a:t>und</a:t>
            </a:r>
            <a:br>
              <a:rPr lang="de-DE" dirty="0" smtClean="0"/>
            </a:br>
            <a:r>
              <a:rPr lang="de-DE" dirty="0" smtClean="0"/>
              <a:t>Qualitätsmanagement</a:t>
            </a:r>
            <a:br>
              <a:rPr lang="de-DE" dirty="0" smtClean="0"/>
            </a:b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4" name="Textplatzhalter 43"/>
          <p:cNvSpPr>
            <a:spLocks noGrp="1"/>
          </p:cNvSpPr>
          <p:nvPr>
            <p:ph type="body" sz="quarter" idx="14"/>
          </p:nvPr>
        </p:nvSpPr>
        <p:spPr>
          <a:xfrm>
            <a:off x="179513" y="2780928"/>
            <a:ext cx="3240359" cy="3024336"/>
          </a:xfrm>
        </p:spPr>
        <p:txBody>
          <a:bodyPr/>
          <a:lstStyle/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ÄM prüft und </a:t>
            </a:r>
            <a:r>
              <a:rPr lang="de-DE" sz="1600" dirty="0" smtClean="0">
                <a:solidFill>
                  <a:srgbClr val="002060"/>
                </a:solidFill>
              </a:rPr>
              <a:t>notiert erforderliche Behandlungsdokumentationen</a:t>
            </a:r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</a:rPr>
              <a:t>SB fordert KU an</a:t>
            </a:r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</a:rPr>
              <a:t>Vorlage bei ÄM mit KU für externen Gutachtenauftrag (GAA) und Gutachterauswahl</a:t>
            </a:r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</a:rPr>
              <a:t>Jurist prüft GAA und GA-Auswahl</a:t>
            </a:r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2060"/>
              </a:solidFill>
            </a:endParaRPr>
          </a:p>
        </p:txBody>
      </p:sp>
      <p:sp>
        <p:nvSpPr>
          <p:cNvPr id="45" name="Textplatzhalter 44"/>
          <p:cNvSpPr>
            <a:spLocks noGrp="1"/>
          </p:cNvSpPr>
          <p:nvPr>
            <p:ph type="body" sz="quarter" idx="15"/>
          </p:nvPr>
        </p:nvSpPr>
        <p:spPr>
          <a:xfrm>
            <a:off x="4355976" y="2780928"/>
            <a:ext cx="4104456" cy="3816424"/>
          </a:xfrm>
        </p:spPr>
        <p:txBody>
          <a:bodyPr/>
          <a:lstStyle/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de-DE" sz="1600" dirty="0" smtClean="0">
              <a:solidFill>
                <a:srgbClr val="002060"/>
              </a:solidFill>
            </a:endParaRPr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2060"/>
              </a:solidFill>
            </a:endParaRPr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de-DE" sz="1600" dirty="0" smtClean="0">
              <a:solidFill>
                <a:srgbClr val="002060"/>
              </a:solidFill>
            </a:endParaRPr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de-DE" sz="1600" dirty="0" smtClean="0">
              <a:solidFill>
                <a:srgbClr val="002060"/>
              </a:solidFill>
            </a:endParaRPr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</a:rPr>
              <a:t>Prüfung des GA durch ÄM</a:t>
            </a:r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</a:rPr>
              <a:t>Prüfung des GA durch Juristen</a:t>
            </a:r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</a:rPr>
              <a:t>Bewertung des Gutachtens – des Gutachters (GA)</a:t>
            </a:r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</a:rPr>
              <a:t>Pflege der Gutachterliste der bundesweiten Gutachter (ggf. auch aus dem deutschsprachigen Raum)</a:t>
            </a:r>
            <a:endParaRPr lang="de-DE" sz="1600" dirty="0">
              <a:solidFill>
                <a:srgbClr val="002060"/>
              </a:solidFill>
            </a:endParaRP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8"/>
          </p:nvPr>
        </p:nvSpPr>
        <p:spPr>
          <a:xfrm>
            <a:off x="179512" y="1844824"/>
            <a:ext cx="4104456" cy="792088"/>
          </a:xfrm>
        </p:spPr>
        <p:txBody>
          <a:bodyPr/>
          <a:lstStyle/>
          <a:p>
            <a:r>
              <a:rPr lang="de-DE" sz="1600" dirty="0" smtClean="0">
                <a:solidFill>
                  <a:srgbClr val="002060"/>
                </a:solidFill>
              </a:rPr>
              <a:t>Sachverhalt</a:t>
            </a:r>
            <a:endParaRPr lang="de-DE" sz="1600" dirty="0">
              <a:solidFill>
                <a:srgbClr val="002060"/>
              </a:solidFill>
            </a:endParaRPr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9"/>
          </p:nvPr>
        </p:nvSpPr>
        <p:spPr>
          <a:xfrm>
            <a:off x="4335074" y="1844824"/>
            <a:ext cx="4629413" cy="756009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de-DE" sz="1600" dirty="0" smtClean="0">
                <a:solidFill>
                  <a:srgbClr val="002060"/>
                </a:solidFill>
              </a:rPr>
              <a:t>Externes Gutachten</a:t>
            </a:r>
            <a:endParaRPr lang="de-DE" sz="1600" dirty="0">
              <a:solidFill>
                <a:srgbClr val="002060"/>
              </a:solidFill>
            </a:endParaRPr>
          </a:p>
        </p:txBody>
      </p:sp>
      <p:sp>
        <p:nvSpPr>
          <p:cNvPr id="5" name="Gestreifter Pfeil nach rechts 4"/>
          <p:cNvSpPr/>
          <p:nvPr/>
        </p:nvSpPr>
        <p:spPr>
          <a:xfrm>
            <a:off x="1979712" y="4869160"/>
            <a:ext cx="2304256" cy="1656184"/>
          </a:xfrm>
          <a:prstGeom prst="stripedRightArrow">
            <a:avLst/>
          </a:prstGeom>
          <a:solidFill>
            <a:srgbClr val="FF0066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GAA und GA- Auswahl an Beteiligte zur Stellungnahme</a:t>
            </a:r>
          </a:p>
        </p:txBody>
      </p:sp>
      <p:sp>
        <p:nvSpPr>
          <p:cNvPr id="14" name="Gestreifter Pfeil nach rechts 13"/>
          <p:cNvSpPr/>
          <p:nvPr/>
        </p:nvSpPr>
        <p:spPr>
          <a:xfrm>
            <a:off x="5076056" y="2418945"/>
            <a:ext cx="2160240" cy="1730135"/>
          </a:xfrm>
          <a:prstGeom prst="stripedRightArrow">
            <a:avLst/>
          </a:prstGeom>
          <a:solidFill>
            <a:srgbClr val="FF0066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Eingeholtes GA an Beteiligte zur Stellungnahme</a:t>
            </a:r>
          </a:p>
        </p:txBody>
      </p:sp>
    </p:spTree>
    <p:extLst>
      <p:ext uri="{BB962C8B-B14F-4D97-AF65-F5344CB8AC3E}">
        <p14:creationId xmlns:p14="http://schemas.microsoft.com/office/powerpoint/2010/main" val="39768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142" y="188640"/>
            <a:ext cx="8807716" cy="1296144"/>
          </a:xfrm>
        </p:spPr>
        <p:txBody>
          <a:bodyPr/>
          <a:lstStyle/>
          <a:p>
            <a:r>
              <a:rPr lang="de-DE" dirty="0" smtClean="0"/>
              <a:t>Erstellung des externen Gutachtenauftrages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durch das Ärztliche Mitglied</a:t>
            </a:r>
            <a:r>
              <a:rPr lang="de-DE" dirty="0"/>
              <a:t/>
            </a:r>
            <a:br>
              <a:rPr lang="de-DE" dirty="0"/>
            </a:br>
            <a:r>
              <a:rPr lang="de-DE" sz="2400" dirty="0" smtClean="0"/>
              <a:t>	</a:t>
            </a:r>
            <a:endParaRPr lang="de-DE" sz="2400" dirty="0"/>
          </a:p>
        </p:txBody>
      </p:sp>
      <p:sp>
        <p:nvSpPr>
          <p:cNvPr id="4" name="Textplatzhalter 11"/>
          <p:cNvSpPr txBox="1">
            <a:spLocks/>
          </p:cNvSpPr>
          <p:nvPr/>
        </p:nvSpPr>
        <p:spPr>
          <a:xfrm>
            <a:off x="179512" y="1988839"/>
            <a:ext cx="8785225" cy="3728447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Tx/>
              <a:buNone/>
              <a:defRPr sz="2000" kern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000" indent="-36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000" kern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20000" indent="-36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000" kern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358775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000" kern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40000" indent="-358775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000" kern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938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4238" indent="-3603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3013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71788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750" lvl="3" indent="-285750">
              <a:buFont typeface="Wingdings" panose="05000000000000000000" pitchFamily="2" charset="2"/>
              <a:buChar char="Ø"/>
            </a:pPr>
            <a:r>
              <a:rPr lang="de-DE" altLang="de-DE" sz="1800" dirty="0" smtClean="0">
                <a:solidFill>
                  <a:srgbClr val="002060"/>
                </a:solidFill>
              </a:rPr>
              <a:t>Durch seine Fachkompetenz für das zu prüfende Fachgebiet</a:t>
            </a:r>
          </a:p>
          <a:p>
            <a:pPr marL="1365750" lvl="3" indent="-285750"/>
            <a:r>
              <a:rPr lang="de-DE" altLang="de-DE" sz="1800" dirty="0" smtClean="0">
                <a:solidFill>
                  <a:srgbClr val="002060"/>
                </a:solidFill>
              </a:rPr>
              <a:t>Gezielte Fragestellung</a:t>
            </a:r>
          </a:p>
          <a:p>
            <a:pPr marL="1365750" lvl="3" indent="-285750"/>
            <a:r>
              <a:rPr lang="de-DE" altLang="de-DE" sz="1800" dirty="0" smtClean="0">
                <a:solidFill>
                  <a:srgbClr val="002060"/>
                </a:solidFill>
              </a:rPr>
              <a:t>Vollständigkeit der erforderliche Behandlungsunterlagen</a:t>
            </a:r>
          </a:p>
          <a:p>
            <a:pPr marL="1365750" lvl="3" indent="-285750"/>
            <a:r>
              <a:rPr lang="de-DE" altLang="de-DE" sz="1800" dirty="0" smtClean="0">
                <a:solidFill>
                  <a:srgbClr val="002060"/>
                </a:solidFill>
              </a:rPr>
              <a:t>Beschränkung auf relevante Zeiträume (Kostenfaktor für Gutachten)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altLang="de-DE" sz="1800" dirty="0">
              <a:solidFill>
                <a:srgbClr val="002060"/>
              </a:solidFill>
            </a:endParaRPr>
          </a:p>
          <a:p>
            <a:pPr marL="1365750" lvl="3" indent="-285750">
              <a:buFont typeface="Wingdings" panose="05000000000000000000" pitchFamily="2" charset="2"/>
              <a:buChar char="Ø"/>
            </a:pPr>
            <a:r>
              <a:rPr lang="de-DE" altLang="de-DE" sz="1800" dirty="0" smtClean="0">
                <a:solidFill>
                  <a:srgbClr val="002060"/>
                </a:solidFill>
              </a:rPr>
              <a:t>Durch sein Wissen um</a:t>
            </a:r>
          </a:p>
          <a:p>
            <a:pPr marL="1365750" lvl="3" indent="-285750"/>
            <a:r>
              <a:rPr lang="de-DE" altLang="de-DE" sz="1800" dirty="0" smtClean="0">
                <a:solidFill>
                  <a:srgbClr val="002060"/>
                </a:solidFill>
              </a:rPr>
              <a:t>Spezialgebiete der Gutachter</a:t>
            </a:r>
          </a:p>
          <a:p>
            <a:pPr marL="1365750" lvl="3" indent="-285750"/>
            <a:r>
              <a:rPr lang="de-DE" altLang="de-DE" sz="1800" dirty="0" smtClean="0">
                <a:solidFill>
                  <a:srgbClr val="002060"/>
                </a:solidFill>
              </a:rPr>
              <a:t>Persönliche Animositäten</a:t>
            </a:r>
          </a:p>
          <a:p>
            <a:pPr marL="1365750" lvl="3" indent="-285750"/>
            <a:r>
              <a:rPr lang="de-DE" altLang="de-DE" sz="1800" dirty="0" smtClean="0">
                <a:solidFill>
                  <a:srgbClr val="002060"/>
                </a:solidFill>
              </a:rPr>
              <a:t>Wissenschaftliche Auseinandersetzung</a:t>
            </a:r>
          </a:p>
          <a:p>
            <a:pPr marL="1365750" lvl="3" indent="-285750"/>
            <a:endParaRPr lang="de-DE" altLang="de-DE" sz="1800" b="1" dirty="0">
              <a:solidFill>
                <a:srgbClr val="002060"/>
              </a:solidFill>
            </a:endParaRPr>
          </a:p>
          <a:p>
            <a:pPr lvl="3" indent="0">
              <a:buNone/>
            </a:pPr>
            <a:r>
              <a:rPr lang="de-DE" altLang="de-DE" sz="1800" b="1" dirty="0" smtClean="0">
                <a:solidFill>
                  <a:srgbClr val="002060"/>
                </a:solidFill>
              </a:rPr>
              <a:t>Vorschlag von geeignetem Gutachter an die Beteiligten</a:t>
            </a:r>
          </a:p>
          <a:p>
            <a:pPr lvl="3" indent="0">
              <a:buNone/>
            </a:pPr>
            <a:r>
              <a:rPr lang="de-DE" altLang="de-DE" sz="1800" b="1" dirty="0" smtClean="0">
                <a:solidFill>
                  <a:srgbClr val="002060"/>
                </a:solidFill>
              </a:rPr>
              <a:t>Ablehnung ist möglich, Neuauswahl mit Zustimmung aller Beteiligten</a:t>
            </a:r>
          </a:p>
          <a:p>
            <a:pPr lvl="3" indent="0">
              <a:buNone/>
            </a:pPr>
            <a:r>
              <a:rPr lang="de-DE" altLang="de-DE" sz="1800" b="1" dirty="0" smtClean="0">
                <a:solidFill>
                  <a:srgbClr val="002060"/>
                </a:solidFill>
              </a:rPr>
              <a:t/>
            </a:r>
            <a:br>
              <a:rPr lang="de-DE" altLang="de-DE" sz="1800" b="1" dirty="0" smtClean="0">
                <a:solidFill>
                  <a:srgbClr val="002060"/>
                </a:solidFill>
              </a:rPr>
            </a:br>
            <a:endParaRPr lang="de-DE" altLang="de-DE" sz="1800" b="1" dirty="0" smtClean="0">
              <a:solidFill>
                <a:srgbClr val="002060"/>
              </a:solidFill>
            </a:endParaRPr>
          </a:p>
          <a:p>
            <a:endParaRPr lang="de-DE" sz="1200" dirty="0"/>
          </a:p>
        </p:txBody>
      </p:sp>
      <p:sp>
        <p:nvSpPr>
          <p:cNvPr id="5" name="Textplatzhalter 11"/>
          <p:cNvSpPr txBox="1">
            <a:spLocks/>
          </p:cNvSpPr>
          <p:nvPr/>
        </p:nvSpPr>
        <p:spPr>
          <a:xfrm>
            <a:off x="179512" y="1700808"/>
            <a:ext cx="8785226" cy="41764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Tx/>
              <a:buNone/>
              <a:defRPr sz="2000" kern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000" indent="-36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000" kern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20000" indent="-36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000" kern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358775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000" kern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40000" indent="-358775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000" kern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938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4238" indent="-3603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3013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71788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de-DE" sz="1600" dirty="0"/>
          </a:p>
        </p:txBody>
      </p:sp>
      <p:sp>
        <p:nvSpPr>
          <p:cNvPr id="3" name="Nach rechts gekrümmter Pfeil 2"/>
          <p:cNvSpPr/>
          <p:nvPr/>
        </p:nvSpPr>
        <p:spPr>
          <a:xfrm>
            <a:off x="143508" y="3637506"/>
            <a:ext cx="972108" cy="1735709"/>
          </a:xfrm>
          <a:prstGeom prst="curvedRightArrow">
            <a:avLst/>
          </a:prstGeom>
          <a:solidFill>
            <a:srgbClr val="00CC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00" dirty="0" err="1" smtClean="0">
              <a:solidFill>
                <a:schemeClr val="tx1"/>
              </a:solidFill>
            </a:endParaRPr>
          </a:p>
        </p:txBody>
      </p:sp>
      <p:sp>
        <p:nvSpPr>
          <p:cNvPr id="6" name="Nach rechts gekrümmter Pfeil 5"/>
          <p:cNvSpPr/>
          <p:nvPr/>
        </p:nvSpPr>
        <p:spPr>
          <a:xfrm>
            <a:off x="179512" y="2492894"/>
            <a:ext cx="936104" cy="2880321"/>
          </a:xfrm>
          <a:prstGeom prst="curvedRightArrow">
            <a:avLst/>
          </a:prstGeom>
          <a:solidFill>
            <a:srgbClr val="00CC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00" dirty="0" err="1" smtClean="0">
              <a:solidFill>
                <a:schemeClr val="tx1"/>
              </a:solidFill>
            </a:endParaRPr>
          </a:p>
        </p:txBody>
      </p:sp>
      <p:sp>
        <p:nvSpPr>
          <p:cNvPr id="9" name="Ovale Legende 8"/>
          <p:cNvSpPr/>
          <p:nvPr/>
        </p:nvSpPr>
        <p:spPr>
          <a:xfrm>
            <a:off x="6228184" y="3284984"/>
            <a:ext cx="2592288" cy="1296143"/>
          </a:xfrm>
          <a:prstGeom prst="wedgeEllipseCallout">
            <a:avLst>
              <a:gd name="adj1" fmla="val -64747"/>
              <a:gd name="adj2" fmla="val 6257"/>
            </a:avLst>
          </a:prstGeom>
          <a:solidFill>
            <a:srgbClr val="FF0066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ÄM kann auch selbst  das Gutachten erstellen</a:t>
            </a:r>
          </a:p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(bei geeigneten Fällen)</a:t>
            </a:r>
          </a:p>
        </p:txBody>
      </p:sp>
    </p:spTree>
    <p:extLst>
      <p:ext uri="{BB962C8B-B14F-4D97-AF65-F5344CB8AC3E}">
        <p14:creationId xmlns:p14="http://schemas.microsoft.com/office/powerpoint/2010/main" val="17100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142" y="188640"/>
            <a:ext cx="8807716" cy="936104"/>
          </a:xfrm>
        </p:spPr>
        <p:txBody>
          <a:bodyPr/>
          <a:lstStyle/>
          <a:p>
            <a:r>
              <a:rPr lang="de-DE" altLang="de-DE" sz="2800" dirty="0">
                <a:cs typeface="Arial" charset="0"/>
              </a:rPr>
              <a:t>Aufgabe des externen </a:t>
            </a:r>
            <a:r>
              <a:rPr lang="de-DE" altLang="de-DE" sz="2800" dirty="0" smtClean="0">
                <a:cs typeface="Arial" charset="0"/>
              </a:rPr>
              <a:t>Sachverständigen</a:t>
            </a:r>
            <a:br>
              <a:rPr lang="de-DE" altLang="de-DE" sz="2800" dirty="0" smtClean="0">
                <a:cs typeface="Arial" charset="0"/>
              </a:rPr>
            </a:br>
            <a:r>
              <a:rPr lang="de-DE" sz="2800" dirty="0">
                <a:solidFill>
                  <a:schemeClr val="tx1"/>
                </a:solidFill>
              </a:rPr>
              <a:t/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altLang="de-DE" sz="2800" dirty="0" smtClean="0">
                <a:solidFill>
                  <a:srgbClr val="333399"/>
                </a:solidFill>
                <a:cs typeface="Arial" charset="0"/>
              </a:rPr>
              <a:t/>
            </a:r>
            <a:br>
              <a:rPr lang="de-DE" altLang="de-DE" sz="2800" dirty="0" smtClean="0">
                <a:solidFill>
                  <a:srgbClr val="333399"/>
                </a:solidFill>
                <a:cs typeface="Arial" charset="0"/>
              </a:rPr>
            </a:br>
            <a:r>
              <a:rPr lang="de-DE" dirty="0"/>
              <a:t/>
            </a:r>
            <a:br>
              <a:rPr lang="de-DE" dirty="0"/>
            </a:br>
            <a:r>
              <a:rPr lang="de-DE" sz="2400" dirty="0" smtClean="0"/>
              <a:t>	</a:t>
            </a:r>
            <a:endParaRPr lang="de-DE" sz="2400" dirty="0"/>
          </a:p>
        </p:txBody>
      </p:sp>
      <p:sp>
        <p:nvSpPr>
          <p:cNvPr id="4" name="Textplatzhalter 11"/>
          <p:cNvSpPr txBox="1">
            <a:spLocks/>
          </p:cNvSpPr>
          <p:nvPr/>
        </p:nvSpPr>
        <p:spPr>
          <a:xfrm>
            <a:off x="153482" y="1268760"/>
            <a:ext cx="8785225" cy="4588576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Tx/>
              <a:buNone/>
              <a:defRPr sz="2000" kern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000" indent="-36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000" kern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20000" indent="-36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000" kern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358775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000" kern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40000" indent="-358775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000" kern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938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4238" indent="-3603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3013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71788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75000"/>
            </a:pPr>
            <a:r>
              <a:rPr lang="de-DE" altLang="de-DE" b="1" dirty="0" smtClean="0">
                <a:solidFill>
                  <a:srgbClr val="002060"/>
                </a:solidFill>
                <a:ea typeface="+mj-ea"/>
              </a:rPr>
              <a:t>= Erstellung eines wissenschaftlich begründeten korrekten Gutachtens 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75000"/>
            </a:pPr>
            <a:endParaRPr lang="de-DE" altLang="de-DE" b="1" dirty="0" smtClean="0">
              <a:solidFill>
                <a:srgbClr val="002060"/>
              </a:solidFill>
              <a:ea typeface="+mj-ea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75000"/>
            </a:pPr>
            <a:r>
              <a:rPr lang="de-DE" altLang="de-DE" b="1" dirty="0" smtClean="0">
                <a:solidFill>
                  <a:srgbClr val="002060"/>
                </a:solidFill>
                <a:ea typeface="+mj-ea"/>
              </a:rPr>
              <a:t>Prüfung des GA durch die Kommission</a:t>
            </a:r>
          </a:p>
          <a:p>
            <a:pPr>
              <a:spcBef>
                <a:spcPct val="20000"/>
              </a:spcBef>
              <a:buClr>
                <a:srgbClr val="000000"/>
              </a:buClr>
              <a:buSzPct val="75000"/>
            </a:pPr>
            <a:r>
              <a:rPr lang="de-DE" altLang="de-DE" sz="1800" dirty="0" smtClean="0">
                <a:solidFill>
                  <a:srgbClr val="002060"/>
                </a:solidFill>
              </a:rPr>
              <a:t>Ist </a:t>
            </a:r>
            <a:r>
              <a:rPr lang="de-DE" altLang="de-DE" sz="1800" dirty="0">
                <a:solidFill>
                  <a:srgbClr val="002060"/>
                </a:solidFill>
              </a:rPr>
              <a:t>die Ansicht des Gutachters vertretbar, wird ihr </a:t>
            </a:r>
            <a:r>
              <a:rPr lang="de-DE" altLang="de-DE" sz="1800" dirty="0" smtClean="0">
                <a:solidFill>
                  <a:srgbClr val="002060"/>
                </a:solidFill>
              </a:rPr>
              <a:t>gefolgt.</a:t>
            </a:r>
            <a:br>
              <a:rPr lang="de-DE" altLang="de-DE" sz="1800" dirty="0" smtClean="0">
                <a:solidFill>
                  <a:srgbClr val="002060"/>
                </a:solidFill>
              </a:rPr>
            </a:br>
            <a:endParaRPr lang="de-DE" altLang="de-DE" sz="1800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000000"/>
              </a:buClr>
              <a:buSzPct val="75000"/>
            </a:pPr>
            <a:r>
              <a:rPr lang="de-DE" altLang="de-DE" sz="1800" dirty="0" smtClean="0">
                <a:solidFill>
                  <a:srgbClr val="002060"/>
                </a:solidFill>
              </a:rPr>
              <a:t>Wird </a:t>
            </a:r>
            <a:r>
              <a:rPr lang="de-DE" altLang="de-DE" sz="1800" dirty="0">
                <a:solidFill>
                  <a:srgbClr val="002060"/>
                </a:solidFill>
              </a:rPr>
              <a:t>dem Gutachten nicht gefolgt, ist dies in der rechtlichen Würdigung </a:t>
            </a:r>
            <a:r>
              <a:rPr lang="de-DE" altLang="de-DE" sz="1800" dirty="0" smtClean="0">
                <a:solidFill>
                  <a:srgbClr val="002060"/>
                </a:solidFill>
              </a:rPr>
              <a:t/>
            </a:r>
            <a:br>
              <a:rPr lang="de-DE" altLang="de-DE" sz="1800" dirty="0" smtClean="0">
                <a:solidFill>
                  <a:srgbClr val="002060"/>
                </a:solidFill>
              </a:rPr>
            </a:br>
            <a:r>
              <a:rPr lang="de-DE" altLang="de-DE" sz="1800" dirty="0" smtClean="0">
                <a:solidFill>
                  <a:srgbClr val="002060"/>
                </a:solidFill>
              </a:rPr>
              <a:t>zu </a:t>
            </a:r>
            <a:r>
              <a:rPr lang="de-DE" altLang="de-DE" sz="1800" dirty="0">
                <a:solidFill>
                  <a:srgbClr val="002060"/>
                </a:solidFill>
              </a:rPr>
              <a:t>begründen. </a:t>
            </a:r>
            <a:endParaRPr lang="de-DE" altLang="de-DE" sz="1800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000000"/>
              </a:buClr>
              <a:buSzPct val="75000"/>
            </a:pPr>
            <a:r>
              <a:rPr lang="de-DE" altLang="de-DE" sz="1800" dirty="0" smtClean="0">
                <a:solidFill>
                  <a:srgbClr val="002060"/>
                </a:solidFill>
              </a:rPr>
              <a:t>	</a:t>
            </a:r>
            <a:r>
              <a:rPr lang="de-DE" altLang="de-DE" sz="1600" dirty="0" smtClean="0">
                <a:solidFill>
                  <a:srgbClr val="002060"/>
                </a:solidFill>
              </a:rPr>
              <a:t>Kriterien </a:t>
            </a:r>
            <a:r>
              <a:rPr lang="de-DE" altLang="de-DE" sz="1600" dirty="0">
                <a:solidFill>
                  <a:srgbClr val="002060"/>
                </a:solidFill>
              </a:rPr>
              <a:t>für die Abweichung: </a:t>
            </a:r>
            <a:br>
              <a:rPr lang="de-DE" altLang="de-DE" sz="1600" dirty="0">
                <a:solidFill>
                  <a:srgbClr val="002060"/>
                </a:solidFill>
              </a:rPr>
            </a:br>
            <a:r>
              <a:rPr lang="de-DE" altLang="de-DE" sz="1600" dirty="0">
                <a:solidFill>
                  <a:srgbClr val="002060"/>
                </a:solidFill>
              </a:rPr>
              <a:t>	</a:t>
            </a:r>
            <a:r>
              <a:rPr lang="de-DE" altLang="de-DE" sz="1600" dirty="0" smtClean="0">
                <a:solidFill>
                  <a:srgbClr val="002060"/>
                </a:solidFill>
              </a:rPr>
              <a:t>falscher </a:t>
            </a:r>
            <a:r>
              <a:rPr lang="de-DE" altLang="de-DE" sz="1600" dirty="0">
                <a:solidFill>
                  <a:srgbClr val="002060"/>
                </a:solidFill>
              </a:rPr>
              <a:t>bzw. unvollständiger Sachverhalt, </a:t>
            </a:r>
            <a:br>
              <a:rPr lang="de-DE" altLang="de-DE" sz="1600" dirty="0">
                <a:solidFill>
                  <a:srgbClr val="002060"/>
                </a:solidFill>
              </a:rPr>
            </a:br>
            <a:r>
              <a:rPr lang="de-DE" altLang="de-DE" sz="1600" dirty="0">
                <a:solidFill>
                  <a:srgbClr val="002060"/>
                </a:solidFill>
              </a:rPr>
              <a:t>	</a:t>
            </a:r>
            <a:r>
              <a:rPr lang="de-DE" altLang="de-DE" sz="1600" dirty="0" smtClean="0">
                <a:solidFill>
                  <a:srgbClr val="002060"/>
                </a:solidFill>
              </a:rPr>
              <a:t>unzutreffender </a:t>
            </a:r>
            <a:r>
              <a:rPr lang="de-DE" altLang="de-DE" sz="1600" dirty="0">
                <a:solidFill>
                  <a:srgbClr val="002060"/>
                </a:solidFill>
              </a:rPr>
              <a:t>Beurteilungszeitpunkt </a:t>
            </a:r>
            <a:br>
              <a:rPr lang="de-DE" altLang="de-DE" sz="1600" dirty="0">
                <a:solidFill>
                  <a:srgbClr val="002060"/>
                </a:solidFill>
              </a:rPr>
            </a:br>
            <a:r>
              <a:rPr lang="de-DE" altLang="de-DE" sz="1600" dirty="0">
                <a:solidFill>
                  <a:srgbClr val="002060"/>
                </a:solidFill>
              </a:rPr>
              <a:t>	</a:t>
            </a:r>
            <a:r>
              <a:rPr lang="de-DE" altLang="de-DE" sz="1600" dirty="0" smtClean="0">
                <a:solidFill>
                  <a:srgbClr val="002060"/>
                </a:solidFill>
              </a:rPr>
              <a:t>unrichtiger </a:t>
            </a:r>
            <a:r>
              <a:rPr lang="de-DE" altLang="de-DE" sz="1600" dirty="0">
                <a:solidFill>
                  <a:srgbClr val="002060"/>
                </a:solidFill>
              </a:rPr>
              <a:t>Stand der Wissenschaft </a:t>
            </a:r>
            <a:br>
              <a:rPr lang="de-DE" altLang="de-DE" sz="1600" dirty="0">
                <a:solidFill>
                  <a:srgbClr val="002060"/>
                </a:solidFill>
              </a:rPr>
            </a:br>
            <a:r>
              <a:rPr lang="de-DE" altLang="de-DE" sz="1600" dirty="0">
                <a:solidFill>
                  <a:srgbClr val="002060"/>
                </a:solidFill>
              </a:rPr>
              <a:t>	</a:t>
            </a:r>
            <a:r>
              <a:rPr lang="de-DE" altLang="de-DE" sz="1600" dirty="0" smtClean="0">
                <a:solidFill>
                  <a:srgbClr val="002060"/>
                </a:solidFill>
              </a:rPr>
              <a:t>(</a:t>
            </a:r>
            <a:r>
              <a:rPr lang="de-DE" altLang="de-DE" sz="1600" dirty="0">
                <a:solidFill>
                  <a:srgbClr val="002060"/>
                </a:solidFill>
              </a:rPr>
              <a:t>belegt mit Literaturangaben</a:t>
            </a:r>
            <a:r>
              <a:rPr lang="de-DE" altLang="de-DE" sz="1600" dirty="0" smtClean="0">
                <a:solidFill>
                  <a:srgbClr val="002060"/>
                </a:solidFill>
              </a:rPr>
              <a:t>)</a:t>
            </a:r>
          </a:p>
          <a:p>
            <a:pPr>
              <a:spcBef>
                <a:spcPct val="20000"/>
              </a:spcBef>
              <a:buClr>
                <a:srgbClr val="000000"/>
              </a:buClr>
              <a:buSzPct val="75000"/>
            </a:pPr>
            <a:r>
              <a:rPr lang="de-DE" altLang="de-DE" sz="1600" dirty="0">
                <a:solidFill>
                  <a:srgbClr val="002060"/>
                </a:solidFill>
              </a:rPr>
              <a:t>	</a:t>
            </a:r>
            <a:r>
              <a:rPr lang="de-DE" altLang="de-DE" sz="1600" dirty="0" smtClean="0">
                <a:solidFill>
                  <a:srgbClr val="002060"/>
                </a:solidFill>
              </a:rPr>
              <a:t>Beweislastgründe</a:t>
            </a:r>
            <a:endParaRPr lang="de-DE" altLang="de-DE" sz="1600" dirty="0">
              <a:solidFill>
                <a:srgbClr val="333399"/>
              </a:solidFill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ct val="75000"/>
            </a:pPr>
            <a:endParaRPr lang="de-DE" altLang="de-DE" sz="2200" dirty="0">
              <a:solidFill>
                <a:srgbClr val="002060"/>
              </a:solidFill>
              <a:ea typeface="+mj-ea"/>
            </a:endParaRPr>
          </a:p>
        </p:txBody>
      </p:sp>
      <p:sp>
        <p:nvSpPr>
          <p:cNvPr id="5" name="Textplatzhalter 11"/>
          <p:cNvSpPr txBox="1">
            <a:spLocks/>
          </p:cNvSpPr>
          <p:nvPr/>
        </p:nvSpPr>
        <p:spPr>
          <a:xfrm>
            <a:off x="179512" y="1412776"/>
            <a:ext cx="8785226" cy="44644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Tx/>
              <a:buNone/>
              <a:defRPr sz="2000" kern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000" indent="-36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000" kern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20000" indent="-36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000" kern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358775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000" kern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40000" indent="-358775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000" kern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938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4238" indent="-3603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3013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71788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de-DE" sz="1600" dirty="0"/>
          </a:p>
        </p:txBody>
      </p:sp>
      <p:sp>
        <p:nvSpPr>
          <p:cNvPr id="3" name="Explosion 1 2"/>
          <p:cNvSpPr/>
          <p:nvPr/>
        </p:nvSpPr>
        <p:spPr>
          <a:xfrm>
            <a:off x="5561584" y="4965757"/>
            <a:ext cx="3096344" cy="1892243"/>
          </a:xfrm>
          <a:prstGeom prst="irregularSeal1">
            <a:avLst/>
          </a:prstGeom>
          <a:solidFill>
            <a:srgbClr val="FF00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 smtClean="0">
                <a:solidFill>
                  <a:srgbClr val="002060"/>
                </a:solidFill>
              </a:rPr>
              <a:t>Abweichen vom Gutachten in ca. 10% der Entscheidungen</a:t>
            </a:r>
          </a:p>
        </p:txBody>
      </p:sp>
      <p:sp>
        <p:nvSpPr>
          <p:cNvPr id="8" name="Nach links gekrümmter Pfeil 7"/>
          <p:cNvSpPr/>
          <p:nvPr/>
        </p:nvSpPr>
        <p:spPr>
          <a:xfrm>
            <a:off x="5220072" y="1844824"/>
            <a:ext cx="3437856" cy="3456384"/>
          </a:xfrm>
          <a:prstGeom prst="curvedLeftArrow">
            <a:avLst>
              <a:gd name="adj1" fmla="val 22063"/>
              <a:gd name="adj2" fmla="val 50269"/>
              <a:gd name="adj3" fmla="val 25000"/>
            </a:avLst>
          </a:prstGeom>
          <a:solidFill>
            <a:srgbClr val="FFFF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00" b="1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de-DE" sz="10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de-DE" sz="1000" b="1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de-DE" sz="10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de-DE" sz="1000" b="1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de-DE" sz="10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de-DE" sz="1000" b="1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de-DE" sz="10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de-DE" sz="1600" b="1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Fachmann </a:t>
            </a:r>
            <a:r>
              <a:rPr lang="de-DE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prüft </a:t>
            </a:r>
            <a:r>
              <a:rPr lang="de-DE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Fachmann</a:t>
            </a:r>
            <a:endParaRPr lang="de-DE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5225" cy="1512000"/>
          </a:xfrm>
        </p:spPr>
        <p:txBody>
          <a:bodyPr/>
          <a:lstStyle/>
          <a:p>
            <a:r>
              <a:rPr lang="de-DE" dirty="0" smtClean="0"/>
              <a:t>Verfahren </a:t>
            </a:r>
            <a:br>
              <a:rPr lang="de-DE" dirty="0" smtClean="0"/>
            </a:br>
            <a:r>
              <a:rPr lang="de-DE" dirty="0" smtClean="0"/>
              <a:t>und</a:t>
            </a:r>
            <a:br>
              <a:rPr lang="de-DE" dirty="0" smtClean="0"/>
            </a:br>
            <a:r>
              <a:rPr lang="de-DE" dirty="0" smtClean="0"/>
              <a:t>Qualitätsmanagement</a:t>
            </a:r>
            <a:br>
              <a:rPr lang="de-DE" dirty="0" smtClean="0"/>
            </a:b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6" name="Textplatzhalter 45"/>
          <p:cNvSpPr>
            <a:spLocks noGrp="1"/>
          </p:cNvSpPr>
          <p:nvPr>
            <p:ph type="body" sz="quarter" idx="16"/>
          </p:nvPr>
        </p:nvSpPr>
        <p:spPr>
          <a:xfrm>
            <a:off x="251520" y="2780928"/>
            <a:ext cx="2161158" cy="3096344"/>
          </a:xfrm>
        </p:spPr>
        <p:txBody>
          <a:bodyPr/>
          <a:lstStyle/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</a:rPr>
              <a:t>Durch (mind. ein) ÄM und Volljuristen</a:t>
            </a:r>
            <a:br>
              <a:rPr lang="de-DE" sz="1600" dirty="0" smtClean="0">
                <a:solidFill>
                  <a:srgbClr val="002060"/>
                </a:solidFill>
              </a:rPr>
            </a:br>
            <a:endParaRPr lang="de-DE" sz="1600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</a:rPr>
              <a:t>Aufgesetzte Prüfungen durch weiteren Juristen bei Vorliegen besonderer Kriterien</a:t>
            </a:r>
            <a:endParaRPr lang="de-DE" sz="1600" dirty="0">
              <a:solidFill>
                <a:srgbClr val="002060"/>
              </a:solidFill>
            </a:endParaRPr>
          </a:p>
        </p:txBody>
      </p:sp>
      <p:sp>
        <p:nvSpPr>
          <p:cNvPr id="47" name="Textplatzhalter 46"/>
          <p:cNvSpPr>
            <a:spLocks noGrp="1"/>
          </p:cNvSpPr>
          <p:nvPr>
            <p:ph type="body" sz="quarter" idx="20"/>
          </p:nvPr>
        </p:nvSpPr>
        <p:spPr>
          <a:xfrm>
            <a:off x="179512" y="1988840"/>
            <a:ext cx="8712968" cy="575766"/>
          </a:xfrm>
        </p:spPr>
        <p:txBody>
          <a:bodyPr/>
          <a:lstStyle/>
          <a:p>
            <a:r>
              <a:rPr lang="de-DE" sz="1600" dirty="0" smtClean="0">
                <a:solidFill>
                  <a:srgbClr val="002060"/>
                </a:solidFill>
              </a:rPr>
              <a:t>Entscheidung	     weitere Fachgebiete…		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2555776" y="2780928"/>
            <a:ext cx="3385294" cy="3600400"/>
          </a:xfrm>
        </p:spPr>
        <p:txBody>
          <a:bodyPr/>
          <a:lstStyle/>
          <a:p>
            <a:pPr algn="just">
              <a:lnSpc>
                <a:spcPts val="2000"/>
              </a:lnSpc>
              <a:spcBef>
                <a:spcPct val="20000"/>
              </a:spcBef>
              <a:buClr>
                <a:srgbClr val="000000"/>
              </a:buClr>
              <a:buSzPct val="75000"/>
            </a:pPr>
            <a:r>
              <a:rPr lang="de-DE" altLang="de-DE" sz="1600" dirty="0">
                <a:solidFill>
                  <a:srgbClr val="002060"/>
                </a:solidFill>
              </a:rPr>
              <a:t>Es wird das Ärztliche Mitglied mit der Erstellung der Entscheidung beauftragt, dessen Fachgebiet von den Vorwürfen hauptsächlich betroffen ist.</a:t>
            </a:r>
          </a:p>
          <a:p>
            <a:pPr algn="just">
              <a:lnSpc>
                <a:spcPts val="2000"/>
              </a:lnSpc>
              <a:spcBef>
                <a:spcPct val="20000"/>
              </a:spcBef>
              <a:buClr>
                <a:srgbClr val="000000"/>
              </a:buClr>
              <a:buSzPct val="75000"/>
            </a:pPr>
            <a:endParaRPr lang="de-DE" altLang="de-DE" sz="1600" dirty="0">
              <a:solidFill>
                <a:srgbClr val="002060"/>
              </a:solidFill>
            </a:endParaRPr>
          </a:p>
          <a:p>
            <a:pPr algn="just">
              <a:lnSpc>
                <a:spcPts val="2000"/>
              </a:lnSpc>
              <a:spcBef>
                <a:spcPct val="20000"/>
              </a:spcBef>
              <a:buClr>
                <a:srgbClr val="000000"/>
              </a:buClr>
              <a:buSzPct val="75000"/>
            </a:pPr>
            <a:r>
              <a:rPr lang="de-DE" altLang="de-DE" sz="1600" dirty="0">
                <a:solidFill>
                  <a:srgbClr val="002060"/>
                </a:solidFill>
              </a:rPr>
              <a:t>Ärztliche Mitglieder, deren andere Fachgebiete ebenfalls betroffen sind, ergänzen dann die Entscheidung bzw. erstellen einen Gutachtenauftrag.</a:t>
            </a:r>
          </a:p>
          <a:p>
            <a:endParaRPr lang="de-DE" sz="1600" dirty="0">
              <a:solidFill>
                <a:srgbClr val="00206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6228184" y="2780928"/>
            <a:ext cx="2376264" cy="3024188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de-DE" altLang="de-DE" sz="1600" dirty="0">
                <a:solidFill>
                  <a:srgbClr val="002060"/>
                </a:solidFill>
              </a:rPr>
              <a:t>Bewertung </a:t>
            </a:r>
            <a:r>
              <a:rPr lang="de-DE" altLang="de-DE" sz="1600" dirty="0" smtClean="0">
                <a:solidFill>
                  <a:srgbClr val="002060"/>
                </a:solidFill>
              </a:rPr>
              <a:t>der Haftungsfrage </a:t>
            </a:r>
          </a:p>
          <a:p>
            <a:pPr>
              <a:lnSpc>
                <a:spcPts val="2000"/>
              </a:lnSpc>
            </a:pPr>
            <a:r>
              <a:rPr lang="de-DE" altLang="de-DE" sz="1600" dirty="0" smtClean="0">
                <a:solidFill>
                  <a:srgbClr val="002060"/>
                </a:solidFill>
              </a:rPr>
              <a:t>und </a:t>
            </a:r>
          </a:p>
          <a:p>
            <a:pPr>
              <a:lnSpc>
                <a:spcPts val="2000"/>
              </a:lnSpc>
            </a:pPr>
            <a:r>
              <a:rPr lang="de-DE" altLang="de-DE" sz="1600" dirty="0" smtClean="0">
                <a:solidFill>
                  <a:srgbClr val="002060"/>
                </a:solidFill>
              </a:rPr>
              <a:t>Beschreibung </a:t>
            </a:r>
            <a:r>
              <a:rPr lang="de-DE" altLang="de-DE" sz="1600" dirty="0">
                <a:solidFill>
                  <a:srgbClr val="002060"/>
                </a:solidFill>
              </a:rPr>
              <a:t>des </a:t>
            </a:r>
            <a:r>
              <a:rPr lang="de-DE" altLang="de-DE" sz="1600" dirty="0" smtClean="0">
                <a:solidFill>
                  <a:srgbClr val="002060"/>
                </a:solidFill>
              </a:rPr>
              <a:t>primären </a:t>
            </a:r>
          </a:p>
          <a:p>
            <a:pPr>
              <a:lnSpc>
                <a:spcPts val="2000"/>
              </a:lnSpc>
            </a:pPr>
            <a:r>
              <a:rPr lang="de-DE" altLang="de-DE" sz="1600" dirty="0" smtClean="0">
                <a:solidFill>
                  <a:srgbClr val="002060"/>
                </a:solidFill>
              </a:rPr>
              <a:t>und </a:t>
            </a:r>
          </a:p>
          <a:p>
            <a:pPr>
              <a:lnSpc>
                <a:spcPts val="2000"/>
              </a:lnSpc>
            </a:pPr>
            <a:r>
              <a:rPr lang="de-DE" altLang="de-DE" sz="1600" dirty="0" smtClean="0">
                <a:solidFill>
                  <a:srgbClr val="002060"/>
                </a:solidFill>
              </a:rPr>
              <a:t>sekundären Gesundheitsschadens</a:t>
            </a:r>
            <a:endParaRPr lang="de-DE" sz="1600" dirty="0">
              <a:solidFill>
                <a:srgbClr val="002060"/>
              </a:solidFill>
            </a:endParaRPr>
          </a:p>
          <a:p>
            <a:endParaRPr lang="de-DE" sz="1600" dirty="0">
              <a:solidFill>
                <a:srgbClr val="002060"/>
              </a:solidFill>
            </a:endParaRPr>
          </a:p>
        </p:txBody>
      </p:sp>
      <p:sp>
        <p:nvSpPr>
          <p:cNvPr id="13" name="Ovale Legende 12"/>
          <p:cNvSpPr/>
          <p:nvPr/>
        </p:nvSpPr>
        <p:spPr>
          <a:xfrm>
            <a:off x="4932040" y="260648"/>
            <a:ext cx="3384377" cy="1656184"/>
          </a:xfrm>
          <a:prstGeom prst="wedgeEllipseCallout">
            <a:avLst>
              <a:gd name="adj1" fmla="val -62084"/>
              <a:gd name="adj2" fmla="val 31371"/>
            </a:avLst>
          </a:prstGeom>
          <a:solidFill>
            <a:srgbClr val="FF0066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</a:rPr>
              <a:t>Stets in Abstimmung mit dem Volljuristen!</a:t>
            </a:r>
          </a:p>
        </p:txBody>
      </p:sp>
    </p:spTree>
    <p:extLst>
      <p:ext uri="{BB962C8B-B14F-4D97-AF65-F5344CB8AC3E}">
        <p14:creationId xmlns:p14="http://schemas.microsoft.com/office/powerpoint/2010/main" val="18700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142" y="188640"/>
            <a:ext cx="8807716" cy="1296144"/>
          </a:xfrm>
        </p:spPr>
        <p:txBody>
          <a:bodyPr/>
          <a:lstStyle/>
          <a:p>
            <a:r>
              <a:rPr lang="de-DE" dirty="0" smtClean="0"/>
              <a:t>2016 aktuelle Umfrage </a:t>
            </a:r>
            <a:r>
              <a:rPr lang="de-DE" dirty="0"/>
              <a:t>und </a:t>
            </a:r>
            <a:r>
              <a:rPr lang="de-DE" dirty="0" smtClean="0"/>
              <a:t>Auswertung aus 2011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Ziel: Feststellung der Prozessvermeidungsquote</a:t>
            </a:r>
            <a:br>
              <a:rPr lang="de-DE" dirty="0"/>
            </a:br>
            <a:r>
              <a:rPr lang="de-DE" sz="2400" dirty="0" smtClean="0"/>
              <a:t>	</a:t>
            </a:r>
            <a:endParaRPr lang="de-DE" sz="24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72370"/>
            <a:ext cx="698477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9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7" y="188913"/>
            <a:ext cx="8785225" cy="1079847"/>
          </a:xfrm>
        </p:spPr>
        <p:txBody>
          <a:bodyPr/>
          <a:lstStyle/>
          <a:p>
            <a:r>
              <a:rPr lang="de-DE" dirty="0" smtClean="0"/>
              <a:t>Schlichtungsstelle für Arzthaftpflichtfragen </a:t>
            </a:r>
            <a:br>
              <a:rPr lang="de-DE" dirty="0" smtClean="0"/>
            </a:br>
            <a:r>
              <a:rPr lang="de-DE" dirty="0" smtClean="0"/>
              <a:t>der norddeutschen Ärztekammern</a:t>
            </a:r>
            <a:endParaRPr lang="de-DE" dirty="0"/>
          </a:p>
        </p:txBody>
      </p:sp>
      <p:sp>
        <p:nvSpPr>
          <p:cNvPr id="4" name="Titel 7"/>
          <p:cNvSpPr txBox="1">
            <a:spLocks/>
          </p:cNvSpPr>
          <p:nvPr/>
        </p:nvSpPr>
        <p:spPr>
          <a:xfrm>
            <a:off x="2123728" y="3865587"/>
            <a:ext cx="2808312" cy="2664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162000" tIns="162000" rIns="162000" bIns="162000" rtlCol="0" anchor="t" anchorCtr="0">
            <a:no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600" kern="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ts val="2400"/>
              </a:lnSpc>
              <a:defRPr/>
            </a:pPr>
            <a:r>
              <a:rPr lang="de-DE" sz="1200" b="1" dirty="0" smtClean="0">
                <a:solidFill>
                  <a:srgbClr val="002060"/>
                </a:solidFill>
              </a:rPr>
              <a:t>Das Team (Stand 2017)</a:t>
            </a:r>
          </a:p>
          <a:p>
            <a:pPr>
              <a:lnSpc>
                <a:spcPts val="2400"/>
              </a:lnSpc>
              <a:defRPr/>
            </a:pPr>
            <a:endParaRPr lang="de-DE" sz="1200" b="1" dirty="0" smtClean="0">
              <a:solidFill>
                <a:srgbClr val="002060"/>
              </a:solidFill>
            </a:endParaRPr>
          </a:p>
          <a:p>
            <a:pPr>
              <a:lnSpc>
                <a:spcPts val="2400"/>
              </a:lnSpc>
              <a:defRPr/>
            </a:pPr>
            <a:r>
              <a:rPr lang="de-DE" sz="1200" b="1" dirty="0" smtClean="0">
                <a:solidFill>
                  <a:srgbClr val="002060"/>
                </a:solidFill>
              </a:rPr>
              <a:t>Ärzte</a:t>
            </a:r>
            <a:r>
              <a:rPr lang="de-DE" sz="1200" dirty="0" smtClean="0">
                <a:solidFill>
                  <a:srgbClr val="002060"/>
                </a:solidFill>
              </a:rPr>
              <a:t>		</a:t>
            </a:r>
            <a:r>
              <a:rPr lang="de-DE" sz="1200" b="1" dirty="0" smtClean="0">
                <a:solidFill>
                  <a:srgbClr val="002060"/>
                </a:solidFill>
              </a:rPr>
              <a:t>68</a:t>
            </a:r>
          </a:p>
          <a:p>
            <a:pPr>
              <a:lnSpc>
                <a:spcPts val="2400"/>
              </a:lnSpc>
              <a:defRPr/>
            </a:pPr>
            <a:r>
              <a:rPr lang="de-DE" sz="1200" b="1" dirty="0" smtClean="0">
                <a:solidFill>
                  <a:srgbClr val="002060"/>
                </a:solidFill>
              </a:rPr>
              <a:t>Patientenvertreter	  1</a:t>
            </a:r>
          </a:p>
          <a:p>
            <a:pPr>
              <a:lnSpc>
                <a:spcPts val="2400"/>
              </a:lnSpc>
              <a:defRPr/>
            </a:pPr>
            <a:r>
              <a:rPr lang="de-DE" sz="1200" b="1" dirty="0" smtClean="0">
                <a:solidFill>
                  <a:srgbClr val="002060"/>
                </a:solidFill>
              </a:rPr>
              <a:t>Juristen		   6</a:t>
            </a:r>
          </a:p>
          <a:p>
            <a:pPr>
              <a:lnSpc>
                <a:spcPts val="2400"/>
              </a:lnSpc>
              <a:defRPr/>
            </a:pPr>
            <a:r>
              <a:rPr lang="de-DE" sz="1200" b="1" dirty="0" smtClean="0">
                <a:solidFill>
                  <a:srgbClr val="002060"/>
                </a:solidFill>
              </a:rPr>
              <a:t>Verwaltungsangestellte	17 </a:t>
            </a:r>
          </a:p>
          <a:p>
            <a:pPr>
              <a:lnSpc>
                <a:spcPts val="2400"/>
              </a:lnSpc>
              <a:defRPr/>
            </a:pPr>
            <a:endParaRPr lang="de-DE" sz="1200" b="1" dirty="0" smtClean="0">
              <a:solidFill>
                <a:srgbClr val="002060"/>
              </a:solidFill>
            </a:endParaRPr>
          </a:p>
          <a:p>
            <a:pPr>
              <a:lnSpc>
                <a:spcPts val="2400"/>
              </a:lnSpc>
              <a:defRPr/>
            </a:pPr>
            <a:r>
              <a:rPr lang="de-DE" sz="1200" b="1" dirty="0" smtClean="0">
                <a:solidFill>
                  <a:srgbClr val="002060"/>
                </a:solidFill>
              </a:rPr>
              <a:t>Seit 1976 über 110.000 </a:t>
            </a:r>
            <a:r>
              <a:rPr lang="de-DE" sz="1200" b="1" dirty="0">
                <a:solidFill>
                  <a:srgbClr val="002060"/>
                </a:solidFill>
              </a:rPr>
              <a:t>Verfahren</a:t>
            </a:r>
            <a:r>
              <a:rPr lang="de-DE" sz="1200" b="1" dirty="0" smtClean="0"/>
              <a:t/>
            </a:r>
            <a:br>
              <a:rPr lang="de-DE" sz="1200" b="1" dirty="0" smtClean="0"/>
            </a:br>
            <a:r>
              <a:rPr lang="de-DE" sz="1200" b="1" dirty="0" smtClean="0"/>
              <a:t>				</a:t>
            </a:r>
            <a:endParaRPr lang="de-DE" sz="12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8460432" y="638684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3</a:t>
            </a:r>
            <a:endParaRPr lang="de-DE" sz="1200" dirty="0"/>
          </a:p>
        </p:txBody>
      </p:sp>
      <p:pic>
        <p:nvPicPr>
          <p:cNvPr id="5" name="Grafik 4"/>
          <p:cNvPicPr/>
          <p:nvPr/>
        </p:nvPicPr>
        <p:blipFill rotWithShape="1">
          <a:blip r:embed="rId3"/>
          <a:srcRect l="42063" t="34695" r="27778" b="14129"/>
          <a:stretch/>
        </p:blipFill>
        <p:spPr bwMode="auto">
          <a:xfrm>
            <a:off x="4860032" y="1340768"/>
            <a:ext cx="4089644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type="chart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09452"/>
            <a:ext cx="3816424" cy="263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26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142" y="188640"/>
            <a:ext cx="8807716" cy="1656184"/>
          </a:xfrm>
        </p:spPr>
        <p:txBody>
          <a:bodyPr/>
          <a:lstStyle/>
          <a:p>
            <a:r>
              <a:rPr lang="de-DE" dirty="0" smtClean="0"/>
              <a:t>2016 aktuelle Umfrage </a:t>
            </a:r>
            <a:r>
              <a:rPr lang="de-DE" dirty="0"/>
              <a:t>und </a:t>
            </a:r>
            <a:r>
              <a:rPr lang="de-DE" dirty="0" smtClean="0"/>
              <a:t>Auswertung aus 2011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Ziel: Feststellung der </a:t>
            </a:r>
            <a:r>
              <a:rPr lang="de-DE" dirty="0" smtClean="0"/>
              <a:t>Bestätigungen durch Gerichte</a:t>
            </a:r>
            <a:br>
              <a:rPr lang="de-DE" dirty="0" smtClean="0"/>
            </a:br>
            <a:r>
              <a:rPr lang="de-DE" dirty="0" smtClean="0"/>
              <a:t>        und der Gesamtkonformität der Entscheidungen</a:t>
            </a:r>
            <a:r>
              <a:rPr lang="de-DE" dirty="0"/>
              <a:t/>
            </a:r>
            <a:br>
              <a:rPr lang="de-DE" dirty="0"/>
            </a:br>
            <a:r>
              <a:rPr lang="de-DE" sz="2400" dirty="0" smtClean="0"/>
              <a:t>	</a:t>
            </a:r>
            <a:endParaRPr lang="de-DE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517159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lussdiagramm: Zusammenführen 12"/>
          <p:cNvSpPr/>
          <p:nvPr/>
        </p:nvSpPr>
        <p:spPr>
          <a:xfrm>
            <a:off x="4067944" y="2420888"/>
            <a:ext cx="4104456" cy="2520280"/>
          </a:xfrm>
          <a:prstGeom prst="flowChartMerge">
            <a:avLst/>
          </a:prstGeom>
          <a:solidFill>
            <a:schemeClr val="bg1"/>
          </a:solidFill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smtClean="0">
              <a:solidFill>
                <a:schemeClr val="tx1"/>
              </a:solidFill>
            </a:endParaRPr>
          </a:p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Entspricht einer Gesamtkonformität der Entscheidungen von</a:t>
            </a:r>
            <a:r>
              <a:rPr lang="de-DE" sz="1600" b="1" dirty="0" smtClean="0">
                <a:solidFill>
                  <a:schemeClr val="tx1"/>
                </a:solidFill>
              </a:rPr>
              <a:t> 96,43%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3347864" y="3212976"/>
            <a:ext cx="5760640" cy="3600400"/>
          </a:xfrm>
          <a:prstGeom prst="irregularSeal1">
            <a:avLst/>
          </a:prstGeom>
          <a:solidFill>
            <a:srgbClr val="00B0F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200"/>
              </a:lnSpc>
            </a:pPr>
            <a:r>
              <a:rPr lang="de-DE" sz="2000" b="1" dirty="0">
                <a:solidFill>
                  <a:schemeClr val="bg1"/>
                </a:solidFill>
              </a:rPr>
              <a:t>Schlichten statt Richten </a:t>
            </a:r>
            <a:r>
              <a:rPr lang="de-DE" sz="2000" b="1" dirty="0" smtClean="0">
                <a:solidFill>
                  <a:schemeClr val="bg1"/>
                </a:solidFill>
              </a:rPr>
              <a:t>funktioniert </a:t>
            </a:r>
          </a:p>
          <a:p>
            <a:pPr>
              <a:lnSpc>
                <a:spcPts val="2200"/>
              </a:lnSpc>
            </a:pPr>
            <a:r>
              <a:rPr lang="de-DE" sz="2000" b="1" dirty="0" smtClean="0">
                <a:solidFill>
                  <a:schemeClr val="bg1"/>
                </a:solidFill>
              </a:rPr>
              <a:t>auf hohem Niveau</a:t>
            </a:r>
            <a:endParaRPr lang="de-D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7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8784976" cy="440289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2846" y="116632"/>
            <a:ext cx="8785225" cy="1080120"/>
          </a:xfrm>
        </p:spPr>
        <p:txBody>
          <a:bodyPr/>
          <a:lstStyle/>
          <a:p>
            <a:r>
              <a:rPr lang="de-DE" altLang="de-DE" sz="2400" dirty="0"/>
              <a:t>Mehr Informationen unter</a:t>
            </a:r>
            <a:r>
              <a:rPr lang="de-DE" altLang="de-DE" sz="2400" dirty="0" smtClean="0"/>
              <a:t>:</a:t>
            </a:r>
            <a:r>
              <a:rPr lang="de-DE" altLang="de-DE" sz="2400" b="1" dirty="0"/>
              <a:t/>
            </a:r>
            <a:br>
              <a:rPr lang="de-DE" altLang="de-DE" sz="2400" b="1" dirty="0"/>
            </a:br>
            <a:r>
              <a:rPr lang="de-DE" altLang="de-DE" sz="2400" b="1" dirty="0"/>
              <a:t>www.norddeutsche-schlichtungsstelle.de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83768" y="5763944"/>
            <a:ext cx="6480720" cy="980728"/>
          </a:xfrm>
          <a:noFill/>
          <a:ln/>
        </p:spPr>
        <p:txBody>
          <a:bodyPr/>
          <a:lstStyle/>
          <a:p>
            <a:pPr algn="ctr">
              <a:lnSpc>
                <a:spcPts val="2400"/>
              </a:lnSpc>
            </a:pPr>
            <a:r>
              <a:rPr lang="de-DE" altLang="de-DE" sz="1400" b="1" dirty="0">
                <a:solidFill>
                  <a:srgbClr val="002060"/>
                </a:solidFill>
              </a:rPr>
              <a:t>Schlichtungsstelle für Arzthaftpflichtfragen der</a:t>
            </a:r>
          </a:p>
          <a:p>
            <a:pPr algn="ctr">
              <a:lnSpc>
                <a:spcPts val="2400"/>
              </a:lnSpc>
            </a:pPr>
            <a:r>
              <a:rPr lang="de-DE" altLang="de-DE" sz="1400" b="1" dirty="0">
                <a:solidFill>
                  <a:srgbClr val="002060"/>
                </a:solidFill>
              </a:rPr>
              <a:t>norddeutschen Ärztekammern</a:t>
            </a:r>
          </a:p>
          <a:p>
            <a:pPr algn="ctr">
              <a:lnSpc>
                <a:spcPts val="2400"/>
              </a:lnSpc>
            </a:pPr>
            <a:r>
              <a:rPr lang="de-DE" altLang="de-DE" sz="1000" b="1" dirty="0">
                <a:solidFill>
                  <a:srgbClr val="002060"/>
                </a:solidFill>
              </a:rPr>
              <a:t>Hans-Böckler-Allee </a:t>
            </a:r>
            <a:r>
              <a:rPr lang="de-DE" altLang="de-DE" sz="1000" b="1" dirty="0" smtClean="0">
                <a:solidFill>
                  <a:srgbClr val="002060"/>
                </a:solidFill>
              </a:rPr>
              <a:t>3, 30173 </a:t>
            </a:r>
            <a:r>
              <a:rPr lang="de-DE" altLang="de-DE" sz="1000" b="1" dirty="0">
                <a:solidFill>
                  <a:srgbClr val="002060"/>
                </a:solidFill>
              </a:rPr>
              <a:t>Hannover </a:t>
            </a:r>
            <a:r>
              <a:rPr lang="de-DE" altLang="de-DE" sz="1000" b="1" dirty="0" smtClean="0">
                <a:solidFill>
                  <a:srgbClr val="002060"/>
                </a:solidFill>
              </a:rPr>
              <a:t>, Tel</a:t>
            </a:r>
            <a:r>
              <a:rPr lang="de-DE" altLang="de-DE" sz="1000" b="1" dirty="0">
                <a:solidFill>
                  <a:srgbClr val="002060"/>
                </a:solidFill>
              </a:rPr>
              <a:t>.: 0511/380-2416</a:t>
            </a:r>
          </a:p>
        </p:txBody>
      </p:sp>
      <p:sp>
        <p:nvSpPr>
          <p:cNvPr id="3" name="Würfel 2"/>
          <p:cNvSpPr/>
          <p:nvPr/>
        </p:nvSpPr>
        <p:spPr>
          <a:xfrm>
            <a:off x="4590588" y="1340768"/>
            <a:ext cx="4176464" cy="896108"/>
          </a:xfrm>
          <a:prstGeom prst="cub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400" b="1" dirty="0" smtClean="0">
                <a:solidFill>
                  <a:srgbClr val="000066"/>
                </a:solidFill>
              </a:rPr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787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7" y="188913"/>
            <a:ext cx="8785225" cy="1367879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Bestandsaufnahme…</a:t>
            </a:r>
            <a:endParaRPr lang="de-DE" dirty="0"/>
          </a:p>
        </p:txBody>
      </p:sp>
      <p:sp>
        <p:nvSpPr>
          <p:cNvPr id="7" name="Textplatzhalter 1"/>
          <p:cNvSpPr>
            <a:spLocks noGrp="1"/>
          </p:cNvSpPr>
          <p:nvPr>
            <p:ph type="body" sz="quarter" idx="14"/>
          </p:nvPr>
        </p:nvSpPr>
        <p:spPr>
          <a:xfrm>
            <a:off x="251520" y="1844676"/>
            <a:ext cx="8713093" cy="3672556"/>
          </a:xfrm>
          <a:ln>
            <a:noFill/>
          </a:ln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endParaRPr lang="de-DE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de-DE" sz="2400" dirty="0" smtClean="0">
                <a:solidFill>
                  <a:srgbClr val="002060"/>
                </a:solidFill>
              </a:rPr>
              <a:t>Zunahme </a:t>
            </a:r>
            <a:r>
              <a:rPr lang="de-DE" sz="2400" dirty="0">
                <a:solidFill>
                  <a:srgbClr val="002060"/>
                </a:solidFill>
              </a:rPr>
              <a:t>der Anträge während der Diskussion </a:t>
            </a:r>
            <a:r>
              <a:rPr lang="de-DE" sz="2400" dirty="0" smtClean="0">
                <a:solidFill>
                  <a:srgbClr val="002060"/>
                </a:solidFill>
              </a:rPr>
              <a:t>des </a:t>
            </a:r>
          </a:p>
          <a:p>
            <a:endParaRPr lang="de-DE" sz="2400" dirty="0">
              <a:solidFill>
                <a:srgbClr val="002060"/>
              </a:solidFill>
            </a:endParaRPr>
          </a:p>
          <a:p>
            <a:endParaRPr lang="de-DE" sz="2400" dirty="0" smtClean="0">
              <a:solidFill>
                <a:srgbClr val="002060"/>
              </a:solidFill>
            </a:endParaRPr>
          </a:p>
          <a:p>
            <a:r>
              <a:rPr lang="de-DE" sz="2400" dirty="0" smtClean="0">
                <a:solidFill>
                  <a:srgbClr val="002060"/>
                </a:solidFill>
              </a:rPr>
              <a:t>    Patientenrechtegesetzes und in der Folgezeit </a:t>
            </a:r>
          </a:p>
          <a:p>
            <a:endParaRPr lang="de-DE" sz="2400" dirty="0">
              <a:solidFill>
                <a:srgbClr val="002060"/>
              </a:solidFill>
            </a:endParaRPr>
          </a:p>
          <a:p>
            <a:endParaRPr lang="de-DE" sz="2400" dirty="0" smtClean="0">
              <a:solidFill>
                <a:srgbClr val="002060"/>
              </a:solidFill>
            </a:endParaRPr>
          </a:p>
          <a:p>
            <a:endParaRPr lang="de-DE" sz="2400" dirty="0" smtClean="0">
              <a:solidFill>
                <a:srgbClr val="002060"/>
              </a:solidFill>
            </a:endParaRPr>
          </a:p>
          <a:p>
            <a:endParaRPr lang="de-DE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de-DE" sz="2400" dirty="0" smtClean="0">
                <a:solidFill>
                  <a:srgbClr val="002060"/>
                </a:solidFill>
              </a:rPr>
              <a:t>Bisher keine Änderung der Rechtsprechung</a:t>
            </a:r>
            <a:endParaRPr lang="de-DE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5801" y="193001"/>
            <a:ext cx="8623149" cy="1723831"/>
          </a:xfrm>
        </p:spPr>
        <p:txBody>
          <a:bodyPr/>
          <a:lstStyle/>
          <a:p>
            <a:r>
              <a:rPr lang="de-DE" dirty="0" smtClean="0"/>
              <a:t>Sachentscheidungen 2016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Fehler-Quote, n</a:t>
            </a:r>
            <a:r>
              <a:rPr lang="de-DE" dirty="0"/>
              <a:t>= </a:t>
            </a:r>
            <a:r>
              <a:rPr lang="de-DE" dirty="0" smtClean="0"/>
              <a:t>2.450</a:t>
            </a:r>
            <a:br>
              <a:rPr lang="de-DE" dirty="0" smtClean="0"/>
            </a:br>
            <a:r>
              <a:rPr lang="de-DE" dirty="0" smtClean="0"/>
              <a:t>				</a:t>
            </a:r>
            <a:r>
              <a:rPr lang="de-DE" sz="2200" dirty="0" smtClean="0"/>
              <a:t>		</a:t>
            </a:r>
            <a:endParaRPr lang="de-DE" sz="2200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611388097"/>
              </p:ext>
            </p:extLst>
          </p:nvPr>
        </p:nvGraphicFramePr>
        <p:xfrm>
          <a:off x="251520" y="2060848"/>
          <a:ext cx="8515175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732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7" y="188913"/>
            <a:ext cx="8785225" cy="1079847"/>
          </a:xfrm>
        </p:spPr>
        <p:txBody>
          <a:bodyPr/>
          <a:lstStyle/>
          <a:p>
            <a:r>
              <a:rPr lang="de-DE" dirty="0" smtClean="0"/>
              <a:t>Beteiligte Fachgebiete			Fehlerquoten</a:t>
            </a:r>
            <a:br>
              <a:rPr lang="de-DE" dirty="0" smtClean="0"/>
            </a:br>
            <a:r>
              <a:rPr lang="de-DE" dirty="0" smtClean="0"/>
              <a:t>			(2016 im Klinikbereich)</a:t>
            </a:r>
            <a:endParaRPr lang="de-DE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132856"/>
            <a:ext cx="4536505" cy="35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176464" cy="35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91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7" y="188913"/>
            <a:ext cx="8785225" cy="1079847"/>
          </a:xfrm>
        </p:spPr>
        <p:txBody>
          <a:bodyPr/>
          <a:lstStyle/>
          <a:p>
            <a:r>
              <a:rPr lang="de-DE" dirty="0" smtClean="0"/>
              <a:t>Beteiligte Fachgebiete			Fehlerquoten</a:t>
            </a:r>
            <a:br>
              <a:rPr lang="de-DE" dirty="0" smtClean="0"/>
            </a:br>
            <a:r>
              <a:rPr lang="de-DE" dirty="0" smtClean="0"/>
              <a:t>	(im niedergelassenen Bereich 2016)</a:t>
            </a:r>
            <a:endParaRPr lang="de-DE" dirty="0"/>
          </a:p>
        </p:txBody>
      </p:sp>
      <p:sp>
        <p:nvSpPr>
          <p:cNvPr id="4" name="Titel 7"/>
          <p:cNvSpPr txBox="1">
            <a:spLocks/>
          </p:cNvSpPr>
          <p:nvPr/>
        </p:nvSpPr>
        <p:spPr>
          <a:xfrm>
            <a:off x="5220072" y="1484784"/>
            <a:ext cx="3744416" cy="424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162000" tIns="162000" rIns="162000" bIns="162000" rtlCol="0" anchor="t" anchorCtr="0">
            <a:no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600" kern="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ts val="2400"/>
              </a:lnSpc>
              <a:defRPr/>
            </a:pPr>
            <a:endParaRPr lang="de-DE" sz="16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92" y="2257958"/>
            <a:ext cx="4360904" cy="338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" y="2257958"/>
            <a:ext cx="4489742" cy="338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87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7" y="188913"/>
            <a:ext cx="8785225" cy="1079847"/>
          </a:xfrm>
        </p:spPr>
        <p:txBody>
          <a:bodyPr/>
          <a:lstStyle/>
          <a:p>
            <a:r>
              <a:rPr lang="de-DE" dirty="0" smtClean="0"/>
              <a:t>Häufigste fehlbehandelte Erkrankungen 2016</a:t>
            </a:r>
            <a:endParaRPr lang="de-D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10121"/>
            <a:ext cx="5754411" cy="399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8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Zielsetzung 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der Schlichtungsstelle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3275856" y="1916832"/>
            <a:ext cx="5688756" cy="936104"/>
          </a:xfrm>
          <a:solidFill>
            <a:srgbClr val="66CCFF"/>
          </a:solidFill>
          <a:ln>
            <a:solidFill>
              <a:srgbClr val="92D050"/>
            </a:solidFill>
          </a:ln>
        </p:spPr>
        <p:txBody>
          <a:bodyPr/>
          <a:lstStyle/>
          <a:p>
            <a:r>
              <a:rPr lang="de-DE" dirty="0" smtClean="0">
                <a:solidFill>
                  <a:srgbClr val="002060"/>
                </a:solidFill>
              </a:rPr>
              <a:t>außergerichtliche </a:t>
            </a:r>
            <a:r>
              <a:rPr lang="de-DE" dirty="0">
                <a:solidFill>
                  <a:srgbClr val="002060"/>
                </a:solidFill>
              </a:rPr>
              <a:t>Konfliktlösung Arzt / Patient</a:t>
            </a:r>
          </a:p>
          <a:p>
            <a:r>
              <a:rPr lang="de-DE" dirty="0">
                <a:solidFill>
                  <a:srgbClr val="002060"/>
                </a:solidFill>
              </a:rPr>
              <a:t>		</a:t>
            </a:r>
          </a:p>
          <a:p>
            <a:endParaRPr lang="de-DE" dirty="0"/>
          </a:p>
        </p:txBody>
      </p:sp>
      <p:sp>
        <p:nvSpPr>
          <p:cNvPr id="9" name="Textplatzhalter 14"/>
          <p:cNvSpPr txBox="1">
            <a:spLocks/>
          </p:cNvSpPr>
          <p:nvPr/>
        </p:nvSpPr>
        <p:spPr>
          <a:xfrm>
            <a:off x="3275856" y="3305130"/>
            <a:ext cx="5688142" cy="2500134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txBody>
          <a:bodyPr vert="horz" lIns="162000" tIns="162000" rIns="162000" bIns="162000" rtlCol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Tx/>
              <a:buNone/>
              <a:defRPr sz="2000" kern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000" indent="-36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000" kern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20000" indent="-36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000" kern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358775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000" kern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40000" indent="-358775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000" kern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938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4238" indent="-3603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3013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71788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002060"/>
                </a:solidFill>
              </a:rPr>
              <a:t>Verbesserung des Vertrauensverhältnisses:</a:t>
            </a:r>
          </a:p>
          <a:p>
            <a:r>
              <a:rPr lang="de-DE" dirty="0" smtClean="0">
                <a:solidFill>
                  <a:srgbClr val="002060"/>
                </a:solidFill>
              </a:rPr>
              <a:t/>
            </a:r>
            <a:br>
              <a:rPr lang="de-DE" dirty="0" smtClean="0">
                <a:solidFill>
                  <a:srgbClr val="002060"/>
                </a:solidFill>
              </a:rPr>
            </a:br>
            <a:r>
              <a:rPr lang="de-DE" dirty="0" smtClean="0">
                <a:solidFill>
                  <a:srgbClr val="002060"/>
                </a:solidFill>
              </a:rPr>
              <a:t>	Ärzteschaft – Patienten </a:t>
            </a:r>
          </a:p>
          <a:p>
            <a:r>
              <a:rPr lang="de-DE" dirty="0" smtClean="0">
                <a:solidFill>
                  <a:srgbClr val="002060"/>
                </a:solidFill>
              </a:rPr>
              <a:t>	weniger Zivilprozesse</a:t>
            </a:r>
          </a:p>
          <a:p>
            <a:r>
              <a:rPr lang="de-DE" dirty="0" smtClean="0">
                <a:solidFill>
                  <a:srgbClr val="002060"/>
                </a:solidFill>
              </a:rPr>
              <a:t>	weniger Strafprozesse </a:t>
            </a:r>
          </a:p>
          <a:p>
            <a:endParaRPr lang="de-DE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2060"/>
                </a:solidFill>
              </a:rPr>
              <a:t>Behandlungsfehlerprophylaxe </a:t>
            </a:r>
          </a:p>
          <a:p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smtClean="0">
                <a:solidFill>
                  <a:srgbClr val="002060"/>
                </a:solidFill>
              </a:rPr>
              <a:t>    im </a:t>
            </a:r>
            <a:r>
              <a:rPr lang="de-DE" dirty="0">
                <a:solidFill>
                  <a:srgbClr val="002060"/>
                </a:solidFill>
              </a:rPr>
              <a:t>Dienste der </a:t>
            </a:r>
            <a:r>
              <a:rPr lang="de-DE" i="1" dirty="0">
                <a:solidFill>
                  <a:srgbClr val="002060"/>
                </a:solidFill>
              </a:rPr>
              <a:t>Patienten-</a:t>
            </a:r>
            <a:r>
              <a:rPr lang="de-DE" dirty="0">
                <a:solidFill>
                  <a:srgbClr val="002060"/>
                </a:solidFill>
              </a:rPr>
              <a:t> und </a:t>
            </a:r>
            <a:r>
              <a:rPr lang="de-DE" i="1" dirty="0">
                <a:solidFill>
                  <a:srgbClr val="002060"/>
                </a:solidFill>
              </a:rPr>
              <a:t>Arzt</a:t>
            </a:r>
            <a:r>
              <a:rPr lang="de-DE" dirty="0">
                <a:solidFill>
                  <a:srgbClr val="002060"/>
                </a:solidFill>
              </a:rPr>
              <a:t>sicherheit</a:t>
            </a:r>
          </a:p>
          <a:p>
            <a:endParaRPr lang="de-DE" dirty="0" smtClean="0">
              <a:solidFill>
                <a:srgbClr val="002060"/>
              </a:solidFill>
            </a:endParaRPr>
          </a:p>
          <a:p>
            <a:endParaRPr lang="de-DE" dirty="0" smtClean="0">
              <a:solidFill>
                <a:srgbClr val="002060"/>
              </a:solidFill>
            </a:endParaRPr>
          </a:p>
          <a:p>
            <a:endParaRPr lang="de-DE" dirty="0"/>
          </a:p>
        </p:txBody>
      </p:sp>
      <p:sp>
        <p:nvSpPr>
          <p:cNvPr id="3" name="Pfeil nach rechts 2"/>
          <p:cNvSpPr/>
          <p:nvPr/>
        </p:nvSpPr>
        <p:spPr>
          <a:xfrm>
            <a:off x="539552" y="1772816"/>
            <a:ext cx="1944216" cy="1132704"/>
          </a:xfrm>
          <a:prstGeom prst="rightArrow">
            <a:avLst/>
          </a:prstGeom>
          <a:solidFill>
            <a:srgbClr val="66CCFF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Individuell</a:t>
            </a:r>
          </a:p>
        </p:txBody>
      </p:sp>
      <p:sp>
        <p:nvSpPr>
          <p:cNvPr id="10" name="Pfeil nach rechts 9"/>
          <p:cNvSpPr/>
          <p:nvPr/>
        </p:nvSpPr>
        <p:spPr>
          <a:xfrm>
            <a:off x="539552" y="3305130"/>
            <a:ext cx="1944216" cy="2500134"/>
          </a:xfrm>
          <a:prstGeom prst="rightArrow">
            <a:avLst/>
          </a:prstGeom>
          <a:solidFill>
            <a:srgbClr val="00CC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000" b="1" dirty="0" smtClean="0">
              <a:solidFill>
                <a:srgbClr val="002060"/>
              </a:solidFill>
            </a:endParaRPr>
          </a:p>
          <a:p>
            <a:r>
              <a:rPr lang="de-DE" sz="2000" b="1" dirty="0" smtClean="0">
                <a:solidFill>
                  <a:srgbClr val="002060"/>
                </a:solidFill>
              </a:rPr>
              <a:t>Generell</a:t>
            </a:r>
            <a:r>
              <a:rPr lang="de-DE" sz="2000" b="1" dirty="0">
                <a:solidFill>
                  <a:srgbClr val="002060"/>
                </a:solidFill>
              </a:rPr>
              <a:t/>
            </a:r>
            <a:br>
              <a:rPr lang="de-DE" sz="2000" b="1" dirty="0">
                <a:solidFill>
                  <a:srgbClr val="002060"/>
                </a:solidFill>
              </a:rPr>
            </a:b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9881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2232248"/>
          </a:xfrm>
        </p:spPr>
        <p:txBody>
          <a:bodyPr/>
          <a:lstStyle/>
          <a:p>
            <a:r>
              <a:rPr lang="de-DE" sz="1800" dirty="0" smtClean="0"/>
              <a:t>                  - 	 auf „</a:t>
            </a:r>
            <a:r>
              <a:rPr lang="de-DE" sz="1800" dirty="0" err="1" smtClean="0"/>
              <a:t>medical</a:t>
            </a:r>
            <a:r>
              <a:rPr lang="de-DE" sz="1800" dirty="0" smtClean="0"/>
              <a:t> </a:t>
            </a:r>
            <a:r>
              <a:rPr lang="de-DE" sz="1800" dirty="0" err="1" smtClean="0"/>
              <a:t>error</a:t>
            </a:r>
            <a:r>
              <a:rPr lang="de-DE" sz="1800" dirty="0" smtClean="0"/>
              <a:t> </a:t>
            </a:r>
            <a:r>
              <a:rPr lang="de-DE" sz="1800" dirty="0" err="1" smtClean="0"/>
              <a:t>reporting</a:t>
            </a:r>
            <a:r>
              <a:rPr lang="de-DE" sz="1800" dirty="0" smtClean="0"/>
              <a:t> </a:t>
            </a:r>
            <a:r>
              <a:rPr lang="de-DE" sz="1800" dirty="0" err="1" smtClean="0"/>
              <a:t>system</a:t>
            </a:r>
            <a:r>
              <a:rPr lang="de-DE" sz="1800" dirty="0" smtClean="0"/>
              <a:t>“</a:t>
            </a:r>
            <a:br>
              <a:rPr lang="de-DE" sz="1800" dirty="0" smtClean="0"/>
            </a:br>
            <a:r>
              <a:rPr lang="de-DE" sz="1800" dirty="0"/>
              <a:t>	</a:t>
            </a:r>
            <a:r>
              <a:rPr lang="de-DE" sz="1800" dirty="0" smtClean="0"/>
              <a:t>	</a:t>
            </a:r>
            <a:r>
              <a:rPr lang="de-DE" sz="1800" dirty="0" smtClean="0">
                <a:solidFill>
                  <a:srgbClr val="0000FF"/>
                </a:solidFill>
              </a:rPr>
              <a:t>basierende Berichte und Aktivitäten der Schlichtungsstelle:</a:t>
            </a:r>
            <a:r>
              <a:rPr lang="de-DE" sz="1800" dirty="0">
                <a:solidFill>
                  <a:srgbClr val="0000FF"/>
                </a:solidFill>
              </a:rPr>
              <a:t/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 smtClean="0"/>
              <a:t>		</a:t>
            </a:r>
            <a:br>
              <a:rPr lang="de-DE" sz="1800" dirty="0" smtClean="0"/>
            </a:br>
            <a:r>
              <a:rPr lang="de-DE" sz="1800" dirty="0"/>
              <a:t>	</a:t>
            </a:r>
            <a:r>
              <a:rPr lang="de-DE" altLang="de-DE" sz="2000" dirty="0" smtClean="0"/>
              <a:t>Erfassung </a:t>
            </a:r>
            <a:r>
              <a:rPr lang="de-DE" altLang="de-DE" sz="2000" dirty="0"/>
              <a:t>und Auswertung medizinischer Sachverhalte</a:t>
            </a:r>
            <a:br>
              <a:rPr lang="de-DE" altLang="de-DE" sz="2000" dirty="0"/>
            </a:br>
            <a:r>
              <a:rPr lang="de-DE" altLang="de-DE" sz="2000" dirty="0" smtClean="0"/>
              <a:t>	nach </a:t>
            </a:r>
            <a:r>
              <a:rPr lang="de-DE" altLang="de-DE" sz="2000" dirty="0"/>
              <a:t>sachverständiger medizinischer und juristischer  </a:t>
            </a:r>
            <a:r>
              <a:rPr lang="de-DE" altLang="de-DE" sz="2000" dirty="0" smtClean="0"/>
              <a:t>Prüfung </a:t>
            </a:r>
            <a:br>
              <a:rPr lang="de-DE" altLang="de-DE" sz="2000" dirty="0" smtClean="0"/>
            </a:br>
            <a:r>
              <a:rPr lang="de-DE" altLang="de-DE" sz="2000" dirty="0"/>
              <a:t>	</a:t>
            </a:r>
            <a:r>
              <a:rPr lang="de-DE" altLang="de-DE" sz="2000" dirty="0" smtClean="0"/>
              <a:t>von Behandlungsfehlervorwürfen</a:t>
            </a:r>
            <a:r>
              <a:rPr lang="de-DE" altLang="de-DE" sz="1800" dirty="0"/>
              <a:t/>
            </a:r>
            <a:br>
              <a:rPr lang="de-DE" altLang="de-DE" sz="1800" dirty="0"/>
            </a:br>
            <a:endParaRPr lang="de-DE" sz="1800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107504" y="2564904"/>
            <a:ext cx="1368152" cy="2304256"/>
          </a:xfrm>
          <a:solidFill>
            <a:srgbClr val="99CCFF"/>
          </a:solidFill>
        </p:spPr>
        <p:txBody>
          <a:bodyPr/>
          <a:lstStyle/>
          <a:p>
            <a:r>
              <a:rPr lang="de-DE" sz="1300" dirty="0" smtClean="0">
                <a:solidFill>
                  <a:srgbClr val="003E6C"/>
                </a:solidFill>
              </a:rPr>
              <a:t>Kongresse</a:t>
            </a:r>
          </a:p>
          <a:p>
            <a:endParaRPr lang="de-DE" sz="1300" dirty="0" smtClean="0">
              <a:solidFill>
                <a:srgbClr val="003E6C"/>
              </a:solidFill>
            </a:endParaRPr>
          </a:p>
          <a:p>
            <a:r>
              <a:rPr lang="de-DE" sz="1300" dirty="0" smtClean="0">
                <a:solidFill>
                  <a:srgbClr val="003E6C"/>
                </a:solidFill>
              </a:rPr>
              <a:t>Qualitätszirkel</a:t>
            </a:r>
          </a:p>
          <a:p>
            <a:endParaRPr lang="de-DE" sz="1300" dirty="0" smtClean="0">
              <a:solidFill>
                <a:srgbClr val="003E6C"/>
              </a:solidFill>
            </a:endParaRPr>
          </a:p>
          <a:p>
            <a:r>
              <a:rPr lang="de-DE" sz="1300" dirty="0" smtClean="0">
                <a:solidFill>
                  <a:srgbClr val="003E6C"/>
                </a:solidFill>
              </a:rPr>
              <a:t>Weiterbildung</a:t>
            </a:r>
          </a:p>
          <a:p>
            <a:endParaRPr lang="de-DE" sz="1300" dirty="0" smtClean="0">
              <a:solidFill>
                <a:srgbClr val="003E6C"/>
              </a:solidFill>
            </a:endParaRPr>
          </a:p>
          <a:p>
            <a:r>
              <a:rPr lang="de-DE" sz="1300" dirty="0" smtClean="0">
                <a:solidFill>
                  <a:srgbClr val="003E6C"/>
                </a:solidFill>
              </a:rPr>
              <a:t>Fortbildung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>
          <a:xfrm>
            <a:off x="1547664" y="2564904"/>
            <a:ext cx="1589911" cy="2304256"/>
          </a:xfrm>
          <a:solidFill>
            <a:srgbClr val="99CCFF"/>
          </a:solidFill>
        </p:spPr>
        <p:txBody>
          <a:bodyPr/>
          <a:lstStyle/>
          <a:p>
            <a:r>
              <a:rPr lang="de-DE" sz="1300" dirty="0" smtClean="0">
                <a:solidFill>
                  <a:srgbClr val="003E6C"/>
                </a:solidFill>
              </a:rPr>
              <a:t>Fallberichte</a:t>
            </a:r>
          </a:p>
          <a:p>
            <a:endParaRPr lang="de-DE" sz="1300" dirty="0" smtClean="0">
              <a:solidFill>
                <a:srgbClr val="003E6C"/>
              </a:solidFill>
            </a:endParaRPr>
          </a:p>
          <a:p>
            <a:pPr>
              <a:lnSpc>
                <a:spcPts val="1200"/>
              </a:lnSpc>
            </a:pPr>
            <a:r>
              <a:rPr lang="de-DE" sz="1300" dirty="0" smtClean="0">
                <a:solidFill>
                  <a:srgbClr val="003E6C"/>
                </a:solidFill>
              </a:rPr>
              <a:t>Internet</a:t>
            </a:r>
          </a:p>
          <a:p>
            <a:pPr>
              <a:lnSpc>
                <a:spcPts val="1800"/>
              </a:lnSpc>
            </a:pPr>
            <a:r>
              <a:rPr lang="de-DE" sz="1300" dirty="0" smtClean="0">
                <a:solidFill>
                  <a:srgbClr val="003E6C"/>
                </a:solidFill>
              </a:rPr>
              <a:t>regionale Ärzteblätter</a:t>
            </a:r>
          </a:p>
          <a:p>
            <a:pPr>
              <a:lnSpc>
                <a:spcPts val="1800"/>
              </a:lnSpc>
            </a:pPr>
            <a:r>
              <a:rPr lang="de-DE" sz="1300" dirty="0" smtClean="0">
                <a:solidFill>
                  <a:srgbClr val="003E6C"/>
                </a:solidFill>
              </a:rPr>
              <a:t>Fachzeitschriften</a:t>
            </a:r>
          </a:p>
          <a:p>
            <a:pPr lvl="1"/>
            <a:endParaRPr lang="de-DE" dirty="0" smtClean="0">
              <a:solidFill>
                <a:srgbClr val="003E6C"/>
              </a:solidFill>
            </a:endParaRP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>
          <a:xfrm>
            <a:off x="3203848" y="2564904"/>
            <a:ext cx="2520280" cy="2304256"/>
          </a:xfrm>
          <a:solidFill>
            <a:srgbClr val="99CCFF"/>
          </a:solidFill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300" dirty="0" smtClean="0">
                <a:solidFill>
                  <a:srgbClr val="003E6C"/>
                </a:solidFill>
              </a:rPr>
              <a:t>Gründung der Arbeitsgemeinschaft Patientensicherheit</a:t>
            </a:r>
          </a:p>
          <a:p>
            <a:r>
              <a:rPr lang="de-DE" sz="1300" dirty="0" smtClean="0">
                <a:solidFill>
                  <a:srgbClr val="003E6C"/>
                </a:solidFill>
              </a:rPr>
              <a:t>(Ärztekammer Niedersachsen und Schlichtungsstelle)</a:t>
            </a:r>
          </a:p>
          <a:p>
            <a:endParaRPr lang="de-DE" sz="1300" dirty="0" smtClean="0">
              <a:solidFill>
                <a:srgbClr val="003E6C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300" dirty="0" smtClean="0">
                <a:solidFill>
                  <a:srgbClr val="003E6C"/>
                </a:solidFill>
              </a:rPr>
              <a:t>Mitglied im Aktionsbündnis Patientensicherheit, Berlin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>
          <a:xfrm>
            <a:off x="7380312" y="2564904"/>
            <a:ext cx="1656184" cy="2304256"/>
          </a:xfrm>
          <a:solidFill>
            <a:srgbClr val="99CCFF"/>
          </a:solidFill>
        </p:spPr>
        <p:txBody>
          <a:bodyPr/>
          <a:lstStyle/>
          <a:p>
            <a:r>
              <a:rPr lang="de-DE" sz="1300" dirty="0" smtClean="0">
                <a:solidFill>
                  <a:srgbClr val="003E6C"/>
                </a:solidFill>
              </a:rPr>
              <a:t>Wissenschaftliche Zeitschriften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300" dirty="0" smtClean="0">
                <a:solidFill>
                  <a:srgbClr val="003E6C"/>
                </a:solidFill>
              </a:rPr>
              <a:t>national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300" dirty="0" smtClean="0">
                <a:solidFill>
                  <a:srgbClr val="003E6C"/>
                </a:solidFill>
              </a:rPr>
              <a:t>international</a:t>
            </a:r>
          </a:p>
          <a:p>
            <a:pPr lvl="1"/>
            <a:endParaRPr lang="de-DE" sz="1300" dirty="0" smtClean="0">
              <a:solidFill>
                <a:srgbClr val="003E6C"/>
              </a:solidFill>
            </a:endParaRPr>
          </a:p>
          <a:p>
            <a:pPr lvl="1"/>
            <a:endParaRPr lang="de-DE" sz="1300" dirty="0" smtClean="0">
              <a:solidFill>
                <a:srgbClr val="003E6C"/>
              </a:solidFill>
            </a:endParaRPr>
          </a:p>
          <a:p>
            <a:pPr marL="0" lvl="1" indent="0">
              <a:buNone/>
            </a:pPr>
            <a:r>
              <a:rPr lang="de-DE" sz="1300" dirty="0">
                <a:solidFill>
                  <a:srgbClr val="003E6C"/>
                </a:solidFill>
              </a:rPr>
              <a:t>Lehrbücher</a:t>
            </a:r>
          </a:p>
        </p:txBody>
      </p:sp>
      <p:pic>
        <p:nvPicPr>
          <p:cNvPr id="11" name="Picture 3" descr="logo_gr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1368152" cy="71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platzhalter 53"/>
          <p:cNvSpPr>
            <a:spLocks noGrp="1"/>
          </p:cNvSpPr>
          <p:nvPr>
            <p:ph type="body" sz="quarter" idx="21"/>
          </p:nvPr>
        </p:nvSpPr>
        <p:spPr>
          <a:xfrm>
            <a:off x="827584" y="4869160"/>
            <a:ext cx="7488832" cy="1080120"/>
          </a:xfr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vert="horz" lIns="162000" tIns="162000" rIns="162000" bIns="162000" rtlCol="0" anchor="t" anchorCtr="0">
            <a:noAutofit/>
          </a:bodyPr>
          <a:lstStyle/>
          <a:p>
            <a:pPr algn="ctr">
              <a:lnSpc>
                <a:spcPts val="2400"/>
              </a:lnSpc>
            </a:pPr>
            <a:r>
              <a:rPr lang="de-DE" sz="2000" b="1" kern="1200" dirty="0">
                <a:solidFill>
                  <a:srgbClr val="FF0066"/>
                </a:solidFill>
              </a:rPr>
              <a:t>Fehlervermeidung</a:t>
            </a:r>
          </a:p>
          <a:p>
            <a:pPr algn="ctr">
              <a:lnSpc>
                <a:spcPts val="2400"/>
              </a:lnSpc>
            </a:pPr>
            <a:r>
              <a:rPr lang="de-DE" sz="2000" b="1" kern="1200" dirty="0">
                <a:solidFill>
                  <a:srgbClr val="FF0066"/>
                </a:solidFill>
              </a:rPr>
              <a:t>Patientensicherheit</a:t>
            </a:r>
          </a:p>
          <a:p>
            <a:pPr algn="ctr">
              <a:lnSpc>
                <a:spcPts val="2400"/>
              </a:lnSpc>
            </a:pPr>
            <a:r>
              <a:rPr lang="de-DE" sz="2000" b="1" kern="1200" dirty="0">
                <a:solidFill>
                  <a:srgbClr val="FF0066"/>
                </a:solidFill>
              </a:rPr>
              <a:t>Arztsicherheit</a:t>
            </a:r>
          </a:p>
        </p:txBody>
      </p:sp>
      <p:sp>
        <p:nvSpPr>
          <p:cNvPr id="9" name="Textplatzhalter 15"/>
          <p:cNvSpPr txBox="1">
            <a:spLocks/>
          </p:cNvSpPr>
          <p:nvPr/>
        </p:nvSpPr>
        <p:spPr>
          <a:xfrm>
            <a:off x="5796136" y="2564904"/>
            <a:ext cx="1533262" cy="2304256"/>
          </a:xfrm>
          <a:prstGeom prst="downArrow">
            <a:avLst>
              <a:gd name="adj1" fmla="val 100000"/>
              <a:gd name="adj2" fmla="val 14723"/>
            </a:avLst>
          </a:prstGeom>
          <a:solidFill>
            <a:srgbClr val="99CCFF"/>
          </a:solidFill>
          <a:ln>
            <a:noFill/>
          </a:ln>
        </p:spPr>
        <p:txBody>
          <a:bodyPr vert="horz" lIns="162000" tIns="162000" rIns="162000" bIns="16200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kern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ts val="1400"/>
              </a:lnSpc>
              <a:spcBef>
                <a:spcPts val="0"/>
              </a:spcBef>
              <a:buFont typeface="Arial" pitchFamily="34" charset="0"/>
              <a:buChar char="•"/>
              <a:defRPr sz="1200" b="0" kern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82563" algn="l" defTabSz="914400" rtl="0" eaLnBrk="1" latinLnBrk="0" hangingPunct="1">
              <a:lnSpc>
                <a:spcPts val="1400"/>
              </a:lnSpc>
              <a:spcBef>
                <a:spcPts val="0"/>
              </a:spcBef>
              <a:buFont typeface="Arial" pitchFamily="34" charset="0"/>
              <a:buChar char="•"/>
              <a:defRPr sz="1200" b="0" kern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42925" indent="-174625" algn="l" defTabSz="914400" rtl="0" eaLnBrk="1" latinLnBrk="0" hangingPunct="1">
              <a:lnSpc>
                <a:spcPts val="1400"/>
              </a:lnSpc>
              <a:spcBef>
                <a:spcPts val="0"/>
              </a:spcBef>
              <a:buFont typeface="Arial" pitchFamily="34" charset="0"/>
              <a:buChar char="•"/>
              <a:defRPr sz="1200" b="0" kern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4375" indent="-176213" algn="l" defTabSz="914400" rtl="0" eaLnBrk="1" latinLnBrk="0" hangingPunct="1">
              <a:lnSpc>
                <a:spcPts val="1400"/>
              </a:lnSpc>
              <a:spcBef>
                <a:spcPts val="0"/>
              </a:spcBef>
              <a:buFont typeface="Arial" pitchFamily="34" charset="0"/>
              <a:buChar char="•"/>
              <a:defRPr sz="1200" b="0" kern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938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4238" indent="-3603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3013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71788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de-DE" sz="1300" dirty="0" smtClean="0">
                <a:solidFill>
                  <a:srgbClr val="003E6C"/>
                </a:solidFill>
              </a:rPr>
              <a:t>Gutachter-schulungen</a:t>
            </a:r>
          </a:p>
          <a:p>
            <a:pPr>
              <a:lnSpc>
                <a:spcPts val="2200"/>
              </a:lnSpc>
            </a:pPr>
            <a:endParaRPr lang="de-DE" sz="1300" dirty="0">
              <a:solidFill>
                <a:srgbClr val="003E6C"/>
              </a:solidFill>
            </a:endParaRPr>
          </a:p>
          <a:p>
            <a:pPr>
              <a:lnSpc>
                <a:spcPts val="2200"/>
              </a:lnSpc>
            </a:pPr>
            <a:r>
              <a:rPr lang="de-DE" sz="1300" dirty="0" smtClean="0">
                <a:solidFill>
                  <a:srgbClr val="003E6C"/>
                </a:solidFill>
              </a:rPr>
              <a:t>Fortbildungs-veranstaltungen</a:t>
            </a:r>
          </a:p>
        </p:txBody>
      </p:sp>
    </p:spTree>
    <p:extLst>
      <p:ext uri="{BB962C8B-B14F-4D97-AF65-F5344CB8AC3E}">
        <p14:creationId xmlns:p14="http://schemas.microsoft.com/office/powerpoint/2010/main" val="163224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HV-G">
  <a:themeElements>
    <a:clrScheme name="Benutzerdefiniert 1">
      <a:dk1>
        <a:srgbClr val="000000"/>
      </a:dk1>
      <a:lt1>
        <a:srgbClr val="FFFFFF"/>
      </a:lt1>
      <a:dk2>
        <a:srgbClr val="51626F"/>
      </a:dk2>
      <a:lt2>
        <a:srgbClr val="D4D8DB"/>
      </a:lt2>
      <a:accent1>
        <a:srgbClr val="B6BF00"/>
      </a:accent1>
      <a:accent2>
        <a:srgbClr val="DBE980"/>
      </a:accent2>
      <a:accent3>
        <a:srgbClr val="A8B1B7"/>
      </a:accent3>
      <a:accent4>
        <a:srgbClr val="E8EFC0"/>
      </a:accent4>
      <a:accent5>
        <a:srgbClr val="739600"/>
      </a:accent5>
      <a:accent6>
        <a:srgbClr val="DFDF00"/>
      </a:accent6>
      <a:hlink>
        <a:srgbClr val="000000"/>
      </a:hlink>
      <a:folHlink>
        <a:srgbClr val="B6BF00"/>
      </a:folHlink>
    </a:clrScheme>
    <a:fontScheme name="VHV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>
          <a:solidFill>
            <a:schemeClr val="tx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alid xmlns="560DDE28-32A7-4C7E-BC06-E26924A6F53C">false</Invalid>
    <Info xmlns="560dde28-32a7-4c7e-bc06-e26924a6f53c">Vorlage im Format 4:3</Info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VHV ungültig" ma:contentTypeID="0x010100D6DF1D797B0C44FD808E55986BCEA954003773F19135C00442B3B86126CFBA45A9" ma:contentTypeVersion="1" ma:contentTypeDescription="Ungültige Content Type Beschreibung" ma:contentTypeScope="" ma:versionID="0629f780c8bc72e2c3afb8e953219d4e">
  <xsd:schema xmlns:xsd="http://www.w3.org/2001/XMLSchema" xmlns:xs="http://www.w3.org/2001/XMLSchema" xmlns:p="http://schemas.microsoft.com/office/2006/metadata/properties" xmlns:ns2="560DDE28-32A7-4C7E-BC06-E26924A6F53C" xmlns:ns3="560dde28-32a7-4c7e-bc06-e26924a6f53c" targetNamespace="http://schemas.microsoft.com/office/2006/metadata/properties" ma:root="true" ma:fieldsID="e32da5cb0e3b7c04331894de05c8b46f" ns2:_="" ns3:_="">
    <xsd:import namespace="560DDE28-32A7-4C7E-BC06-E26924A6F53C"/>
    <xsd:import namespace="560dde28-32a7-4c7e-bc06-e26924a6f53c"/>
    <xsd:element name="properties">
      <xsd:complexType>
        <xsd:sequence>
          <xsd:element name="documentManagement">
            <xsd:complexType>
              <xsd:all>
                <xsd:element ref="ns2:Invalid" minOccurs="0"/>
                <xsd:element ref="ns3:Inf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DDE28-32A7-4C7E-BC06-E26924A6F53C" elementFormDefault="qualified">
    <xsd:import namespace="http://schemas.microsoft.com/office/2006/documentManagement/types"/>
    <xsd:import namespace="http://schemas.microsoft.com/office/infopath/2007/PartnerControls"/>
    <xsd:element name="Invalid" ma:index="8" nillable="true" ma:displayName="Ungültig" ma:default="FALSE" ma:internalName="Invali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dde28-32a7-4c7e-bc06-e26924a6f53c" elementFormDefault="qualified">
    <xsd:import namespace="http://schemas.microsoft.com/office/2006/documentManagement/types"/>
    <xsd:import namespace="http://schemas.microsoft.com/office/infopath/2007/PartnerControls"/>
    <xsd:element name="Info" ma:index="9" nillable="true" ma:displayName="Info" ma:internalName="Info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407E2F-44FD-44E1-A15A-3C37199E6E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55898A-2D89-46C5-A834-0CBFB4924D39}">
  <ds:schemaRefs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560dde28-32a7-4c7e-bc06-e26924a6f53c"/>
    <ds:schemaRef ds:uri="560DDE28-32A7-4C7E-BC06-E26924A6F53C"/>
  </ds:schemaRefs>
</ds:datastoreItem>
</file>

<file path=customXml/itemProps3.xml><?xml version="1.0" encoding="utf-8"?>
<ds:datastoreItem xmlns:ds="http://schemas.openxmlformats.org/officeDocument/2006/customXml" ds:itemID="{00CDEDD5-970D-4D24-9C9B-D635372869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DDE28-32A7-4C7E-BC06-E26924A6F53C"/>
    <ds:schemaRef ds:uri="560dde28-32a7-4c7e-bc06-e26924a6f5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VHV-G</Template>
  <TotalTime>0</TotalTime>
  <Words>884</Words>
  <Application>Microsoft Office PowerPoint</Application>
  <PresentationFormat>Bildschirmpräsentation (4:3)</PresentationFormat>
  <Paragraphs>260</Paragraphs>
  <Slides>21</Slides>
  <Notes>21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3" baseType="lpstr">
      <vt:lpstr>VHV-G</vt:lpstr>
      <vt:lpstr>Picture</vt:lpstr>
      <vt:lpstr>Bestandsaufnahme zum PatientenrechteG  seit 2013  - aus Sicht der Schlichtungsstelle   </vt:lpstr>
      <vt:lpstr>Schlichtungsstelle für Arzthaftpflichtfragen  der norddeutschen Ärztekammern</vt:lpstr>
      <vt:lpstr> Bestandsaufnahme…</vt:lpstr>
      <vt:lpstr>Sachentscheidungen 2016  Fehler-Quote, n= 2.450       </vt:lpstr>
      <vt:lpstr>Beteiligte Fachgebiete   Fehlerquoten    (2016 im Klinikbereich)</vt:lpstr>
      <vt:lpstr>Beteiligte Fachgebiete   Fehlerquoten  (im niedergelassenen Bereich 2016)</vt:lpstr>
      <vt:lpstr>Häufigste fehlbehandelte Erkrankungen 2016</vt:lpstr>
      <vt:lpstr>Zielsetzung   der Schlichtungsstelle</vt:lpstr>
      <vt:lpstr>                  -   auf „medical error reporting system“   basierende Berichte und Aktivitäten der Schlichtungsstelle:     Erfassung und Auswertung medizinischer Sachverhalte  nach sachverständiger medizinischer und juristischer  Prüfung   von Behandlungsfehlervorwürfen </vt:lpstr>
      <vt:lpstr>Schlichtungsstelle  Kommission</vt:lpstr>
      <vt:lpstr>Beteiligte des Schlichtungsverfahrens</vt:lpstr>
      <vt:lpstr>Das Verfahren nach der Verfahrensordnung </vt:lpstr>
      <vt:lpstr>Das Verfahren nach der Verfahrensordnung</vt:lpstr>
      <vt:lpstr>Verfahren  und Qualitätsmanagement</vt:lpstr>
      <vt:lpstr>Verfahren  und Qualitätsmanagement </vt:lpstr>
      <vt:lpstr>Erstellung des externen Gutachtenauftrages  durch das Ärztliche Mitglied  </vt:lpstr>
      <vt:lpstr>Aufgabe des externen Sachverständigen     </vt:lpstr>
      <vt:lpstr>Verfahren  und Qualitätsmanagement </vt:lpstr>
      <vt:lpstr>2016 aktuelle Umfrage und Auswertung aus 2011  Ziel: Feststellung der Prozessvermeidungsquote  </vt:lpstr>
      <vt:lpstr>2016 aktuelle Umfrage und Auswertung aus 2011  Ziel: Feststellung der Bestätigungen durch Gerichte         und der Gesamtkonformität der Entscheidungen  </vt:lpstr>
      <vt:lpstr>Mehr Informationen unter: www.norddeutsche-schlichtungsstelle.de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joerg</dc:creator>
  <cp:keywords>VHV Corporate Design</cp:keywords>
  <cp:lastModifiedBy>kols</cp:lastModifiedBy>
  <cp:revision>1357</cp:revision>
  <cp:lastPrinted>2017-01-16T13:21:47Z</cp:lastPrinted>
  <dcterms:created xsi:type="dcterms:W3CDTF">2011-11-29T06:11:34Z</dcterms:created>
  <dcterms:modified xsi:type="dcterms:W3CDTF">2017-11-16T12:59:41Z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0x010100D6DF1D797B0C44FD808E55986BCEA954003773F19135C00442B3B86126CFBA45A9</vt:lpwstr>
  </property>
</Properties>
</file>